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48" r:id="rId1"/>
  </p:sldMasterIdLst>
  <p:notesMasterIdLst>
    <p:notesMasterId r:id="rId128"/>
  </p:notesMasterIdLst>
  <p:sldIdLst>
    <p:sldId id="368" r:id="rId2"/>
    <p:sldId id="369" r:id="rId3"/>
    <p:sldId id="370" r:id="rId4"/>
    <p:sldId id="371" r:id="rId5"/>
    <p:sldId id="372" r:id="rId6"/>
    <p:sldId id="373" r:id="rId7"/>
    <p:sldId id="374" r:id="rId8"/>
    <p:sldId id="375" r:id="rId9"/>
    <p:sldId id="376" r:id="rId10"/>
    <p:sldId id="377" r:id="rId11"/>
    <p:sldId id="263" r:id="rId12"/>
    <p:sldId id="264" r:id="rId13"/>
    <p:sldId id="265" r:id="rId14"/>
    <p:sldId id="266" r:id="rId15"/>
    <p:sldId id="379" r:id="rId16"/>
    <p:sldId id="378"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81" r:id="rId54"/>
    <p:sldId id="382" r:id="rId55"/>
    <p:sldId id="383" r:id="rId56"/>
    <p:sldId id="303" r:id="rId57"/>
    <p:sldId id="304" r:id="rId58"/>
    <p:sldId id="305" r:id="rId59"/>
    <p:sldId id="306" r:id="rId60"/>
    <p:sldId id="307" r:id="rId61"/>
    <p:sldId id="308" r:id="rId62"/>
    <p:sldId id="309" r:id="rId63"/>
    <p:sldId id="310" r:id="rId64"/>
    <p:sldId id="311" r:id="rId65"/>
    <p:sldId id="312" r:id="rId66"/>
    <p:sldId id="313" r:id="rId67"/>
    <p:sldId id="314" r:id="rId68"/>
    <p:sldId id="315" r:id="rId69"/>
    <p:sldId id="384" r:id="rId70"/>
    <p:sldId id="385" r:id="rId71"/>
    <p:sldId id="386" r:id="rId72"/>
    <p:sldId id="387" r:id="rId73"/>
    <p:sldId id="316" r:id="rId74"/>
    <p:sldId id="317" r:id="rId75"/>
    <p:sldId id="318" r:id="rId76"/>
    <p:sldId id="319" r:id="rId77"/>
    <p:sldId id="320" r:id="rId78"/>
    <p:sldId id="321" r:id="rId79"/>
    <p:sldId id="322" r:id="rId80"/>
    <p:sldId id="323" r:id="rId81"/>
    <p:sldId id="324" r:id="rId82"/>
    <p:sldId id="388" r:id="rId83"/>
    <p:sldId id="389" r:id="rId84"/>
    <p:sldId id="327" r:id="rId85"/>
    <p:sldId id="326" r:id="rId86"/>
    <p:sldId id="329" r:id="rId87"/>
    <p:sldId id="332" r:id="rId88"/>
    <p:sldId id="328" r:id="rId89"/>
    <p:sldId id="390" r:id="rId90"/>
    <p:sldId id="330" r:id="rId91"/>
    <p:sldId id="331" r:id="rId92"/>
    <p:sldId id="333" r:id="rId93"/>
    <p:sldId id="334" r:id="rId94"/>
    <p:sldId id="335" r:id="rId95"/>
    <p:sldId id="336" r:id="rId96"/>
    <p:sldId id="337" r:id="rId97"/>
    <p:sldId id="338" r:id="rId98"/>
    <p:sldId id="339" r:id="rId99"/>
    <p:sldId id="340" r:id="rId100"/>
    <p:sldId id="341" r:id="rId101"/>
    <p:sldId id="342" r:id="rId102"/>
    <p:sldId id="343" r:id="rId103"/>
    <p:sldId id="344" r:id="rId104"/>
    <p:sldId id="345" r:id="rId105"/>
    <p:sldId id="346" r:id="rId106"/>
    <p:sldId id="347" r:id="rId107"/>
    <p:sldId id="348" r:id="rId108"/>
    <p:sldId id="349" r:id="rId109"/>
    <p:sldId id="350" r:id="rId110"/>
    <p:sldId id="351" r:id="rId111"/>
    <p:sldId id="352" r:id="rId112"/>
    <p:sldId id="353" r:id="rId113"/>
    <p:sldId id="354" r:id="rId114"/>
    <p:sldId id="355" r:id="rId115"/>
    <p:sldId id="356" r:id="rId116"/>
    <p:sldId id="357" r:id="rId117"/>
    <p:sldId id="358" r:id="rId118"/>
    <p:sldId id="359" r:id="rId119"/>
    <p:sldId id="360" r:id="rId120"/>
    <p:sldId id="361" r:id="rId121"/>
    <p:sldId id="362" r:id="rId122"/>
    <p:sldId id="363" r:id="rId123"/>
    <p:sldId id="364" r:id="rId124"/>
    <p:sldId id="365" r:id="rId125"/>
    <p:sldId id="366" r:id="rId126"/>
    <p:sldId id="367" r:id="rId127"/>
  </p:sldIdLst>
  <p:sldSz cx="12192000" cy="6858000"/>
  <p:notesSz cx="6858000" cy="9947275"/>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129" roundtripDataSignature="AMtx7mi5N/62BDTa8Y86h+F7yv+jlvj04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14310B4-761D-440C-B97F-3B79ECA8EF60}">
  <a:tblStyle styleId="{C14310B4-761D-440C-B97F-3B79ECA8EF60}" styleName="Table_0">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8ECF4"/>
          </a:solidFill>
        </a:fill>
      </a:tcStyle>
    </a:wholeTbl>
    <a:band1H>
      <a:tcTxStyle/>
      <a:tcStyle>
        <a:tcBdr/>
        <a:fill>
          <a:solidFill>
            <a:srgbClr val="CFD7E7"/>
          </a:solidFill>
        </a:fill>
      </a:tcStyle>
    </a:band1H>
    <a:band2H>
      <a:tcTxStyle/>
      <a:tcStyle>
        <a:tcBdr/>
      </a:tcStyle>
    </a:band2H>
    <a:band1V>
      <a:tcTxStyle/>
      <a:tcStyle>
        <a:tcBdr/>
        <a:fill>
          <a:solidFill>
            <a:srgbClr val="CFD7E7"/>
          </a:solidFill>
        </a:fill>
      </a:tcStyle>
    </a:band1V>
    <a:band2V>
      <a:tcTxStyle/>
      <a:tcStyle>
        <a:tcBdr/>
      </a:tcStyle>
    </a:band2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9" d="100"/>
          <a:sy n="69" d="100"/>
        </p:scale>
        <p:origin x="756" y="9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notesMaster" Target="notesMasters/notesMaster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customschemas.google.com/relationships/presentationmetadata" Target="metadata"/><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presProps" Target="pres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theme" Target="theme/theme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99091"/>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99091"/>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444500" y="1243013"/>
            <a:ext cx="5969000" cy="335756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787126"/>
            <a:ext cx="5486400" cy="391674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9448185"/>
            <a:ext cx="2971800" cy="49909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9448185"/>
            <a:ext cx="2971800" cy="49909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1:notes"/>
          <p:cNvSpPr>
            <a:spLocks noGrp="1" noRot="1" noChangeAspect="1"/>
          </p:cNvSpPr>
          <p:nvPr>
            <p:ph type="sldImg" idx="2"/>
          </p:nvPr>
        </p:nvSpPr>
        <p:spPr>
          <a:xfrm>
            <a:off x="398463" y="1243013"/>
            <a:ext cx="5964237" cy="33559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6" name="Google Shape;96;p1:notes"/>
          <p:cNvSpPr txBox="1">
            <a:spLocks noGrp="1"/>
          </p:cNvSpPr>
          <p:nvPr>
            <p:ph type="body" idx="1"/>
          </p:nvPr>
        </p:nvSpPr>
        <p:spPr>
          <a:xfrm>
            <a:off x="676117" y="4784835"/>
            <a:ext cx="5408930" cy="3914864"/>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7" name="Google Shape;97;p1:notes"/>
          <p:cNvSpPr txBox="1">
            <a:spLocks noGrp="1"/>
          </p:cNvSpPr>
          <p:nvPr>
            <p:ph type="hdr" idx="3"/>
          </p:nvPr>
        </p:nvSpPr>
        <p:spPr>
          <a:xfrm>
            <a:off x="0" y="0"/>
            <a:ext cx="2929837" cy="498852"/>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MIT-WPU</a:t>
            </a:r>
            <a:endParaRPr/>
          </a:p>
        </p:txBody>
      </p:sp>
      <p:sp>
        <p:nvSpPr>
          <p:cNvPr id="98" name="Google Shape;98;p1:notes"/>
          <p:cNvSpPr txBox="1">
            <a:spLocks noGrp="1"/>
          </p:cNvSpPr>
          <p:nvPr>
            <p:ph type="sldNum" idx="12"/>
          </p:nvPr>
        </p:nvSpPr>
        <p:spPr>
          <a:xfrm>
            <a:off x="3829761" y="9443662"/>
            <a:ext cx="2929837" cy="498851"/>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a:t>
            </a:fld>
            <a:endParaRPr/>
          </a:p>
        </p:txBody>
      </p:sp>
    </p:spTree>
    <p:extLst>
      <p:ext uri="{BB962C8B-B14F-4D97-AF65-F5344CB8AC3E}">
        <p14:creationId xmlns:p14="http://schemas.microsoft.com/office/powerpoint/2010/main" val="38561571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p8:notes"/>
          <p:cNvSpPr>
            <a:spLocks noGrp="1" noRot="1" noChangeAspect="1"/>
          </p:cNvSpPr>
          <p:nvPr>
            <p:ph type="sldImg" idx="2"/>
          </p:nvPr>
        </p:nvSpPr>
        <p:spPr>
          <a:xfrm>
            <a:off x="398463" y="1243013"/>
            <a:ext cx="5964237" cy="33559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205" name="Google Shape;205;p8:notes"/>
          <p:cNvSpPr txBox="1">
            <a:spLocks noGrp="1"/>
          </p:cNvSpPr>
          <p:nvPr>
            <p:ph type="body" idx="1"/>
          </p:nvPr>
        </p:nvSpPr>
        <p:spPr>
          <a:xfrm>
            <a:off x="676117" y="4784835"/>
            <a:ext cx="5408930" cy="3914864"/>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6" name="Google Shape;206;p8:notes"/>
          <p:cNvSpPr txBox="1">
            <a:spLocks noGrp="1"/>
          </p:cNvSpPr>
          <p:nvPr>
            <p:ph type="sldNum" idx="12"/>
          </p:nvPr>
        </p:nvSpPr>
        <p:spPr>
          <a:xfrm>
            <a:off x="3829761" y="9443662"/>
            <a:ext cx="2929837" cy="498851"/>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solidFill>
                  <a:srgbClr val="000000"/>
                </a:solidFill>
              </a:rPr>
              <a:t>10</a:t>
            </a:fld>
            <a:endParaRPr>
              <a:solidFill>
                <a:srgbClr val="000000"/>
              </a:solidFill>
            </a:endParaRPr>
          </a:p>
        </p:txBody>
      </p:sp>
      <p:sp>
        <p:nvSpPr>
          <p:cNvPr id="207" name="Google Shape;207;p8:notes"/>
          <p:cNvSpPr txBox="1">
            <a:spLocks noGrp="1"/>
          </p:cNvSpPr>
          <p:nvPr>
            <p:ph type="hdr" idx="3"/>
          </p:nvPr>
        </p:nvSpPr>
        <p:spPr>
          <a:xfrm>
            <a:off x="0" y="0"/>
            <a:ext cx="2929837" cy="498852"/>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solidFill>
                  <a:srgbClr val="000000"/>
                </a:solidFill>
              </a:rPr>
              <a:t>MIT-WPU</a:t>
            </a:r>
            <a:endParaRPr/>
          </a:p>
        </p:txBody>
      </p:sp>
    </p:spTree>
    <p:extLst>
      <p:ext uri="{BB962C8B-B14F-4D97-AF65-F5344CB8AC3E}">
        <p14:creationId xmlns:p14="http://schemas.microsoft.com/office/powerpoint/2010/main" val="2496521295"/>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9"/>
        <p:cNvGrpSpPr/>
        <p:nvPr/>
      </p:nvGrpSpPr>
      <p:grpSpPr>
        <a:xfrm>
          <a:off x="0" y="0"/>
          <a:ext cx="0" cy="0"/>
          <a:chOff x="0" y="0"/>
          <a:chExt cx="0" cy="0"/>
        </a:xfrm>
      </p:grpSpPr>
      <p:sp>
        <p:nvSpPr>
          <p:cNvPr id="1590" name="Google Shape;1590;p95:notes"/>
          <p:cNvSpPr txBox="1">
            <a:spLocks noGrp="1"/>
          </p:cNvSpPr>
          <p:nvPr>
            <p:ph type="body" idx="1"/>
          </p:nvPr>
        </p:nvSpPr>
        <p:spPr>
          <a:xfrm>
            <a:off x="685800" y="4787126"/>
            <a:ext cx="5486400" cy="391674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91" name="Google Shape;1591;p95:notes"/>
          <p:cNvSpPr>
            <a:spLocks noGrp="1" noRot="1" noChangeAspect="1"/>
          </p:cNvSpPr>
          <p:nvPr>
            <p:ph type="sldImg" idx="2"/>
          </p:nvPr>
        </p:nvSpPr>
        <p:spPr>
          <a:xfrm>
            <a:off x="444500" y="1243013"/>
            <a:ext cx="5969000" cy="33575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3"/>
        <p:cNvGrpSpPr/>
        <p:nvPr/>
      </p:nvGrpSpPr>
      <p:grpSpPr>
        <a:xfrm>
          <a:off x="0" y="0"/>
          <a:ext cx="0" cy="0"/>
          <a:chOff x="0" y="0"/>
          <a:chExt cx="0" cy="0"/>
        </a:xfrm>
      </p:grpSpPr>
      <p:sp>
        <p:nvSpPr>
          <p:cNvPr id="1604" name="Google Shape;1604;p96:notes"/>
          <p:cNvSpPr txBox="1">
            <a:spLocks noGrp="1"/>
          </p:cNvSpPr>
          <p:nvPr>
            <p:ph type="body" idx="1"/>
          </p:nvPr>
        </p:nvSpPr>
        <p:spPr>
          <a:xfrm>
            <a:off x="685800" y="4787126"/>
            <a:ext cx="5486400" cy="391674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05" name="Google Shape;1605;p96:notes"/>
          <p:cNvSpPr>
            <a:spLocks noGrp="1" noRot="1" noChangeAspect="1"/>
          </p:cNvSpPr>
          <p:nvPr>
            <p:ph type="sldImg" idx="2"/>
          </p:nvPr>
        </p:nvSpPr>
        <p:spPr>
          <a:xfrm>
            <a:off x="444500" y="1243013"/>
            <a:ext cx="5969000" cy="33575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8"/>
        <p:cNvGrpSpPr/>
        <p:nvPr/>
      </p:nvGrpSpPr>
      <p:grpSpPr>
        <a:xfrm>
          <a:off x="0" y="0"/>
          <a:ext cx="0" cy="0"/>
          <a:chOff x="0" y="0"/>
          <a:chExt cx="0" cy="0"/>
        </a:xfrm>
      </p:grpSpPr>
      <p:sp>
        <p:nvSpPr>
          <p:cNvPr id="1619" name="Google Shape;1619;p97:notes"/>
          <p:cNvSpPr txBox="1">
            <a:spLocks noGrp="1"/>
          </p:cNvSpPr>
          <p:nvPr>
            <p:ph type="body" idx="1"/>
          </p:nvPr>
        </p:nvSpPr>
        <p:spPr>
          <a:xfrm>
            <a:off x="685800" y="4787126"/>
            <a:ext cx="5486400" cy="391674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20" name="Google Shape;1620;p97:notes"/>
          <p:cNvSpPr>
            <a:spLocks noGrp="1" noRot="1" noChangeAspect="1"/>
          </p:cNvSpPr>
          <p:nvPr>
            <p:ph type="sldImg" idx="2"/>
          </p:nvPr>
        </p:nvSpPr>
        <p:spPr>
          <a:xfrm>
            <a:off x="444500" y="1243013"/>
            <a:ext cx="5969000" cy="33575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2"/>
        <p:cNvGrpSpPr/>
        <p:nvPr/>
      </p:nvGrpSpPr>
      <p:grpSpPr>
        <a:xfrm>
          <a:off x="0" y="0"/>
          <a:ext cx="0" cy="0"/>
          <a:chOff x="0" y="0"/>
          <a:chExt cx="0" cy="0"/>
        </a:xfrm>
      </p:grpSpPr>
      <p:sp>
        <p:nvSpPr>
          <p:cNvPr id="1633" name="Google Shape;1633;p98:notes"/>
          <p:cNvSpPr txBox="1">
            <a:spLocks noGrp="1"/>
          </p:cNvSpPr>
          <p:nvPr>
            <p:ph type="body" idx="1"/>
          </p:nvPr>
        </p:nvSpPr>
        <p:spPr>
          <a:xfrm>
            <a:off x="685800" y="4787126"/>
            <a:ext cx="5486400" cy="391674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34" name="Google Shape;1634;p98:notes"/>
          <p:cNvSpPr>
            <a:spLocks noGrp="1" noRot="1" noChangeAspect="1"/>
          </p:cNvSpPr>
          <p:nvPr>
            <p:ph type="sldImg" idx="2"/>
          </p:nvPr>
        </p:nvSpPr>
        <p:spPr>
          <a:xfrm>
            <a:off x="444500" y="1243013"/>
            <a:ext cx="5969000" cy="33575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7"/>
        <p:cNvGrpSpPr/>
        <p:nvPr/>
      </p:nvGrpSpPr>
      <p:grpSpPr>
        <a:xfrm>
          <a:off x="0" y="0"/>
          <a:ext cx="0" cy="0"/>
          <a:chOff x="0" y="0"/>
          <a:chExt cx="0" cy="0"/>
        </a:xfrm>
      </p:grpSpPr>
      <p:sp>
        <p:nvSpPr>
          <p:cNvPr id="1648" name="Google Shape;1648;p99:notes"/>
          <p:cNvSpPr txBox="1">
            <a:spLocks noGrp="1"/>
          </p:cNvSpPr>
          <p:nvPr>
            <p:ph type="body" idx="1"/>
          </p:nvPr>
        </p:nvSpPr>
        <p:spPr>
          <a:xfrm>
            <a:off x="685800" y="4787126"/>
            <a:ext cx="5486400" cy="391674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49" name="Google Shape;1649;p99:notes"/>
          <p:cNvSpPr>
            <a:spLocks noGrp="1" noRot="1" noChangeAspect="1"/>
          </p:cNvSpPr>
          <p:nvPr>
            <p:ph type="sldImg" idx="2"/>
          </p:nvPr>
        </p:nvSpPr>
        <p:spPr>
          <a:xfrm>
            <a:off x="444500" y="1243013"/>
            <a:ext cx="5969000" cy="33575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1"/>
        <p:cNvGrpSpPr/>
        <p:nvPr/>
      </p:nvGrpSpPr>
      <p:grpSpPr>
        <a:xfrm>
          <a:off x="0" y="0"/>
          <a:ext cx="0" cy="0"/>
          <a:chOff x="0" y="0"/>
          <a:chExt cx="0" cy="0"/>
        </a:xfrm>
      </p:grpSpPr>
      <p:sp>
        <p:nvSpPr>
          <p:cNvPr id="1662" name="Google Shape;1662;p100:notes"/>
          <p:cNvSpPr txBox="1">
            <a:spLocks noGrp="1"/>
          </p:cNvSpPr>
          <p:nvPr>
            <p:ph type="body" idx="1"/>
          </p:nvPr>
        </p:nvSpPr>
        <p:spPr>
          <a:xfrm>
            <a:off x="685800" y="4787126"/>
            <a:ext cx="5486400" cy="391674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63" name="Google Shape;1663;p100:notes"/>
          <p:cNvSpPr>
            <a:spLocks noGrp="1" noRot="1" noChangeAspect="1"/>
          </p:cNvSpPr>
          <p:nvPr>
            <p:ph type="sldImg" idx="2"/>
          </p:nvPr>
        </p:nvSpPr>
        <p:spPr>
          <a:xfrm>
            <a:off x="444500" y="1243013"/>
            <a:ext cx="5969000" cy="33575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5"/>
        <p:cNvGrpSpPr/>
        <p:nvPr/>
      </p:nvGrpSpPr>
      <p:grpSpPr>
        <a:xfrm>
          <a:off x="0" y="0"/>
          <a:ext cx="0" cy="0"/>
          <a:chOff x="0" y="0"/>
          <a:chExt cx="0" cy="0"/>
        </a:xfrm>
      </p:grpSpPr>
      <p:sp>
        <p:nvSpPr>
          <p:cNvPr id="1676" name="Google Shape;1676;p101:notes"/>
          <p:cNvSpPr txBox="1">
            <a:spLocks noGrp="1"/>
          </p:cNvSpPr>
          <p:nvPr>
            <p:ph type="body" idx="1"/>
          </p:nvPr>
        </p:nvSpPr>
        <p:spPr>
          <a:xfrm>
            <a:off x="685800" y="4787126"/>
            <a:ext cx="5486400" cy="391674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77" name="Google Shape;1677;p101:notes"/>
          <p:cNvSpPr>
            <a:spLocks noGrp="1" noRot="1" noChangeAspect="1"/>
          </p:cNvSpPr>
          <p:nvPr>
            <p:ph type="sldImg" idx="2"/>
          </p:nvPr>
        </p:nvSpPr>
        <p:spPr>
          <a:xfrm>
            <a:off x="444500" y="1243013"/>
            <a:ext cx="5969000" cy="33575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2"/>
        <p:cNvGrpSpPr/>
        <p:nvPr/>
      </p:nvGrpSpPr>
      <p:grpSpPr>
        <a:xfrm>
          <a:off x="0" y="0"/>
          <a:ext cx="0" cy="0"/>
          <a:chOff x="0" y="0"/>
          <a:chExt cx="0" cy="0"/>
        </a:xfrm>
      </p:grpSpPr>
      <p:sp>
        <p:nvSpPr>
          <p:cNvPr id="1693" name="Google Shape;1693;p102:notes"/>
          <p:cNvSpPr txBox="1">
            <a:spLocks noGrp="1"/>
          </p:cNvSpPr>
          <p:nvPr>
            <p:ph type="body" idx="1"/>
          </p:nvPr>
        </p:nvSpPr>
        <p:spPr>
          <a:xfrm>
            <a:off x="685800" y="4787126"/>
            <a:ext cx="5486400" cy="391674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94" name="Google Shape;1694;p102:notes"/>
          <p:cNvSpPr>
            <a:spLocks noGrp="1" noRot="1" noChangeAspect="1"/>
          </p:cNvSpPr>
          <p:nvPr>
            <p:ph type="sldImg" idx="2"/>
          </p:nvPr>
        </p:nvSpPr>
        <p:spPr>
          <a:xfrm>
            <a:off x="444500" y="1243013"/>
            <a:ext cx="5969000" cy="33575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7"/>
        <p:cNvGrpSpPr/>
        <p:nvPr/>
      </p:nvGrpSpPr>
      <p:grpSpPr>
        <a:xfrm>
          <a:off x="0" y="0"/>
          <a:ext cx="0" cy="0"/>
          <a:chOff x="0" y="0"/>
          <a:chExt cx="0" cy="0"/>
        </a:xfrm>
      </p:grpSpPr>
      <p:sp>
        <p:nvSpPr>
          <p:cNvPr id="1708" name="Google Shape;1708;p103:notes"/>
          <p:cNvSpPr txBox="1">
            <a:spLocks noGrp="1"/>
          </p:cNvSpPr>
          <p:nvPr>
            <p:ph type="body" idx="1"/>
          </p:nvPr>
        </p:nvSpPr>
        <p:spPr>
          <a:xfrm>
            <a:off x="685800" y="4787126"/>
            <a:ext cx="5486400" cy="391674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09" name="Google Shape;1709;p103:notes"/>
          <p:cNvSpPr>
            <a:spLocks noGrp="1" noRot="1" noChangeAspect="1"/>
          </p:cNvSpPr>
          <p:nvPr>
            <p:ph type="sldImg" idx="2"/>
          </p:nvPr>
        </p:nvSpPr>
        <p:spPr>
          <a:xfrm>
            <a:off x="444500" y="1243013"/>
            <a:ext cx="5969000" cy="33575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2"/>
        <p:cNvGrpSpPr/>
        <p:nvPr/>
      </p:nvGrpSpPr>
      <p:grpSpPr>
        <a:xfrm>
          <a:off x="0" y="0"/>
          <a:ext cx="0" cy="0"/>
          <a:chOff x="0" y="0"/>
          <a:chExt cx="0" cy="0"/>
        </a:xfrm>
      </p:grpSpPr>
      <p:sp>
        <p:nvSpPr>
          <p:cNvPr id="1723" name="Google Shape;1723;p104:notes"/>
          <p:cNvSpPr txBox="1">
            <a:spLocks noGrp="1"/>
          </p:cNvSpPr>
          <p:nvPr>
            <p:ph type="body" idx="1"/>
          </p:nvPr>
        </p:nvSpPr>
        <p:spPr>
          <a:xfrm>
            <a:off x="685800" y="4787126"/>
            <a:ext cx="5486400" cy="391674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24" name="Google Shape;1724;p104:notes"/>
          <p:cNvSpPr>
            <a:spLocks noGrp="1" noRot="1" noChangeAspect="1"/>
          </p:cNvSpPr>
          <p:nvPr>
            <p:ph type="sldImg" idx="2"/>
          </p:nvPr>
        </p:nvSpPr>
        <p:spPr>
          <a:xfrm>
            <a:off x="444500" y="1243013"/>
            <a:ext cx="5969000" cy="33575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p8:notes"/>
          <p:cNvSpPr txBox="1">
            <a:spLocks noGrp="1"/>
          </p:cNvSpPr>
          <p:nvPr>
            <p:ph type="body" idx="1"/>
          </p:nvPr>
        </p:nvSpPr>
        <p:spPr>
          <a:xfrm>
            <a:off x="685800" y="4787126"/>
            <a:ext cx="5486400" cy="391674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9" name="Google Shape;199;p8:notes"/>
          <p:cNvSpPr>
            <a:spLocks noGrp="1" noRot="1" noChangeAspect="1"/>
          </p:cNvSpPr>
          <p:nvPr>
            <p:ph type="sldImg" idx="2"/>
          </p:nvPr>
        </p:nvSpPr>
        <p:spPr>
          <a:xfrm>
            <a:off x="444500" y="1243013"/>
            <a:ext cx="5969000" cy="33575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7"/>
        <p:cNvGrpSpPr/>
        <p:nvPr/>
      </p:nvGrpSpPr>
      <p:grpSpPr>
        <a:xfrm>
          <a:off x="0" y="0"/>
          <a:ext cx="0" cy="0"/>
          <a:chOff x="0" y="0"/>
          <a:chExt cx="0" cy="0"/>
        </a:xfrm>
      </p:grpSpPr>
      <p:sp>
        <p:nvSpPr>
          <p:cNvPr id="1738" name="Google Shape;1738;p105:notes"/>
          <p:cNvSpPr txBox="1">
            <a:spLocks noGrp="1"/>
          </p:cNvSpPr>
          <p:nvPr>
            <p:ph type="body" idx="1"/>
          </p:nvPr>
        </p:nvSpPr>
        <p:spPr>
          <a:xfrm>
            <a:off x="685800" y="4787126"/>
            <a:ext cx="5486400" cy="391674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39" name="Google Shape;1739;p105:notes"/>
          <p:cNvSpPr>
            <a:spLocks noGrp="1" noRot="1" noChangeAspect="1"/>
          </p:cNvSpPr>
          <p:nvPr>
            <p:ph type="sldImg" idx="2"/>
          </p:nvPr>
        </p:nvSpPr>
        <p:spPr>
          <a:xfrm>
            <a:off x="444500" y="1243013"/>
            <a:ext cx="5969000" cy="33575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2"/>
        <p:cNvGrpSpPr/>
        <p:nvPr/>
      </p:nvGrpSpPr>
      <p:grpSpPr>
        <a:xfrm>
          <a:off x="0" y="0"/>
          <a:ext cx="0" cy="0"/>
          <a:chOff x="0" y="0"/>
          <a:chExt cx="0" cy="0"/>
        </a:xfrm>
      </p:grpSpPr>
      <p:sp>
        <p:nvSpPr>
          <p:cNvPr id="1753" name="Google Shape;1753;p106:notes"/>
          <p:cNvSpPr txBox="1">
            <a:spLocks noGrp="1"/>
          </p:cNvSpPr>
          <p:nvPr>
            <p:ph type="body" idx="1"/>
          </p:nvPr>
        </p:nvSpPr>
        <p:spPr>
          <a:xfrm>
            <a:off x="685800" y="4787126"/>
            <a:ext cx="5486400" cy="391674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54" name="Google Shape;1754;p106:notes"/>
          <p:cNvSpPr>
            <a:spLocks noGrp="1" noRot="1" noChangeAspect="1"/>
          </p:cNvSpPr>
          <p:nvPr>
            <p:ph type="sldImg" idx="2"/>
          </p:nvPr>
        </p:nvSpPr>
        <p:spPr>
          <a:xfrm>
            <a:off x="444500" y="1243013"/>
            <a:ext cx="5969000" cy="33575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7"/>
        <p:cNvGrpSpPr/>
        <p:nvPr/>
      </p:nvGrpSpPr>
      <p:grpSpPr>
        <a:xfrm>
          <a:off x="0" y="0"/>
          <a:ext cx="0" cy="0"/>
          <a:chOff x="0" y="0"/>
          <a:chExt cx="0" cy="0"/>
        </a:xfrm>
      </p:grpSpPr>
      <p:sp>
        <p:nvSpPr>
          <p:cNvPr id="1768" name="Google Shape;1768;p107:notes"/>
          <p:cNvSpPr txBox="1">
            <a:spLocks noGrp="1"/>
          </p:cNvSpPr>
          <p:nvPr>
            <p:ph type="body" idx="1"/>
          </p:nvPr>
        </p:nvSpPr>
        <p:spPr>
          <a:xfrm>
            <a:off x="685800" y="4787126"/>
            <a:ext cx="5486400" cy="391674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69" name="Google Shape;1769;p107:notes"/>
          <p:cNvSpPr>
            <a:spLocks noGrp="1" noRot="1" noChangeAspect="1"/>
          </p:cNvSpPr>
          <p:nvPr>
            <p:ph type="sldImg" idx="2"/>
          </p:nvPr>
        </p:nvSpPr>
        <p:spPr>
          <a:xfrm>
            <a:off x="444500" y="1243013"/>
            <a:ext cx="5969000" cy="33575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2"/>
        <p:cNvGrpSpPr/>
        <p:nvPr/>
      </p:nvGrpSpPr>
      <p:grpSpPr>
        <a:xfrm>
          <a:off x="0" y="0"/>
          <a:ext cx="0" cy="0"/>
          <a:chOff x="0" y="0"/>
          <a:chExt cx="0" cy="0"/>
        </a:xfrm>
      </p:grpSpPr>
      <p:sp>
        <p:nvSpPr>
          <p:cNvPr id="1783" name="Google Shape;1783;p108:notes"/>
          <p:cNvSpPr txBox="1">
            <a:spLocks noGrp="1"/>
          </p:cNvSpPr>
          <p:nvPr>
            <p:ph type="body" idx="1"/>
          </p:nvPr>
        </p:nvSpPr>
        <p:spPr>
          <a:xfrm>
            <a:off x="685800" y="4787126"/>
            <a:ext cx="5486400" cy="391674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84" name="Google Shape;1784;p108:notes"/>
          <p:cNvSpPr>
            <a:spLocks noGrp="1" noRot="1" noChangeAspect="1"/>
          </p:cNvSpPr>
          <p:nvPr>
            <p:ph type="sldImg" idx="2"/>
          </p:nvPr>
        </p:nvSpPr>
        <p:spPr>
          <a:xfrm>
            <a:off x="444500" y="1243013"/>
            <a:ext cx="5969000" cy="33575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6"/>
        <p:cNvGrpSpPr/>
        <p:nvPr/>
      </p:nvGrpSpPr>
      <p:grpSpPr>
        <a:xfrm>
          <a:off x="0" y="0"/>
          <a:ext cx="0" cy="0"/>
          <a:chOff x="0" y="0"/>
          <a:chExt cx="0" cy="0"/>
        </a:xfrm>
      </p:grpSpPr>
      <p:sp>
        <p:nvSpPr>
          <p:cNvPr id="1797" name="Google Shape;1797;p109:notes"/>
          <p:cNvSpPr txBox="1">
            <a:spLocks noGrp="1"/>
          </p:cNvSpPr>
          <p:nvPr>
            <p:ph type="body" idx="1"/>
          </p:nvPr>
        </p:nvSpPr>
        <p:spPr>
          <a:xfrm>
            <a:off x="685800" y="4787126"/>
            <a:ext cx="5486400" cy="391674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98" name="Google Shape;1798;p109:notes"/>
          <p:cNvSpPr>
            <a:spLocks noGrp="1" noRot="1" noChangeAspect="1"/>
          </p:cNvSpPr>
          <p:nvPr>
            <p:ph type="sldImg" idx="2"/>
          </p:nvPr>
        </p:nvSpPr>
        <p:spPr>
          <a:xfrm>
            <a:off x="444500" y="1243013"/>
            <a:ext cx="5969000" cy="33575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5"/>
        <p:cNvGrpSpPr/>
        <p:nvPr/>
      </p:nvGrpSpPr>
      <p:grpSpPr>
        <a:xfrm>
          <a:off x="0" y="0"/>
          <a:ext cx="0" cy="0"/>
          <a:chOff x="0" y="0"/>
          <a:chExt cx="0" cy="0"/>
        </a:xfrm>
      </p:grpSpPr>
      <p:sp>
        <p:nvSpPr>
          <p:cNvPr id="1816" name="Google Shape;1816;p110:notes"/>
          <p:cNvSpPr txBox="1">
            <a:spLocks noGrp="1"/>
          </p:cNvSpPr>
          <p:nvPr>
            <p:ph type="body" idx="1"/>
          </p:nvPr>
        </p:nvSpPr>
        <p:spPr>
          <a:xfrm>
            <a:off x="685800" y="4787126"/>
            <a:ext cx="5486400" cy="391674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17" name="Google Shape;1817;p110:notes"/>
          <p:cNvSpPr>
            <a:spLocks noGrp="1" noRot="1" noChangeAspect="1"/>
          </p:cNvSpPr>
          <p:nvPr>
            <p:ph type="sldImg" idx="2"/>
          </p:nvPr>
        </p:nvSpPr>
        <p:spPr>
          <a:xfrm>
            <a:off x="444500" y="1243013"/>
            <a:ext cx="5969000" cy="33575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1"/>
        <p:cNvGrpSpPr/>
        <p:nvPr/>
      </p:nvGrpSpPr>
      <p:grpSpPr>
        <a:xfrm>
          <a:off x="0" y="0"/>
          <a:ext cx="0" cy="0"/>
          <a:chOff x="0" y="0"/>
          <a:chExt cx="0" cy="0"/>
        </a:xfrm>
      </p:grpSpPr>
      <p:sp>
        <p:nvSpPr>
          <p:cNvPr id="1832" name="Google Shape;1832;p111:notes"/>
          <p:cNvSpPr txBox="1">
            <a:spLocks noGrp="1"/>
          </p:cNvSpPr>
          <p:nvPr>
            <p:ph type="body" idx="1"/>
          </p:nvPr>
        </p:nvSpPr>
        <p:spPr>
          <a:xfrm>
            <a:off x="685800" y="4787126"/>
            <a:ext cx="5486400" cy="391674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33" name="Google Shape;1833;p111:notes"/>
          <p:cNvSpPr>
            <a:spLocks noGrp="1" noRot="1" noChangeAspect="1"/>
          </p:cNvSpPr>
          <p:nvPr>
            <p:ph type="sldImg" idx="2"/>
          </p:nvPr>
        </p:nvSpPr>
        <p:spPr>
          <a:xfrm>
            <a:off x="444500" y="1243013"/>
            <a:ext cx="5969000" cy="33575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2"/>
        <p:cNvGrpSpPr/>
        <p:nvPr/>
      </p:nvGrpSpPr>
      <p:grpSpPr>
        <a:xfrm>
          <a:off x="0" y="0"/>
          <a:ext cx="0" cy="0"/>
          <a:chOff x="0" y="0"/>
          <a:chExt cx="0" cy="0"/>
        </a:xfrm>
      </p:grpSpPr>
      <p:sp>
        <p:nvSpPr>
          <p:cNvPr id="1853" name="Google Shape;1853;p112:notes"/>
          <p:cNvSpPr txBox="1">
            <a:spLocks noGrp="1"/>
          </p:cNvSpPr>
          <p:nvPr>
            <p:ph type="body" idx="1"/>
          </p:nvPr>
        </p:nvSpPr>
        <p:spPr>
          <a:xfrm>
            <a:off x="685800" y="4787126"/>
            <a:ext cx="5486400" cy="391674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54" name="Google Shape;1854;p112:notes"/>
          <p:cNvSpPr>
            <a:spLocks noGrp="1" noRot="1" noChangeAspect="1"/>
          </p:cNvSpPr>
          <p:nvPr>
            <p:ph type="sldImg" idx="2"/>
          </p:nvPr>
        </p:nvSpPr>
        <p:spPr>
          <a:xfrm>
            <a:off x="444500" y="1243013"/>
            <a:ext cx="5969000" cy="33575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p9:notes"/>
          <p:cNvSpPr>
            <a:spLocks noGrp="1" noRot="1" noChangeAspect="1"/>
          </p:cNvSpPr>
          <p:nvPr>
            <p:ph type="sldImg" idx="2"/>
          </p:nvPr>
        </p:nvSpPr>
        <p:spPr>
          <a:xfrm>
            <a:off x="444500" y="1243013"/>
            <a:ext cx="5969000" cy="335756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5" name="Google Shape;215;p9:notes"/>
          <p:cNvSpPr txBox="1">
            <a:spLocks noGrp="1"/>
          </p:cNvSpPr>
          <p:nvPr>
            <p:ph type="body" idx="1"/>
          </p:nvPr>
        </p:nvSpPr>
        <p:spPr>
          <a:xfrm>
            <a:off x="685800" y="4787126"/>
            <a:ext cx="5486400" cy="391674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6" name="Google Shape;216;p9:notes"/>
          <p:cNvSpPr txBox="1">
            <a:spLocks noGrp="1"/>
          </p:cNvSpPr>
          <p:nvPr>
            <p:ph type="sldNum" idx="12"/>
          </p:nvPr>
        </p:nvSpPr>
        <p:spPr>
          <a:xfrm>
            <a:off x="3884613" y="9448185"/>
            <a:ext cx="2971800" cy="49909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12</a:t>
            </a:fld>
            <a:endParaRPr/>
          </a:p>
        </p:txBody>
      </p:sp>
      <p:sp>
        <p:nvSpPr>
          <p:cNvPr id="217" name="Google Shape;217;p9:notes"/>
          <p:cNvSpPr txBox="1">
            <a:spLocks noGrp="1"/>
          </p:cNvSpPr>
          <p:nvPr>
            <p:ph type="hdr" idx="3"/>
          </p:nvPr>
        </p:nvSpPr>
        <p:spPr>
          <a:xfrm>
            <a:off x="0" y="0"/>
            <a:ext cx="2971800" cy="499091"/>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MIT-WPU</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p10:notes"/>
          <p:cNvSpPr txBox="1">
            <a:spLocks noGrp="1"/>
          </p:cNvSpPr>
          <p:nvPr>
            <p:ph type="body" idx="1"/>
          </p:nvPr>
        </p:nvSpPr>
        <p:spPr>
          <a:xfrm>
            <a:off x="685800" y="4787126"/>
            <a:ext cx="5486400" cy="391674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1" name="Google Shape;231;p10:notes"/>
          <p:cNvSpPr>
            <a:spLocks noGrp="1" noRot="1" noChangeAspect="1"/>
          </p:cNvSpPr>
          <p:nvPr>
            <p:ph type="sldImg" idx="2"/>
          </p:nvPr>
        </p:nvSpPr>
        <p:spPr>
          <a:xfrm>
            <a:off x="444500" y="1243013"/>
            <a:ext cx="5969000" cy="33575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p11:notes"/>
          <p:cNvSpPr txBox="1">
            <a:spLocks noGrp="1"/>
          </p:cNvSpPr>
          <p:nvPr>
            <p:ph type="body" idx="1"/>
          </p:nvPr>
        </p:nvSpPr>
        <p:spPr>
          <a:xfrm>
            <a:off x="685800" y="4787126"/>
            <a:ext cx="5486400" cy="391674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5" name="Google Shape;245;p11:notes"/>
          <p:cNvSpPr>
            <a:spLocks noGrp="1" noRot="1" noChangeAspect="1"/>
          </p:cNvSpPr>
          <p:nvPr>
            <p:ph type="sldImg" idx="2"/>
          </p:nvPr>
        </p:nvSpPr>
        <p:spPr>
          <a:xfrm>
            <a:off x="444500" y="1243013"/>
            <a:ext cx="5969000" cy="33575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p17:notes"/>
          <p:cNvSpPr txBox="1">
            <a:spLocks noGrp="1"/>
          </p:cNvSpPr>
          <p:nvPr>
            <p:ph type="body" idx="1"/>
          </p:nvPr>
        </p:nvSpPr>
        <p:spPr>
          <a:xfrm>
            <a:off x="685800" y="4787126"/>
            <a:ext cx="5486400" cy="391674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5" name="Google Shape;335;p17:notes"/>
          <p:cNvSpPr>
            <a:spLocks noGrp="1" noRot="1" noChangeAspect="1"/>
          </p:cNvSpPr>
          <p:nvPr>
            <p:ph type="sldImg" idx="2"/>
          </p:nvPr>
        </p:nvSpPr>
        <p:spPr>
          <a:xfrm>
            <a:off x="444500" y="1243013"/>
            <a:ext cx="5969000" cy="3357562"/>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382163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p11:notes"/>
          <p:cNvSpPr txBox="1">
            <a:spLocks noGrp="1"/>
          </p:cNvSpPr>
          <p:nvPr>
            <p:ph type="body" idx="1"/>
          </p:nvPr>
        </p:nvSpPr>
        <p:spPr>
          <a:xfrm>
            <a:off x="685800" y="4787126"/>
            <a:ext cx="5486400" cy="391674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5" name="Google Shape;245;p11:notes"/>
          <p:cNvSpPr>
            <a:spLocks noGrp="1" noRot="1" noChangeAspect="1"/>
          </p:cNvSpPr>
          <p:nvPr>
            <p:ph type="sldImg" idx="2"/>
          </p:nvPr>
        </p:nvSpPr>
        <p:spPr>
          <a:xfrm>
            <a:off x="444500" y="1243013"/>
            <a:ext cx="5969000" cy="3357562"/>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066635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p12:notes"/>
          <p:cNvSpPr txBox="1">
            <a:spLocks noGrp="1"/>
          </p:cNvSpPr>
          <p:nvPr>
            <p:ph type="body" idx="1"/>
          </p:nvPr>
        </p:nvSpPr>
        <p:spPr>
          <a:xfrm>
            <a:off x="685800" y="4787126"/>
            <a:ext cx="5486400" cy="391674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2" name="Google Shape;262;p12:notes"/>
          <p:cNvSpPr>
            <a:spLocks noGrp="1" noRot="1" noChangeAspect="1"/>
          </p:cNvSpPr>
          <p:nvPr>
            <p:ph type="sldImg" idx="2"/>
          </p:nvPr>
        </p:nvSpPr>
        <p:spPr>
          <a:xfrm>
            <a:off x="444500" y="1243013"/>
            <a:ext cx="5969000" cy="33575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p13:notes"/>
          <p:cNvSpPr txBox="1">
            <a:spLocks noGrp="1"/>
          </p:cNvSpPr>
          <p:nvPr>
            <p:ph type="body" idx="1"/>
          </p:nvPr>
        </p:nvSpPr>
        <p:spPr>
          <a:xfrm>
            <a:off x="685800" y="4787126"/>
            <a:ext cx="5486400" cy="391674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6" name="Google Shape;276;p13:notes"/>
          <p:cNvSpPr>
            <a:spLocks noGrp="1" noRot="1" noChangeAspect="1"/>
          </p:cNvSpPr>
          <p:nvPr>
            <p:ph type="sldImg" idx="2"/>
          </p:nvPr>
        </p:nvSpPr>
        <p:spPr>
          <a:xfrm>
            <a:off x="444500" y="1243013"/>
            <a:ext cx="5969000" cy="33575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14:notes"/>
          <p:cNvSpPr>
            <a:spLocks noGrp="1" noRot="1" noChangeAspect="1"/>
          </p:cNvSpPr>
          <p:nvPr>
            <p:ph type="sldImg" idx="2"/>
          </p:nvPr>
        </p:nvSpPr>
        <p:spPr>
          <a:xfrm>
            <a:off x="444500" y="1243013"/>
            <a:ext cx="5969000" cy="335756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0" name="Google Shape;290;p14:notes"/>
          <p:cNvSpPr txBox="1">
            <a:spLocks noGrp="1"/>
          </p:cNvSpPr>
          <p:nvPr>
            <p:ph type="body" idx="1"/>
          </p:nvPr>
        </p:nvSpPr>
        <p:spPr>
          <a:xfrm>
            <a:off x="685800" y="4787126"/>
            <a:ext cx="5486400" cy="391674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291" name="Google Shape;291;p14:notes"/>
          <p:cNvSpPr txBox="1">
            <a:spLocks noGrp="1"/>
          </p:cNvSpPr>
          <p:nvPr>
            <p:ph type="sldNum" idx="12"/>
          </p:nvPr>
        </p:nvSpPr>
        <p:spPr>
          <a:xfrm>
            <a:off x="3884613" y="9448185"/>
            <a:ext cx="2971800" cy="49909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p2:notes"/>
          <p:cNvSpPr>
            <a:spLocks noGrp="1" noRot="1" noChangeAspect="1"/>
          </p:cNvSpPr>
          <p:nvPr>
            <p:ph type="sldImg" idx="2"/>
          </p:nvPr>
        </p:nvSpPr>
        <p:spPr>
          <a:xfrm>
            <a:off x="398463" y="1243013"/>
            <a:ext cx="5964237" cy="33559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0" name="Google Shape;110;p2:notes"/>
          <p:cNvSpPr txBox="1">
            <a:spLocks noGrp="1"/>
          </p:cNvSpPr>
          <p:nvPr>
            <p:ph type="body" idx="1"/>
          </p:nvPr>
        </p:nvSpPr>
        <p:spPr>
          <a:xfrm>
            <a:off x="676117" y="4784835"/>
            <a:ext cx="5408930" cy="3914864"/>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1" name="Google Shape;111;p2:notes"/>
          <p:cNvSpPr txBox="1">
            <a:spLocks noGrp="1"/>
          </p:cNvSpPr>
          <p:nvPr>
            <p:ph type="hdr" idx="3"/>
          </p:nvPr>
        </p:nvSpPr>
        <p:spPr>
          <a:xfrm>
            <a:off x="0" y="0"/>
            <a:ext cx="2929837" cy="498852"/>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MIT-WPU</a:t>
            </a:r>
            <a:endParaRPr/>
          </a:p>
        </p:txBody>
      </p:sp>
      <p:sp>
        <p:nvSpPr>
          <p:cNvPr id="112" name="Google Shape;112;p2:notes"/>
          <p:cNvSpPr txBox="1">
            <a:spLocks noGrp="1"/>
          </p:cNvSpPr>
          <p:nvPr>
            <p:ph type="sldNum" idx="12"/>
          </p:nvPr>
        </p:nvSpPr>
        <p:spPr>
          <a:xfrm>
            <a:off x="3829761" y="9443662"/>
            <a:ext cx="2929837" cy="498851"/>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a:t>
            </a:fld>
            <a:endParaRPr/>
          </a:p>
        </p:txBody>
      </p:sp>
    </p:spTree>
    <p:extLst>
      <p:ext uri="{BB962C8B-B14F-4D97-AF65-F5344CB8AC3E}">
        <p14:creationId xmlns:p14="http://schemas.microsoft.com/office/powerpoint/2010/main" val="23985445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p15:notes"/>
          <p:cNvSpPr txBox="1">
            <a:spLocks noGrp="1"/>
          </p:cNvSpPr>
          <p:nvPr>
            <p:ph type="body" idx="1"/>
          </p:nvPr>
        </p:nvSpPr>
        <p:spPr>
          <a:xfrm>
            <a:off x="685800" y="4787126"/>
            <a:ext cx="5486400" cy="391674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5" name="Google Shape;305;p15:notes"/>
          <p:cNvSpPr>
            <a:spLocks noGrp="1" noRot="1" noChangeAspect="1"/>
          </p:cNvSpPr>
          <p:nvPr>
            <p:ph type="sldImg" idx="2"/>
          </p:nvPr>
        </p:nvSpPr>
        <p:spPr>
          <a:xfrm>
            <a:off x="444500" y="1243013"/>
            <a:ext cx="5969000" cy="33575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p16:notes"/>
          <p:cNvSpPr txBox="1">
            <a:spLocks noGrp="1"/>
          </p:cNvSpPr>
          <p:nvPr>
            <p:ph type="body" idx="1"/>
          </p:nvPr>
        </p:nvSpPr>
        <p:spPr>
          <a:xfrm>
            <a:off x="685800" y="4787126"/>
            <a:ext cx="5486400" cy="391674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0" name="Google Shape;320;p16:notes"/>
          <p:cNvSpPr>
            <a:spLocks noGrp="1" noRot="1" noChangeAspect="1"/>
          </p:cNvSpPr>
          <p:nvPr>
            <p:ph type="sldImg" idx="2"/>
          </p:nvPr>
        </p:nvSpPr>
        <p:spPr>
          <a:xfrm>
            <a:off x="444500" y="1243013"/>
            <a:ext cx="5969000" cy="33575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p17:notes"/>
          <p:cNvSpPr txBox="1">
            <a:spLocks noGrp="1"/>
          </p:cNvSpPr>
          <p:nvPr>
            <p:ph type="body" idx="1"/>
          </p:nvPr>
        </p:nvSpPr>
        <p:spPr>
          <a:xfrm>
            <a:off x="685800" y="4787126"/>
            <a:ext cx="5486400" cy="391674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5" name="Google Shape;335;p17:notes"/>
          <p:cNvSpPr>
            <a:spLocks noGrp="1" noRot="1" noChangeAspect="1"/>
          </p:cNvSpPr>
          <p:nvPr>
            <p:ph type="sldImg" idx="2"/>
          </p:nvPr>
        </p:nvSpPr>
        <p:spPr>
          <a:xfrm>
            <a:off x="444500" y="1243013"/>
            <a:ext cx="5969000" cy="33575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p18:notes"/>
          <p:cNvSpPr txBox="1">
            <a:spLocks noGrp="1"/>
          </p:cNvSpPr>
          <p:nvPr>
            <p:ph type="body" idx="1"/>
          </p:nvPr>
        </p:nvSpPr>
        <p:spPr>
          <a:xfrm>
            <a:off x="685800" y="4787126"/>
            <a:ext cx="5486400" cy="391674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0" name="Google Shape;350;p18:notes"/>
          <p:cNvSpPr>
            <a:spLocks noGrp="1" noRot="1" noChangeAspect="1"/>
          </p:cNvSpPr>
          <p:nvPr>
            <p:ph type="sldImg" idx="2"/>
          </p:nvPr>
        </p:nvSpPr>
        <p:spPr>
          <a:xfrm>
            <a:off x="444500" y="1243013"/>
            <a:ext cx="5969000" cy="33575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p19:notes"/>
          <p:cNvSpPr txBox="1">
            <a:spLocks noGrp="1"/>
          </p:cNvSpPr>
          <p:nvPr>
            <p:ph type="body" idx="1"/>
          </p:nvPr>
        </p:nvSpPr>
        <p:spPr>
          <a:xfrm>
            <a:off x="685800" y="4787126"/>
            <a:ext cx="5486400" cy="391674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5" name="Google Shape;365;p19:notes"/>
          <p:cNvSpPr>
            <a:spLocks noGrp="1" noRot="1" noChangeAspect="1"/>
          </p:cNvSpPr>
          <p:nvPr>
            <p:ph type="sldImg" idx="2"/>
          </p:nvPr>
        </p:nvSpPr>
        <p:spPr>
          <a:xfrm>
            <a:off x="444500" y="1243013"/>
            <a:ext cx="5969000" cy="33575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p20:notes"/>
          <p:cNvSpPr>
            <a:spLocks noGrp="1" noRot="1" noChangeAspect="1"/>
          </p:cNvSpPr>
          <p:nvPr>
            <p:ph type="sldImg" idx="2"/>
          </p:nvPr>
        </p:nvSpPr>
        <p:spPr>
          <a:xfrm>
            <a:off x="444500" y="1243013"/>
            <a:ext cx="5969000" cy="335756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9" name="Google Shape;379;p20:notes"/>
          <p:cNvSpPr txBox="1">
            <a:spLocks noGrp="1"/>
          </p:cNvSpPr>
          <p:nvPr>
            <p:ph type="body" idx="1"/>
          </p:nvPr>
        </p:nvSpPr>
        <p:spPr>
          <a:xfrm>
            <a:off x="685800" y="4787126"/>
            <a:ext cx="5486400" cy="391674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0" name="Google Shape;380;p20:notes"/>
          <p:cNvSpPr txBox="1">
            <a:spLocks noGrp="1"/>
          </p:cNvSpPr>
          <p:nvPr>
            <p:ph type="sldNum" idx="12"/>
          </p:nvPr>
        </p:nvSpPr>
        <p:spPr>
          <a:xfrm>
            <a:off x="3884613" y="9448185"/>
            <a:ext cx="2971800" cy="49909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25</a:t>
            </a:fld>
            <a:endParaRPr/>
          </a:p>
        </p:txBody>
      </p:sp>
      <p:sp>
        <p:nvSpPr>
          <p:cNvPr id="381" name="Google Shape;381;p20:notes"/>
          <p:cNvSpPr txBox="1">
            <a:spLocks noGrp="1"/>
          </p:cNvSpPr>
          <p:nvPr>
            <p:ph type="hdr" idx="3"/>
          </p:nvPr>
        </p:nvSpPr>
        <p:spPr>
          <a:xfrm>
            <a:off x="0" y="0"/>
            <a:ext cx="2971800" cy="499091"/>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MIT-WPU</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p21:notes"/>
          <p:cNvSpPr>
            <a:spLocks noGrp="1" noRot="1" noChangeAspect="1"/>
          </p:cNvSpPr>
          <p:nvPr>
            <p:ph type="sldImg" idx="2"/>
          </p:nvPr>
        </p:nvSpPr>
        <p:spPr>
          <a:xfrm>
            <a:off x="444500" y="1243013"/>
            <a:ext cx="5969000" cy="335756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5" name="Google Shape;395;p21:notes"/>
          <p:cNvSpPr txBox="1">
            <a:spLocks noGrp="1"/>
          </p:cNvSpPr>
          <p:nvPr>
            <p:ph type="body" idx="1"/>
          </p:nvPr>
        </p:nvSpPr>
        <p:spPr>
          <a:xfrm>
            <a:off x="685800" y="4787126"/>
            <a:ext cx="5486400" cy="391674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6" name="Google Shape;396;p21:notes"/>
          <p:cNvSpPr txBox="1">
            <a:spLocks noGrp="1"/>
          </p:cNvSpPr>
          <p:nvPr>
            <p:ph type="sldNum" idx="12"/>
          </p:nvPr>
        </p:nvSpPr>
        <p:spPr>
          <a:xfrm>
            <a:off x="3884613" y="9448185"/>
            <a:ext cx="2971800" cy="49909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26</a:t>
            </a:fld>
            <a:endParaRPr/>
          </a:p>
        </p:txBody>
      </p:sp>
      <p:sp>
        <p:nvSpPr>
          <p:cNvPr id="397" name="Google Shape;397;p21:notes"/>
          <p:cNvSpPr txBox="1">
            <a:spLocks noGrp="1"/>
          </p:cNvSpPr>
          <p:nvPr>
            <p:ph type="hdr" idx="3"/>
          </p:nvPr>
        </p:nvSpPr>
        <p:spPr>
          <a:xfrm>
            <a:off x="0" y="0"/>
            <a:ext cx="2971800" cy="499091"/>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MIT-WPU</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p22:notes"/>
          <p:cNvSpPr>
            <a:spLocks noGrp="1" noRot="1" noChangeAspect="1"/>
          </p:cNvSpPr>
          <p:nvPr>
            <p:ph type="sldImg" idx="2"/>
          </p:nvPr>
        </p:nvSpPr>
        <p:spPr>
          <a:xfrm>
            <a:off x="444500" y="1243013"/>
            <a:ext cx="5969000" cy="335756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1" name="Google Shape;411;p22:notes"/>
          <p:cNvSpPr txBox="1">
            <a:spLocks noGrp="1"/>
          </p:cNvSpPr>
          <p:nvPr>
            <p:ph type="body" idx="1"/>
          </p:nvPr>
        </p:nvSpPr>
        <p:spPr>
          <a:xfrm>
            <a:off x="685800" y="4787126"/>
            <a:ext cx="5486400" cy="391674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2" name="Google Shape;412;p22:notes"/>
          <p:cNvSpPr txBox="1">
            <a:spLocks noGrp="1"/>
          </p:cNvSpPr>
          <p:nvPr>
            <p:ph type="sldNum" idx="12"/>
          </p:nvPr>
        </p:nvSpPr>
        <p:spPr>
          <a:xfrm>
            <a:off x="3884613" y="9448185"/>
            <a:ext cx="2971800" cy="49909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27</a:t>
            </a:fld>
            <a:endParaRPr/>
          </a:p>
        </p:txBody>
      </p:sp>
      <p:sp>
        <p:nvSpPr>
          <p:cNvPr id="413" name="Google Shape;413;p22:notes"/>
          <p:cNvSpPr txBox="1">
            <a:spLocks noGrp="1"/>
          </p:cNvSpPr>
          <p:nvPr>
            <p:ph type="hdr" idx="3"/>
          </p:nvPr>
        </p:nvSpPr>
        <p:spPr>
          <a:xfrm>
            <a:off x="0" y="0"/>
            <a:ext cx="2971800" cy="499091"/>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MIT-WPU</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p23:notes"/>
          <p:cNvSpPr>
            <a:spLocks noGrp="1" noRot="1" noChangeAspect="1"/>
          </p:cNvSpPr>
          <p:nvPr>
            <p:ph type="sldImg" idx="2"/>
          </p:nvPr>
        </p:nvSpPr>
        <p:spPr>
          <a:xfrm>
            <a:off x="444500" y="1243013"/>
            <a:ext cx="5969000" cy="335756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9" name="Google Shape;429;p23:notes"/>
          <p:cNvSpPr txBox="1">
            <a:spLocks noGrp="1"/>
          </p:cNvSpPr>
          <p:nvPr>
            <p:ph type="body" idx="1"/>
          </p:nvPr>
        </p:nvSpPr>
        <p:spPr>
          <a:xfrm>
            <a:off x="685800" y="4787126"/>
            <a:ext cx="5486400" cy="391674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0" name="Google Shape;430;p23:notes"/>
          <p:cNvSpPr txBox="1">
            <a:spLocks noGrp="1"/>
          </p:cNvSpPr>
          <p:nvPr>
            <p:ph type="sldNum" idx="12"/>
          </p:nvPr>
        </p:nvSpPr>
        <p:spPr>
          <a:xfrm>
            <a:off x="3884613" y="9448185"/>
            <a:ext cx="2971800" cy="49909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28</a:t>
            </a:fld>
            <a:endParaRPr/>
          </a:p>
        </p:txBody>
      </p:sp>
      <p:sp>
        <p:nvSpPr>
          <p:cNvPr id="431" name="Google Shape;431;p23:notes"/>
          <p:cNvSpPr txBox="1">
            <a:spLocks noGrp="1"/>
          </p:cNvSpPr>
          <p:nvPr>
            <p:ph type="hdr" idx="3"/>
          </p:nvPr>
        </p:nvSpPr>
        <p:spPr>
          <a:xfrm>
            <a:off x="0" y="0"/>
            <a:ext cx="2971800" cy="499091"/>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MIT-WPU</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p24:notes"/>
          <p:cNvSpPr>
            <a:spLocks noGrp="1" noRot="1" noChangeAspect="1"/>
          </p:cNvSpPr>
          <p:nvPr>
            <p:ph type="sldImg" idx="2"/>
          </p:nvPr>
        </p:nvSpPr>
        <p:spPr>
          <a:xfrm>
            <a:off x="444500" y="1243013"/>
            <a:ext cx="5969000" cy="335756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47" name="Google Shape;447;p24:notes"/>
          <p:cNvSpPr txBox="1">
            <a:spLocks noGrp="1"/>
          </p:cNvSpPr>
          <p:nvPr>
            <p:ph type="body" idx="1"/>
          </p:nvPr>
        </p:nvSpPr>
        <p:spPr>
          <a:xfrm>
            <a:off x="685800" y="4787126"/>
            <a:ext cx="5486400" cy="391674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8" name="Google Shape;448;p24:notes"/>
          <p:cNvSpPr txBox="1">
            <a:spLocks noGrp="1"/>
          </p:cNvSpPr>
          <p:nvPr>
            <p:ph type="sldNum" idx="12"/>
          </p:nvPr>
        </p:nvSpPr>
        <p:spPr>
          <a:xfrm>
            <a:off x="3884613" y="9448185"/>
            <a:ext cx="2971800" cy="49909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29</a:t>
            </a:fld>
            <a:endParaRPr/>
          </a:p>
        </p:txBody>
      </p:sp>
      <p:sp>
        <p:nvSpPr>
          <p:cNvPr id="449" name="Google Shape;449;p24:notes"/>
          <p:cNvSpPr txBox="1">
            <a:spLocks noGrp="1"/>
          </p:cNvSpPr>
          <p:nvPr>
            <p:ph type="hdr" idx="3"/>
          </p:nvPr>
        </p:nvSpPr>
        <p:spPr>
          <a:xfrm>
            <a:off x="0" y="0"/>
            <a:ext cx="2971800" cy="499091"/>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MIT-WPU</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p3:notes"/>
          <p:cNvSpPr txBox="1">
            <a:spLocks noGrp="1"/>
          </p:cNvSpPr>
          <p:nvPr>
            <p:ph type="body" idx="1"/>
          </p:nvPr>
        </p:nvSpPr>
        <p:spPr>
          <a:xfrm>
            <a:off x="676117" y="4784835"/>
            <a:ext cx="5408930" cy="3914864"/>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27" name="Google Shape;127;p3:notes"/>
          <p:cNvSpPr>
            <a:spLocks noGrp="1" noRot="1" noChangeAspect="1"/>
          </p:cNvSpPr>
          <p:nvPr>
            <p:ph type="sldImg" idx="2"/>
          </p:nvPr>
        </p:nvSpPr>
        <p:spPr>
          <a:xfrm>
            <a:off x="398463" y="1243013"/>
            <a:ext cx="5964237" cy="33559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9313604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
        <p:cNvGrpSpPr/>
        <p:nvPr/>
      </p:nvGrpSpPr>
      <p:grpSpPr>
        <a:xfrm>
          <a:off x="0" y="0"/>
          <a:ext cx="0" cy="0"/>
          <a:chOff x="0" y="0"/>
          <a:chExt cx="0" cy="0"/>
        </a:xfrm>
      </p:grpSpPr>
      <p:sp>
        <p:nvSpPr>
          <p:cNvPr id="464" name="Google Shape;464;p25:notes"/>
          <p:cNvSpPr txBox="1">
            <a:spLocks noGrp="1"/>
          </p:cNvSpPr>
          <p:nvPr>
            <p:ph type="body" idx="1"/>
          </p:nvPr>
        </p:nvSpPr>
        <p:spPr>
          <a:xfrm>
            <a:off x="685800" y="4787126"/>
            <a:ext cx="5486400" cy="391674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5" name="Google Shape;465;p25:notes"/>
          <p:cNvSpPr>
            <a:spLocks noGrp="1" noRot="1" noChangeAspect="1"/>
          </p:cNvSpPr>
          <p:nvPr>
            <p:ph type="sldImg" idx="2"/>
          </p:nvPr>
        </p:nvSpPr>
        <p:spPr>
          <a:xfrm>
            <a:off x="444500" y="1243013"/>
            <a:ext cx="5969000" cy="33575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Google Shape;478;p26:notes"/>
          <p:cNvSpPr>
            <a:spLocks noGrp="1" noRot="1" noChangeAspect="1"/>
          </p:cNvSpPr>
          <p:nvPr>
            <p:ph type="sldImg" idx="2"/>
          </p:nvPr>
        </p:nvSpPr>
        <p:spPr>
          <a:xfrm>
            <a:off x="444500" y="1243013"/>
            <a:ext cx="5969000" cy="335756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9" name="Google Shape;479;p26:notes"/>
          <p:cNvSpPr txBox="1">
            <a:spLocks noGrp="1"/>
          </p:cNvSpPr>
          <p:nvPr>
            <p:ph type="body" idx="1"/>
          </p:nvPr>
        </p:nvSpPr>
        <p:spPr>
          <a:xfrm>
            <a:off x="685800" y="4787126"/>
            <a:ext cx="5486400" cy="391674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80" name="Google Shape;480;p26:notes"/>
          <p:cNvSpPr txBox="1">
            <a:spLocks noGrp="1"/>
          </p:cNvSpPr>
          <p:nvPr>
            <p:ph type="sldNum" idx="12"/>
          </p:nvPr>
        </p:nvSpPr>
        <p:spPr>
          <a:xfrm>
            <a:off x="3884613" y="9448185"/>
            <a:ext cx="2971800" cy="49909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31</a:t>
            </a:fld>
            <a:endParaRPr/>
          </a:p>
        </p:txBody>
      </p:sp>
      <p:sp>
        <p:nvSpPr>
          <p:cNvPr id="481" name="Google Shape;481;p26:notes"/>
          <p:cNvSpPr txBox="1">
            <a:spLocks noGrp="1"/>
          </p:cNvSpPr>
          <p:nvPr>
            <p:ph type="hdr" idx="3"/>
          </p:nvPr>
        </p:nvSpPr>
        <p:spPr>
          <a:xfrm>
            <a:off x="0" y="0"/>
            <a:ext cx="2971800" cy="499091"/>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MIT-WPU</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p27:notes"/>
          <p:cNvSpPr>
            <a:spLocks noGrp="1" noRot="1" noChangeAspect="1"/>
          </p:cNvSpPr>
          <p:nvPr>
            <p:ph type="sldImg" idx="2"/>
          </p:nvPr>
        </p:nvSpPr>
        <p:spPr>
          <a:xfrm>
            <a:off x="444500" y="1243013"/>
            <a:ext cx="5969000" cy="335756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95" name="Google Shape;495;p27:notes"/>
          <p:cNvSpPr txBox="1">
            <a:spLocks noGrp="1"/>
          </p:cNvSpPr>
          <p:nvPr>
            <p:ph type="body" idx="1"/>
          </p:nvPr>
        </p:nvSpPr>
        <p:spPr>
          <a:xfrm>
            <a:off x="685800" y="4787126"/>
            <a:ext cx="5486400" cy="391674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96" name="Google Shape;496;p27:notes"/>
          <p:cNvSpPr txBox="1">
            <a:spLocks noGrp="1"/>
          </p:cNvSpPr>
          <p:nvPr>
            <p:ph type="sldNum" idx="12"/>
          </p:nvPr>
        </p:nvSpPr>
        <p:spPr>
          <a:xfrm>
            <a:off x="3884613" y="9448185"/>
            <a:ext cx="2971800" cy="49909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32</a:t>
            </a:fld>
            <a:endParaRPr/>
          </a:p>
        </p:txBody>
      </p:sp>
      <p:sp>
        <p:nvSpPr>
          <p:cNvPr id="497" name="Google Shape;497;p27:notes"/>
          <p:cNvSpPr txBox="1">
            <a:spLocks noGrp="1"/>
          </p:cNvSpPr>
          <p:nvPr>
            <p:ph type="hdr" idx="3"/>
          </p:nvPr>
        </p:nvSpPr>
        <p:spPr>
          <a:xfrm>
            <a:off x="0" y="0"/>
            <a:ext cx="2971800" cy="499091"/>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MIT-WPU</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9"/>
        <p:cNvGrpSpPr/>
        <p:nvPr/>
      </p:nvGrpSpPr>
      <p:grpSpPr>
        <a:xfrm>
          <a:off x="0" y="0"/>
          <a:ext cx="0" cy="0"/>
          <a:chOff x="0" y="0"/>
          <a:chExt cx="0" cy="0"/>
        </a:xfrm>
      </p:grpSpPr>
      <p:sp>
        <p:nvSpPr>
          <p:cNvPr id="510" name="Google Shape;510;p28:notes"/>
          <p:cNvSpPr>
            <a:spLocks noGrp="1" noRot="1" noChangeAspect="1"/>
          </p:cNvSpPr>
          <p:nvPr>
            <p:ph type="sldImg" idx="2"/>
          </p:nvPr>
        </p:nvSpPr>
        <p:spPr>
          <a:xfrm>
            <a:off x="444500" y="1243013"/>
            <a:ext cx="5969000" cy="335756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11" name="Google Shape;511;p28:notes"/>
          <p:cNvSpPr txBox="1">
            <a:spLocks noGrp="1"/>
          </p:cNvSpPr>
          <p:nvPr>
            <p:ph type="body" idx="1"/>
          </p:nvPr>
        </p:nvSpPr>
        <p:spPr>
          <a:xfrm>
            <a:off x="685800" y="4787126"/>
            <a:ext cx="5486400" cy="391674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12" name="Google Shape;512;p28:notes"/>
          <p:cNvSpPr txBox="1">
            <a:spLocks noGrp="1"/>
          </p:cNvSpPr>
          <p:nvPr>
            <p:ph type="sldNum" idx="12"/>
          </p:nvPr>
        </p:nvSpPr>
        <p:spPr>
          <a:xfrm>
            <a:off x="3884613" y="9448185"/>
            <a:ext cx="2971800" cy="49909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33</a:t>
            </a:fld>
            <a:endParaRPr/>
          </a:p>
        </p:txBody>
      </p:sp>
      <p:sp>
        <p:nvSpPr>
          <p:cNvPr id="513" name="Google Shape;513;p28:notes"/>
          <p:cNvSpPr txBox="1">
            <a:spLocks noGrp="1"/>
          </p:cNvSpPr>
          <p:nvPr>
            <p:ph type="hdr" idx="3"/>
          </p:nvPr>
        </p:nvSpPr>
        <p:spPr>
          <a:xfrm>
            <a:off x="0" y="0"/>
            <a:ext cx="2971800" cy="499091"/>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MIT-WPU</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p:cNvGrpSpPr/>
        <p:nvPr/>
      </p:nvGrpSpPr>
      <p:grpSpPr>
        <a:xfrm>
          <a:off x="0" y="0"/>
          <a:ext cx="0" cy="0"/>
          <a:chOff x="0" y="0"/>
          <a:chExt cx="0" cy="0"/>
        </a:xfrm>
      </p:grpSpPr>
      <p:sp>
        <p:nvSpPr>
          <p:cNvPr id="528" name="Google Shape;528;p29:notes"/>
          <p:cNvSpPr>
            <a:spLocks noGrp="1" noRot="1" noChangeAspect="1"/>
          </p:cNvSpPr>
          <p:nvPr>
            <p:ph type="sldImg" idx="2"/>
          </p:nvPr>
        </p:nvSpPr>
        <p:spPr>
          <a:xfrm>
            <a:off x="444500" y="1243013"/>
            <a:ext cx="5969000" cy="335756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29" name="Google Shape;529;p29:notes"/>
          <p:cNvSpPr txBox="1">
            <a:spLocks noGrp="1"/>
          </p:cNvSpPr>
          <p:nvPr>
            <p:ph type="body" idx="1"/>
          </p:nvPr>
        </p:nvSpPr>
        <p:spPr>
          <a:xfrm>
            <a:off x="685800" y="4787126"/>
            <a:ext cx="5486400" cy="391674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30" name="Google Shape;530;p29:notes"/>
          <p:cNvSpPr txBox="1">
            <a:spLocks noGrp="1"/>
          </p:cNvSpPr>
          <p:nvPr>
            <p:ph type="sldNum" idx="12"/>
          </p:nvPr>
        </p:nvSpPr>
        <p:spPr>
          <a:xfrm>
            <a:off x="3884613" y="9448185"/>
            <a:ext cx="2971800" cy="49909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34</a:t>
            </a:fld>
            <a:endParaRPr/>
          </a:p>
        </p:txBody>
      </p:sp>
      <p:sp>
        <p:nvSpPr>
          <p:cNvPr id="531" name="Google Shape;531;p29:notes"/>
          <p:cNvSpPr txBox="1">
            <a:spLocks noGrp="1"/>
          </p:cNvSpPr>
          <p:nvPr>
            <p:ph type="hdr" idx="3"/>
          </p:nvPr>
        </p:nvSpPr>
        <p:spPr>
          <a:xfrm>
            <a:off x="0" y="0"/>
            <a:ext cx="2971800" cy="499091"/>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MIT-WPU</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5"/>
        <p:cNvGrpSpPr/>
        <p:nvPr/>
      </p:nvGrpSpPr>
      <p:grpSpPr>
        <a:xfrm>
          <a:off x="0" y="0"/>
          <a:ext cx="0" cy="0"/>
          <a:chOff x="0" y="0"/>
          <a:chExt cx="0" cy="0"/>
        </a:xfrm>
      </p:grpSpPr>
      <p:sp>
        <p:nvSpPr>
          <p:cNvPr id="546" name="Google Shape;546;p30:notes"/>
          <p:cNvSpPr>
            <a:spLocks noGrp="1" noRot="1" noChangeAspect="1"/>
          </p:cNvSpPr>
          <p:nvPr>
            <p:ph type="sldImg" idx="2"/>
          </p:nvPr>
        </p:nvSpPr>
        <p:spPr>
          <a:xfrm>
            <a:off x="444500" y="1243013"/>
            <a:ext cx="5969000" cy="335756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47" name="Google Shape;547;p30:notes"/>
          <p:cNvSpPr txBox="1">
            <a:spLocks noGrp="1"/>
          </p:cNvSpPr>
          <p:nvPr>
            <p:ph type="body" idx="1"/>
          </p:nvPr>
        </p:nvSpPr>
        <p:spPr>
          <a:xfrm>
            <a:off x="685800" y="4787126"/>
            <a:ext cx="5486400" cy="391674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48" name="Google Shape;548;p30:notes"/>
          <p:cNvSpPr txBox="1">
            <a:spLocks noGrp="1"/>
          </p:cNvSpPr>
          <p:nvPr>
            <p:ph type="sldNum" idx="12"/>
          </p:nvPr>
        </p:nvSpPr>
        <p:spPr>
          <a:xfrm>
            <a:off x="3884613" y="9448185"/>
            <a:ext cx="2971800" cy="49909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35</a:t>
            </a:fld>
            <a:endParaRPr/>
          </a:p>
        </p:txBody>
      </p:sp>
      <p:sp>
        <p:nvSpPr>
          <p:cNvPr id="549" name="Google Shape;549;p30:notes"/>
          <p:cNvSpPr txBox="1">
            <a:spLocks noGrp="1"/>
          </p:cNvSpPr>
          <p:nvPr>
            <p:ph type="hdr" idx="3"/>
          </p:nvPr>
        </p:nvSpPr>
        <p:spPr>
          <a:xfrm>
            <a:off x="0" y="0"/>
            <a:ext cx="2971800" cy="499091"/>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MIT-WPU</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4"/>
        <p:cNvGrpSpPr/>
        <p:nvPr/>
      </p:nvGrpSpPr>
      <p:grpSpPr>
        <a:xfrm>
          <a:off x="0" y="0"/>
          <a:ext cx="0" cy="0"/>
          <a:chOff x="0" y="0"/>
          <a:chExt cx="0" cy="0"/>
        </a:xfrm>
      </p:grpSpPr>
      <p:sp>
        <p:nvSpPr>
          <p:cNvPr id="565" name="Google Shape;565;p31:notes"/>
          <p:cNvSpPr txBox="1">
            <a:spLocks noGrp="1"/>
          </p:cNvSpPr>
          <p:nvPr>
            <p:ph type="body" idx="1"/>
          </p:nvPr>
        </p:nvSpPr>
        <p:spPr>
          <a:xfrm>
            <a:off x="685800" y="4787126"/>
            <a:ext cx="5486400" cy="391674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66" name="Google Shape;566;p31:notes"/>
          <p:cNvSpPr>
            <a:spLocks noGrp="1" noRot="1" noChangeAspect="1"/>
          </p:cNvSpPr>
          <p:nvPr>
            <p:ph type="sldImg" idx="2"/>
          </p:nvPr>
        </p:nvSpPr>
        <p:spPr>
          <a:xfrm>
            <a:off x="444500" y="1243013"/>
            <a:ext cx="5969000" cy="33575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9"/>
        <p:cNvGrpSpPr/>
        <p:nvPr/>
      </p:nvGrpSpPr>
      <p:grpSpPr>
        <a:xfrm>
          <a:off x="0" y="0"/>
          <a:ext cx="0" cy="0"/>
          <a:chOff x="0" y="0"/>
          <a:chExt cx="0" cy="0"/>
        </a:xfrm>
      </p:grpSpPr>
      <p:sp>
        <p:nvSpPr>
          <p:cNvPr id="580" name="Google Shape;580;p32:notes"/>
          <p:cNvSpPr txBox="1">
            <a:spLocks noGrp="1"/>
          </p:cNvSpPr>
          <p:nvPr>
            <p:ph type="body" idx="1"/>
          </p:nvPr>
        </p:nvSpPr>
        <p:spPr>
          <a:xfrm>
            <a:off x="685800" y="4787126"/>
            <a:ext cx="5486400" cy="391674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81" name="Google Shape;581;p32:notes"/>
          <p:cNvSpPr>
            <a:spLocks noGrp="1" noRot="1" noChangeAspect="1"/>
          </p:cNvSpPr>
          <p:nvPr>
            <p:ph type="sldImg" idx="2"/>
          </p:nvPr>
        </p:nvSpPr>
        <p:spPr>
          <a:xfrm>
            <a:off x="444500" y="1243013"/>
            <a:ext cx="5969000" cy="33575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Google Shape;597;p33:notes"/>
          <p:cNvSpPr>
            <a:spLocks noGrp="1" noRot="1" noChangeAspect="1"/>
          </p:cNvSpPr>
          <p:nvPr>
            <p:ph type="sldImg" idx="2"/>
          </p:nvPr>
        </p:nvSpPr>
        <p:spPr>
          <a:xfrm>
            <a:off x="444500" y="1243013"/>
            <a:ext cx="5969000" cy="335756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98" name="Google Shape;598;p33:notes"/>
          <p:cNvSpPr txBox="1">
            <a:spLocks noGrp="1"/>
          </p:cNvSpPr>
          <p:nvPr>
            <p:ph type="body" idx="1"/>
          </p:nvPr>
        </p:nvSpPr>
        <p:spPr>
          <a:xfrm>
            <a:off x="685800" y="4787126"/>
            <a:ext cx="5486400" cy="391674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3.5.1 from Pentium manual Volume-3</a:t>
            </a:r>
            <a:endParaRPr/>
          </a:p>
        </p:txBody>
      </p:sp>
      <p:sp>
        <p:nvSpPr>
          <p:cNvPr id="599" name="Google Shape;599;p33:notes"/>
          <p:cNvSpPr txBox="1">
            <a:spLocks noGrp="1"/>
          </p:cNvSpPr>
          <p:nvPr>
            <p:ph type="hdr" idx="3"/>
          </p:nvPr>
        </p:nvSpPr>
        <p:spPr>
          <a:xfrm>
            <a:off x="0" y="0"/>
            <a:ext cx="2971800" cy="499091"/>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MIT-WPU</a:t>
            </a:r>
            <a:endParaRPr/>
          </a:p>
        </p:txBody>
      </p:sp>
      <p:sp>
        <p:nvSpPr>
          <p:cNvPr id="600" name="Google Shape;600;p33:notes"/>
          <p:cNvSpPr txBox="1">
            <a:spLocks noGrp="1"/>
          </p:cNvSpPr>
          <p:nvPr>
            <p:ph type="sldNum" idx="12"/>
          </p:nvPr>
        </p:nvSpPr>
        <p:spPr>
          <a:xfrm>
            <a:off x="3884613" y="9448185"/>
            <a:ext cx="2971800" cy="49909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38</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3"/>
        <p:cNvGrpSpPr/>
        <p:nvPr/>
      </p:nvGrpSpPr>
      <p:grpSpPr>
        <a:xfrm>
          <a:off x="0" y="0"/>
          <a:ext cx="0" cy="0"/>
          <a:chOff x="0" y="0"/>
          <a:chExt cx="0" cy="0"/>
        </a:xfrm>
      </p:grpSpPr>
      <p:sp>
        <p:nvSpPr>
          <p:cNvPr id="614" name="Google Shape;614;p34:notes"/>
          <p:cNvSpPr>
            <a:spLocks noGrp="1" noRot="1" noChangeAspect="1"/>
          </p:cNvSpPr>
          <p:nvPr>
            <p:ph type="sldImg" idx="2"/>
          </p:nvPr>
        </p:nvSpPr>
        <p:spPr>
          <a:xfrm>
            <a:off x="444500" y="1243013"/>
            <a:ext cx="5969000" cy="335756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15" name="Google Shape;615;p34:notes"/>
          <p:cNvSpPr txBox="1">
            <a:spLocks noGrp="1"/>
          </p:cNvSpPr>
          <p:nvPr>
            <p:ph type="body" idx="1"/>
          </p:nvPr>
        </p:nvSpPr>
        <p:spPr>
          <a:xfrm>
            <a:off x="685800" y="4787126"/>
            <a:ext cx="5486400" cy="391674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16" name="Google Shape;616;p34:notes"/>
          <p:cNvSpPr txBox="1">
            <a:spLocks noGrp="1"/>
          </p:cNvSpPr>
          <p:nvPr>
            <p:ph type="sldNum" idx="12"/>
          </p:nvPr>
        </p:nvSpPr>
        <p:spPr>
          <a:xfrm>
            <a:off x="3884613" y="9448185"/>
            <a:ext cx="2971800" cy="49909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39</a:t>
            </a:fld>
            <a:endParaRPr/>
          </a:p>
        </p:txBody>
      </p:sp>
      <p:sp>
        <p:nvSpPr>
          <p:cNvPr id="617" name="Google Shape;617;p34:notes"/>
          <p:cNvSpPr txBox="1">
            <a:spLocks noGrp="1"/>
          </p:cNvSpPr>
          <p:nvPr>
            <p:ph type="hdr" idx="3"/>
          </p:nvPr>
        </p:nvSpPr>
        <p:spPr>
          <a:xfrm>
            <a:off x="0" y="0"/>
            <a:ext cx="2971800" cy="499091"/>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MIT-WPU</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p3:notes"/>
          <p:cNvSpPr txBox="1">
            <a:spLocks noGrp="1"/>
          </p:cNvSpPr>
          <p:nvPr>
            <p:ph type="body" idx="1"/>
          </p:nvPr>
        </p:nvSpPr>
        <p:spPr>
          <a:xfrm>
            <a:off x="676117" y="4784835"/>
            <a:ext cx="5408930" cy="3914864"/>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27" name="Google Shape;127;p3:notes"/>
          <p:cNvSpPr>
            <a:spLocks noGrp="1" noRot="1" noChangeAspect="1"/>
          </p:cNvSpPr>
          <p:nvPr>
            <p:ph type="sldImg" idx="2"/>
          </p:nvPr>
        </p:nvSpPr>
        <p:spPr>
          <a:xfrm>
            <a:off x="398463" y="1243013"/>
            <a:ext cx="5964237" cy="33559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3405943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9"/>
        <p:cNvGrpSpPr/>
        <p:nvPr/>
      </p:nvGrpSpPr>
      <p:grpSpPr>
        <a:xfrm>
          <a:off x="0" y="0"/>
          <a:ext cx="0" cy="0"/>
          <a:chOff x="0" y="0"/>
          <a:chExt cx="0" cy="0"/>
        </a:xfrm>
      </p:grpSpPr>
      <p:sp>
        <p:nvSpPr>
          <p:cNvPr id="630" name="Google Shape;630;p35:notes"/>
          <p:cNvSpPr>
            <a:spLocks noGrp="1" noRot="1" noChangeAspect="1"/>
          </p:cNvSpPr>
          <p:nvPr>
            <p:ph type="sldImg" idx="2"/>
          </p:nvPr>
        </p:nvSpPr>
        <p:spPr>
          <a:xfrm>
            <a:off x="444500" y="1243013"/>
            <a:ext cx="5969000" cy="335756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31" name="Google Shape;631;p35:notes"/>
          <p:cNvSpPr txBox="1">
            <a:spLocks noGrp="1"/>
          </p:cNvSpPr>
          <p:nvPr>
            <p:ph type="body" idx="1"/>
          </p:nvPr>
        </p:nvSpPr>
        <p:spPr>
          <a:xfrm>
            <a:off x="685800" y="4787126"/>
            <a:ext cx="5486400" cy="391674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32" name="Google Shape;632;p35:notes"/>
          <p:cNvSpPr txBox="1">
            <a:spLocks noGrp="1"/>
          </p:cNvSpPr>
          <p:nvPr>
            <p:ph type="sldNum" idx="12"/>
          </p:nvPr>
        </p:nvSpPr>
        <p:spPr>
          <a:xfrm>
            <a:off x="3884613" y="9448185"/>
            <a:ext cx="2971800" cy="49909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40</a:t>
            </a:fld>
            <a:endParaRPr/>
          </a:p>
        </p:txBody>
      </p:sp>
      <p:sp>
        <p:nvSpPr>
          <p:cNvPr id="633" name="Google Shape;633;p35:notes"/>
          <p:cNvSpPr txBox="1">
            <a:spLocks noGrp="1"/>
          </p:cNvSpPr>
          <p:nvPr>
            <p:ph type="hdr" idx="3"/>
          </p:nvPr>
        </p:nvSpPr>
        <p:spPr>
          <a:xfrm>
            <a:off x="0" y="0"/>
            <a:ext cx="2971800" cy="499091"/>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MIT-WPU</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6"/>
        <p:cNvGrpSpPr/>
        <p:nvPr/>
      </p:nvGrpSpPr>
      <p:grpSpPr>
        <a:xfrm>
          <a:off x="0" y="0"/>
          <a:ext cx="0" cy="0"/>
          <a:chOff x="0" y="0"/>
          <a:chExt cx="0" cy="0"/>
        </a:xfrm>
      </p:grpSpPr>
      <p:sp>
        <p:nvSpPr>
          <p:cNvPr id="647" name="Google Shape;647;p36:notes"/>
          <p:cNvSpPr>
            <a:spLocks noGrp="1" noRot="1" noChangeAspect="1"/>
          </p:cNvSpPr>
          <p:nvPr>
            <p:ph type="sldImg" idx="2"/>
          </p:nvPr>
        </p:nvSpPr>
        <p:spPr>
          <a:xfrm>
            <a:off x="444500" y="1243013"/>
            <a:ext cx="5969000" cy="335756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48" name="Google Shape;648;p36:notes"/>
          <p:cNvSpPr txBox="1">
            <a:spLocks noGrp="1"/>
          </p:cNvSpPr>
          <p:nvPr>
            <p:ph type="body" idx="1"/>
          </p:nvPr>
        </p:nvSpPr>
        <p:spPr>
          <a:xfrm>
            <a:off x="685800" y="4787126"/>
            <a:ext cx="5486400" cy="391674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49" name="Google Shape;649;p36:notes"/>
          <p:cNvSpPr txBox="1">
            <a:spLocks noGrp="1"/>
          </p:cNvSpPr>
          <p:nvPr>
            <p:ph type="sldNum" idx="12"/>
          </p:nvPr>
        </p:nvSpPr>
        <p:spPr>
          <a:xfrm>
            <a:off x="3884613" y="9448185"/>
            <a:ext cx="2971800" cy="49909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41</a:t>
            </a:fld>
            <a:endParaRPr/>
          </a:p>
        </p:txBody>
      </p:sp>
      <p:sp>
        <p:nvSpPr>
          <p:cNvPr id="650" name="Google Shape;650;p36:notes"/>
          <p:cNvSpPr txBox="1">
            <a:spLocks noGrp="1"/>
          </p:cNvSpPr>
          <p:nvPr>
            <p:ph type="hdr" idx="3"/>
          </p:nvPr>
        </p:nvSpPr>
        <p:spPr>
          <a:xfrm>
            <a:off x="0" y="0"/>
            <a:ext cx="2971800" cy="499091"/>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MIT-WPU</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3"/>
        <p:cNvGrpSpPr/>
        <p:nvPr/>
      </p:nvGrpSpPr>
      <p:grpSpPr>
        <a:xfrm>
          <a:off x="0" y="0"/>
          <a:ext cx="0" cy="0"/>
          <a:chOff x="0" y="0"/>
          <a:chExt cx="0" cy="0"/>
        </a:xfrm>
      </p:grpSpPr>
      <p:sp>
        <p:nvSpPr>
          <p:cNvPr id="664" name="Google Shape;664;p37:notes"/>
          <p:cNvSpPr>
            <a:spLocks noGrp="1" noRot="1" noChangeAspect="1"/>
          </p:cNvSpPr>
          <p:nvPr>
            <p:ph type="sldImg" idx="2"/>
          </p:nvPr>
        </p:nvSpPr>
        <p:spPr>
          <a:xfrm>
            <a:off x="444500" y="1243013"/>
            <a:ext cx="5969000" cy="335756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65" name="Google Shape;665;p37:notes"/>
          <p:cNvSpPr txBox="1">
            <a:spLocks noGrp="1"/>
          </p:cNvSpPr>
          <p:nvPr>
            <p:ph type="body" idx="1"/>
          </p:nvPr>
        </p:nvSpPr>
        <p:spPr>
          <a:xfrm>
            <a:off x="685800" y="4787126"/>
            <a:ext cx="5486400" cy="391674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66" name="Google Shape;666;p37:notes"/>
          <p:cNvSpPr txBox="1">
            <a:spLocks noGrp="1"/>
          </p:cNvSpPr>
          <p:nvPr>
            <p:ph type="hdr" idx="3"/>
          </p:nvPr>
        </p:nvSpPr>
        <p:spPr>
          <a:xfrm>
            <a:off x="0" y="0"/>
            <a:ext cx="2971800" cy="499091"/>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MIT-WPU</a:t>
            </a:r>
            <a:endParaRPr/>
          </a:p>
        </p:txBody>
      </p:sp>
      <p:sp>
        <p:nvSpPr>
          <p:cNvPr id="667" name="Google Shape;667;p37:notes"/>
          <p:cNvSpPr txBox="1">
            <a:spLocks noGrp="1"/>
          </p:cNvSpPr>
          <p:nvPr>
            <p:ph type="sldNum" idx="12"/>
          </p:nvPr>
        </p:nvSpPr>
        <p:spPr>
          <a:xfrm>
            <a:off x="3884613" y="9448185"/>
            <a:ext cx="2971800" cy="49909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42</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p:cNvGrpSpPr/>
        <p:nvPr/>
      </p:nvGrpSpPr>
      <p:grpSpPr>
        <a:xfrm>
          <a:off x="0" y="0"/>
          <a:ext cx="0" cy="0"/>
          <a:chOff x="0" y="0"/>
          <a:chExt cx="0" cy="0"/>
        </a:xfrm>
      </p:grpSpPr>
      <p:sp>
        <p:nvSpPr>
          <p:cNvPr id="684" name="Google Shape;684;p38:notes"/>
          <p:cNvSpPr txBox="1">
            <a:spLocks noGrp="1"/>
          </p:cNvSpPr>
          <p:nvPr>
            <p:ph type="body" idx="1"/>
          </p:nvPr>
        </p:nvSpPr>
        <p:spPr>
          <a:xfrm>
            <a:off x="685800" y="4787126"/>
            <a:ext cx="5486400" cy="391674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85" name="Google Shape;685;p38:notes"/>
          <p:cNvSpPr>
            <a:spLocks noGrp="1" noRot="1" noChangeAspect="1"/>
          </p:cNvSpPr>
          <p:nvPr>
            <p:ph type="sldImg" idx="2"/>
          </p:nvPr>
        </p:nvSpPr>
        <p:spPr>
          <a:xfrm>
            <a:off x="444500" y="1243013"/>
            <a:ext cx="5969000" cy="33575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0"/>
        <p:cNvGrpSpPr/>
        <p:nvPr/>
      </p:nvGrpSpPr>
      <p:grpSpPr>
        <a:xfrm>
          <a:off x="0" y="0"/>
          <a:ext cx="0" cy="0"/>
          <a:chOff x="0" y="0"/>
          <a:chExt cx="0" cy="0"/>
        </a:xfrm>
      </p:grpSpPr>
      <p:sp>
        <p:nvSpPr>
          <p:cNvPr id="701" name="Google Shape;701;p39:notes"/>
          <p:cNvSpPr>
            <a:spLocks noGrp="1" noRot="1" noChangeAspect="1"/>
          </p:cNvSpPr>
          <p:nvPr>
            <p:ph type="sldImg" idx="2"/>
          </p:nvPr>
        </p:nvSpPr>
        <p:spPr>
          <a:xfrm>
            <a:off x="439738" y="1265238"/>
            <a:ext cx="6075362" cy="34178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02" name="Google Shape;702;p39:notes"/>
          <p:cNvSpPr txBox="1">
            <a:spLocks noGrp="1"/>
          </p:cNvSpPr>
          <p:nvPr>
            <p:ph type="body" idx="1"/>
          </p:nvPr>
        </p:nvSpPr>
        <p:spPr>
          <a:xfrm>
            <a:off x="685800" y="4787126"/>
            <a:ext cx="5486400" cy="391674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03" name="Google Shape;703;p39:notes"/>
          <p:cNvSpPr txBox="1">
            <a:spLocks noGrp="1"/>
          </p:cNvSpPr>
          <p:nvPr>
            <p:ph type="sldNum" idx="12"/>
          </p:nvPr>
        </p:nvSpPr>
        <p:spPr>
          <a:xfrm>
            <a:off x="3884613" y="9448185"/>
            <a:ext cx="2971800" cy="49909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44</a:t>
            </a:fld>
            <a:endParaRPr/>
          </a:p>
        </p:txBody>
      </p:sp>
      <p:sp>
        <p:nvSpPr>
          <p:cNvPr id="704" name="Google Shape;704;p39:notes"/>
          <p:cNvSpPr txBox="1">
            <a:spLocks noGrp="1"/>
          </p:cNvSpPr>
          <p:nvPr>
            <p:ph type="hdr" idx="3"/>
          </p:nvPr>
        </p:nvSpPr>
        <p:spPr>
          <a:xfrm>
            <a:off x="0" y="0"/>
            <a:ext cx="2971800" cy="499091"/>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MIT-WPU</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8"/>
        <p:cNvGrpSpPr/>
        <p:nvPr/>
      </p:nvGrpSpPr>
      <p:grpSpPr>
        <a:xfrm>
          <a:off x="0" y="0"/>
          <a:ext cx="0" cy="0"/>
          <a:chOff x="0" y="0"/>
          <a:chExt cx="0" cy="0"/>
        </a:xfrm>
      </p:grpSpPr>
      <p:sp>
        <p:nvSpPr>
          <p:cNvPr id="719" name="Google Shape;719;p40:notes"/>
          <p:cNvSpPr txBox="1">
            <a:spLocks noGrp="1"/>
          </p:cNvSpPr>
          <p:nvPr>
            <p:ph type="body" idx="1"/>
          </p:nvPr>
        </p:nvSpPr>
        <p:spPr>
          <a:xfrm>
            <a:off x="685800" y="4787126"/>
            <a:ext cx="5486400" cy="391674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20" name="Google Shape;720;p40:notes"/>
          <p:cNvSpPr>
            <a:spLocks noGrp="1" noRot="1" noChangeAspect="1"/>
          </p:cNvSpPr>
          <p:nvPr>
            <p:ph type="sldImg" idx="2"/>
          </p:nvPr>
        </p:nvSpPr>
        <p:spPr>
          <a:xfrm>
            <a:off x="444500" y="1243013"/>
            <a:ext cx="5969000" cy="33575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p:cNvGrpSpPr/>
        <p:nvPr/>
      </p:nvGrpSpPr>
      <p:grpSpPr>
        <a:xfrm>
          <a:off x="0" y="0"/>
          <a:ext cx="0" cy="0"/>
          <a:chOff x="0" y="0"/>
          <a:chExt cx="0" cy="0"/>
        </a:xfrm>
      </p:grpSpPr>
      <p:sp>
        <p:nvSpPr>
          <p:cNvPr id="733" name="Google Shape;733;p41:notes"/>
          <p:cNvSpPr txBox="1">
            <a:spLocks noGrp="1"/>
          </p:cNvSpPr>
          <p:nvPr>
            <p:ph type="body" idx="1"/>
          </p:nvPr>
        </p:nvSpPr>
        <p:spPr>
          <a:xfrm>
            <a:off x="685800" y="4787126"/>
            <a:ext cx="5486400" cy="391674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34" name="Google Shape;734;p41:notes"/>
          <p:cNvSpPr>
            <a:spLocks noGrp="1" noRot="1" noChangeAspect="1"/>
          </p:cNvSpPr>
          <p:nvPr>
            <p:ph type="sldImg" idx="2"/>
          </p:nvPr>
        </p:nvSpPr>
        <p:spPr>
          <a:xfrm>
            <a:off x="444500" y="1243013"/>
            <a:ext cx="5969000" cy="33575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6"/>
        <p:cNvGrpSpPr/>
        <p:nvPr/>
      </p:nvGrpSpPr>
      <p:grpSpPr>
        <a:xfrm>
          <a:off x="0" y="0"/>
          <a:ext cx="0" cy="0"/>
          <a:chOff x="0" y="0"/>
          <a:chExt cx="0" cy="0"/>
        </a:xfrm>
      </p:grpSpPr>
      <p:sp>
        <p:nvSpPr>
          <p:cNvPr id="747" name="Google Shape;747;p42:notes"/>
          <p:cNvSpPr>
            <a:spLocks noGrp="1" noRot="1" noChangeAspect="1"/>
          </p:cNvSpPr>
          <p:nvPr>
            <p:ph type="sldImg" idx="2"/>
          </p:nvPr>
        </p:nvSpPr>
        <p:spPr>
          <a:xfrm>
            <a:off x="444500" y="1243013"/>
            <a:ext cx="5969000" cy="335756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48" name="Google Shape;748;p42:notes"/>
          <p:cNvSpPr txBox="1">
            <a:spLocks noGrp="1"/>
          </p:cNvSpPr>
          <p:nvPr>
            <p:ph type="body" idx="1"/>
          </p:nvPr>
        </p:nvSpPr>
        <p:spPr>
          <a:xfrm>
            <a:off x="685800" y="4787126"/>
            <a:ext cx="5486400" cy="39167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US"/>
              <a:t>3.5.1 from Pentium manual Volume-3</a:t>
            </a:r>
            <a:endParaRPr/>
          </a:p>
          <a:p>
            <a:pPr marL="0" marR="0" lvl="0" indent="0" algn="l" rtl="0">
              <a:lnSpc>
                <a:spcPct val="100000"/>
              </a:lnSpc>
              <a:spcBef>
                <a:spcPts val="0"/>
              </a:spcBef>
              <a:spcAft>
                <a:spcPts val="0"/>
              </a:spcAft>
              <a:buClr>
                <a:schemeClr val="dk1"/>
              </a:buClr>
              <a:buSzPts val="1200"/>
              <a:buFont typeface="Calibri"/>
              <a:buNone/>
            </a:pPr>
            <a:r>
              <a:rPr lang="en-US"/>
              <a:t>3.5.1 from Pentium manual Volume-3</a:t>
            </a:r>
            <a:endParaRPr/>
          </a:p>
          <a:p>
            <a:pPr marL="0" lvl="0" indent="0" algn="l" rtl="0">
              <a:spcBef>
                <a:spcPts val="0"/>
              </a:spcBef>
              <a:spcAft>
                <a:spcPts val="0"/>
              </a:spcAft>
              <a:buNone/>
            </a:pPr>
            <a:endParaRPr/>
          </a:p>
        </p:txBody>
      </p:sp>
      <p:sp>
        <p:nvSpPr>
          <p:cNvPr id="749" name="Google Shape;749;p42:notes"/>
          <p:cNvSpPr txBox="1">
            <a:spLocks noGrp="1"/>
          </p:cNvSpPr>
          <p:nvPr>
            <p:ph type="sldNum" idx="12"/>
          </p:nvPr>
        </p:nvSpPr>
        <p:spPr>
          <a:xfrm>
            <a:off x="3884613" y="9448185"/>
            <a:ext cx="2971800" cy="49909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47</a:t>
            </a:fld>
            <a:endParaRPr/>
          </a:p>
        </p:txBody>
      </p:sp>
      <p:sp>
        <p:nvSpPr>
          <p:cNvPr id="750" name="Google Shape;750;p42:notes"/>
          <p:cNvSpPr txBox="1">
            <a:spLocks noGrp="1"/>
          </p:cNvSpPr>
          <p:nvPr>
            <p:ph type="hdr" idx="3"/>
          </p:nvPr>
        </p:nvSpPr>
        <p:spPr>
          <a:xfrm>
            <a:off x="0" y="0"/>
            <a:ext cx="2971800" cy="499091"/>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MIT-WPU</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2"/>
        <p:cNvGrpSpPr/>
        <p:nvPr/>
      </p:nvGrpSpPr>
      <p:grpSpPr>
        <a:xfrm>
          <a:off x="0" y="0"/>
          <a:ext cx="0" cy="0"/>
          <a:chOff x="0" y="0"/>
          <a:chExt cx="0" cy="0"/>
        </a:xfrm>
      </p:grpSpPr>
      <p:sp>
        <p:nvSpPr>
          <p:cNvPr id="763" name="Google Shape;763;p43:notes"/>
          <p:cNvSpPr>
            <a:spLocks noGrp="1" noRot="1" noChangeAspect="1"/>
          </p:cNvSpPr>
          <p:nvPr>
            <p:ph type="sldImg" idx="2"/>
          </p:nvPr>
        </p:nvSpPr>
        <p:spPr>
          <a:xfrm>
            <a:off x="444500" y="1243013"/>
            <a:ext cx="5969000" cy="335756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64" name="Google Shape;764;p43:notes"/>
          <p:cNvSpPr txBox="1">
            <a:spLocks noGrp="1"/>
          </p:cNvSpPr>
          <p:nvPr>
            <p:ph type="body" idx="1"/>
          </p:nvPr>
        </p:nvSpPr>
        <p:spPr>
          <a:xfrm>
            <a:off x="685800" y="4787126"/>
            <a:ext cx="5486400" cy="39167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US"/>
              <a:t>5.8from Pentium manual Volume-3</a:t>
            </a:r>
            <a:endParaRPr/>
          </a:p>
          <a:p>
            <a:pPr marL="0" marR="0" lvl="0" indent="0" algn="l" rtl="0">
              <a:lnSpc>
                <a:spcPct val="100000"/>
              </a:lnSpc>
              <a:spcBef>
                <a:spcPts val="0"/>
              </a:spcBef>
              <a:spcAft>
                <a:spcPts val="0"/>
              </a:spcAft>
              <a:buClr>
                <a:schemeClr val="dk1"/>
              </a:buClr>
              <a:buSzPts val="1200"/>
              <a:buFont typeface="Calibri"/>
              <a:buNone/>
            </a:pPr>
            <a:r>
              <a:rPr lang="en-US"/>
              <a:t>3.5.1 from Pentium manual Volume-3</a:t>
            </a:r>
            <a:endParaRPr/>
          </a:p>
          <a:p>
            <a:pPr marL="0" lvl="0" indent="0" algn="l" rtl="0">
              <a:spcBef>
                <a:spcPts val="0"/>
              </a:spcBef>
              <a:spcAft>
                <a:spcPts val="0"/>
              </a:spcAft>
              <a:buNone/>
            </a:pPr>
            <a:endParaRPr/>
          </a:p>
        </p:txBody>
      </p:sp>
      <p:sp>
        <p:nvSpPr>
          <p:cNvPr id="765" name="Google Shape;765;p43:notes"/>
          <p:cNvSpPr txBox="1">
            <a:spLocks noGrp="1"/>
          </p:cNvSpPr>
          <p:nvPr>
            <p:ph type="sldNum" idx="12"/>
          </p:nvPr>
        </p:nvSpPr>
        <p:spPr>
          <a:xfrm>
            <a:off x="3884613" y="9448185"/>
            <a:ext cx="2971800" cy="49909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48</a:t>
            </a:fld>
            <a:endParaRPr/>
          </a:p>
        </p:txBody>
      </p:sp>
      <p:sp>
        <p:nvSpPr>
          <p:cNvPr id="766" name="Google Shape;766;p43:notes"/>
          <p:cNvSpPr txBox="1">
            <a:spLocks noGrp="1"/>
          </p:cNvSpPr>
          <p:nvPr>
            <p:ph type="hdr" idx="3"/>
          </p:nvPr>
        </p:nvSpPr>
        <p:spPr>
          <a:xfrm>
            <a:off x="0" y="0"/>
            <a:ext cx="2971800" cy="499091"/>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MIT-WPU</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8"/>
        <p:cNvGrpSpPr/>
        <p:nvPr/>
      </p:nvGrpSpPr>
      <p:grpSpPr>
        <a:xfrm>
          <a:off x="0" y="0"/>
          <a:ext cx="0" cy="0"/>
          <a:chOff x="0" y="0"/>
          <a:chExt cx="0" cy="0"/>
        </a:xfrm>
      </p:grpSpPr>
      <p:sp>
        <p:nvSpPr>
          <p:cNvPr id="779" name="Google Shape;779;p44:notes"/>
          <p:cNvSpPr txBox="1">
            <a:spLocks noGrp="1"/>
          </p:cNvSpPr>
          <p:nvPr>
            <p:ph type="body" idx="1"/>
          </p:nvPr>
        </p:nvSpPr>
        <p:spPr>
          <a:xfrm>
            <a:off x="685800" y="4787126"/>
            <a:ext cx="5486400" cy="391674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80" name="Google Shape;780;p44:notes"/>
          <p:cNvSpPr>
            <a:spLocks noGrp="1" noRot="1" noChangeAspect="1"/>
          </p:cNvSpPr>
          <p:nvPr>
            <p:ph type="sldImg" idx="2"/>
          </p:nvPr>
        </p:nvSpPr>
        <p:spPr>
          <a:xfrm>
            <a:off x="444500" y="1243013"/>
            <a:ext cx="5969000" cy="33575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4:notes"/>
          <p:cNvSpPr>
            <a:spLocks noGrp="1" noRot="1" noChangeAspect="1"/>
          </p:cNvSpPr>
          <p:nvPr>
            <p:ph type="sldImg" idx="2"/>
          </p:nvPr>
        </p:nvSpPr>
        <p:spPr>
          <a:xfrm>
            <a:off x="398463" y="1243013"/>
            <a:ext cx="5964237" cy="33559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41" name="Google Shape;141;p4:notes"/>
          <p:cNvSpPr txBox="1">
            <a:spLocks noGrp="1"/>
          </p:cNvSpPr>
          <p:nvPr>
            <p:ph type="body" idx="1"/>
          </p:nvPr>
        </p:nvSpPr>
        <p:spPr>
          <a:xfrm>
            <a:off x="676117" y="4784835"/>
            <a:ext cx="5408930" cy="3914864"/>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2" name="Google Shape;142;p4:notes"/>
          <p:cNvSpPr txBox="1">
            <a:spLocks noGrp="1"/>
          </p:cNvSpPr>
          <p:nvPr>
            <p:ph type="sldNum" idx="12"/>
          </p:nvPr>
        </p:nvSpPr>
        <p:spPr>
          <a:xfrm>
            <a:off x="3829761" y="9443662"/>
            <a:ext cx="2929837" cy="498851"/>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solidFill>
                  <a:srgbClr val="000000"/>
                </a:solidFill>
              </a:rPr>
              <a:t>5</a:t>
            </a:fld>
            <a:endParaRPr>
              <a:solidFill>
                <a:srgbClr val="000000"/>
              </a:solidFill>
            </a:endParaRPr>
          </a:p>
        </p:txBody>
      </p:sp>
      <p:sp>
        <p:nvSpPr>
          <p:cNvPr id="143" name="Google Shape;143;p4:notes"/>
          <p:cNvSpPr txBox="1">
            <a:spLocks noGrp="1"/>
          </p:cNvSpPr>
          <p:nvPr>
            <p:ph type="hdr" idx="3"/>
          </p:nvPr>
        </p:nvSpPr>
        <p:spPr>
          <a:xfrm>
            <a:off x="0" y="0"/>
            <a:ext cx="2929837" cy="498852"/>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solidFill>
                  <a:srgbClr val="000000"/>
                </a:solidFill>
              </a:rPr>
              <a:t>MIT-WPU</a:t>
            </a:r>
            <a:endParaRPr/>
          </a:p>
        </p:txBody>
      </p:sp>
    </p:spTree>
    <p:extLst>
      <p:ext uri="{BB962C8B-B14F-4D97-AF65-F5344CB8AC3E}">
        <p14:creationId xmlns:p14="http://schemas.microsoft.com/office/powerpoint/2010/main" val="240984550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4"/>
        <p:cNvGrpSpPr/>
        <p:nvPr/>
      </p:nvGrpSpPr>
      <p:grpSpPr>
        <a:xfrm>
          <a:off x="0" y="0"/>
          <a:ext cx="0" cy="0"/>
          <a:chOff x="0" y="0"/>
          <a:chExt cx="0" cy="0"/>
        </a:xfrm>
      </p:grpSpPr>
      <p:sp>
        <p:nvSpPr>
          <p:cNvPr id="795" name="Google Shape;795;p45:notes"/>
          <p:cNvSpPr>
            <a:spLocks noGrp="1" noRot="1" noChangeAspect="1"/>
          </p:cNvSpPr>
          <p:nvPr>
            <p:ph type="sldImg" idx="2"/>
          </p:nvPr>
        </p:nvSpPr>
        <p:spPr>
          <a:xfrm>
            <a:off x="439738" y="1265238"/>
            <a:ext cx="6075362" cy="34178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96" name="Google Shape;796;p45:notes"/>
          <p:cNvSpPr txBox="1">
            <a:spLocks noGrp="1"/>
          </p:cNvSpPr>
          <p:nvPr>
            <p:ph type="body" idx="1"/>
          </p:nvPr>
        </p:nvSpPr>
        <p:spPr>
          <a:xfrm>
            <a:off x="685800" y="4787126"/>
            <a:ext cx="5486400" cy="391674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97" name="Google Shape;797;p45:notes"/>
          <p:cNvSpPr txBox="1">
            <a:spLocks noGrp="1"/>
          </p:cNvSpPr>
          <p:nvPr>
            <p:ph type="sldNum" idx="12"/>
          </p:nvPr>
        </p:nvSpPr>
        <p:spPr>
          <a:xfrm>
            <a:off x="3884613" y="9448185"/>
            <a:ext cx="2971800" cy="49909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50</a:t>
            </a:fld>
            <a:endParaRPr/>
          </a:p>
        </p:txBody>
      </p:sp>
      <p:sp>
        <p:nvSpPr>
          <p:cNvPr id="798" name="Google Shape;798;p45:notes"/>
          <p:cNvSpPr txBox="1">
            <a:spLocks noGrp="1"/>
          </p:cNvSpPr>
          <p:nvPr>
            <p:ph type="hdr" idx="3"/>
          </p:nvPr>
        </p:nvSpPr>
        <p:spPr>
          <a:xfrm>
            <a:off x="0" y="0"/>
            <a:ext cx="2971800" cy="499091"/>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MIT-WPU</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1"/>
        <p:cNvGrpSpPr/>
        <p:nvPr/>
      </p:nvGrpSpPr>
      <p:grpSpPr>
        <a:xfrm>
          <a:off x="0" y="0"/>
          <a:ext cx="0" cy="0"/>
          <a:chOff x="0" y="0"/>
          <a:chExt cx="0" cy="0"/>
        </a:xfrm>
      </p:grpSpPr>
      <p:sp>
        <p:nvSpPr>
          <p:cNvPr id="812" name="Google Shape;812;p46:notes"/>
          <p:cNvSpPr>
            <a:spLocks noGrp="1" noRot="1" noChangeAspect="1"/>
          </p:cNvSpPr>
          <p:nvPr>
            <p:ph type="sldImg" idx="2"/>
          </p:nvPr>
        </p:nvSpPr>
        <p:spPr>
          <a:xfrm>
            <a:off x="439738" y="1265238"/>
            <a:ext cx="6075362" cy="34178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13" name="Google Shape;813;p46:notes"/>
          <p:cNvSpPr txBox="1">
            <a:spLocks noGrp="1"/>
          </p:cNvSpPr>
          <p:nvPr>
            <p:ph type="body" idx="1"/>
          </p:nvPr>
        </p:nvSpPr>
        <p:spPr>
          <a:xfrm>
            <a:off x="685800" y="4787126"/>
            <a:ext cx="5486400" cy="391674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14" name="Google Shape;814;p46:notes"/>
          <p:cNvSpPr txBox="1">
            <a:spLocks noGrp="1"/>
          </p:cNvSpPr>
          <p:nvPr>
            <p:ph type="sldNum" idx="12"/>
          </p:nvPr>
        </p:nvSpPr>
        <p:spPr>
          <a:xfrm>
            <a:off x="3884613" y="9448185"/>
            <a:ext cx="2971800" cy="49909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51</a:t>
            </a:fld>
            <a:endParaRPr/>
          </a:p>
        </p:txBody>
      </p:sp>
      <p:sp>
        <p:nvSpPr>
          <p:cNvPr id="815" name="Google Shape;815;p46:notes"/>
          <p:cNvSpPr txBox="1">
            <a:spLocks noGrp="1"/>
          </p:cNvSpPr>
          <p:nvPr>
            <p:ph type="hdr" idx="3"/>
          </p:nvPr>
        </p:nvSpPr>
        <p:spPr>
          <a:xfrm>
            <a:off x="0" y="0"/>
            <a:ext cx="2971800" cy="499091"/>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MIT-WPU</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9"/>
        <p:cNvGrpSpPr/>
        <p:nvPr/>
      </p:nvGrpSpPr>
      <p:grpSpPr>
        <a:xfrm>
          <a:off x="0" y="0"/>
          <a:ext cx="0" cy="0"/>
          <a:chOff x="0" y="0"/>
          <a:chExt cx="0" cy="0"/>
        </a:xfrm>
      </p:grpSpPr>
      <p:sp>
        <p:nvSpPr>
          <p:cNvPr id="830" name="Google Shape;830;p47:notes"/>
          <p:cNvSpPr>
            <a:spLocks noGrp="1" noRot="1" noChangeAspect="1"/>
          </p:cNvSpPr>
          <p:nvPr>
            <p:ph type="sldImg" idx="2"/>
          </p:nvPr>
        </p:nvSpPr>
        <p:spPr>
          <a:xfrm>
            <a:off x="439738" y="1265238"/>
            <a:ext cx="6075362" cy="34178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31" name="Google Shape;831;p47:notes"/>
          <p:cNvSpPr txBox="1">
            <a:spLocks noGrp="1"/>
          </p:cNvSpPr>
          <p:nvPr>
            <p:ph type="body" idx="1"/>
          </p:nvPr>
        </p:nvSpPr>
        <p:spPr>
          <a:xfrm>
            <a:off x="685800" y="4787126"/>
            <a:ext cx="5486400" cy="391674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3.4.1 and 3.4.2</a:t>
            </a:r>
            <a:endParaRPr/>
          </a:p>
        </p:txBody>
      </p:sp>
      <p:sp>
        <p:nvSpPr>
          <p:cNvPr id="832" name="Google Shape;832;p47:notes"/>
          <p:cNvSpPr txBox="1">
            <a:spLocks noGrp="1"/>
          </p:cNvSpPr>
          <p:nvPr>
            <p:ph type="sldNum" idx="12"/>
          </p:nvPr>
        </p:nvSpPr>
        <p:spPr>
          <a:xfrm>
            <a:off x="3884613" y="9448185"/>
            <a:ext cx="2971800" cy="49909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52</a:t>
            </a:fld>
            <a:endParaRPr/>
          </a:p>
        </p:txBody>
      </p:sp>
      <p:sp>
        <p:nvSpPr>
          <p:cNvPr id="833" name="Google Shape;833;p47:notes"/>
          <p:cNvSpPr txBox="1">
            <a:spLocks noGrp="1"/>
          </p:cNvSpPr>
          <p:nvPr>
            <p:ph type="hdr" idx="3"/>
          </p:nvPr>
        </p:nvSpPr>
        <p:spPr>
          <a:xfrm>
            <a:off x="0" y="0"/>
            <a:ext cx="2971800" cy="499091"/>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MIT-WPU</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7"/>
        <p:cNvGrpSpPr/>
        <p:nvPr/>
      </p:nvGrpSpPr>
      <p:grpSpPr>
        <a:xfrm>
          <a:off x="0" y="0"/>
          <a:ext cx="0" cy="0"/>
          <a:chOff x="0" y="0"/>
          <a:chExt cx="0" cy="0"/>
        </a:xfrm>
      </p:grpSpPr>
      <p:sp>
        <p:nvSpPr>
          <p:cNvPr id="848" name="Google Shape;848;p48:notes"/>
          <p:cNvSpPr>
            <a:spLocks noGrp="1" noRot="1" noChangeAspect="1"/>
          </p:cNvSpPr>
          <p:nvPr>
            <p:ph type="sldImg" idx="2"/>
          </p:nvPr>
        </p:nvSpPr>
        <p:spPr>
          <a:xfrm>
            <a:off x="439738" y="1265238"/>
            <a:ext cx="6075362" cy="34178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49" name="Google Shape;849;p48:notes"/>
          <p:cNvSpPr txBox="1">
            <a:spLocks noGrp="1"/>
          </p:cNvSpPr>
          <p:nvPr>
            <p:ph type="body" idx="1"/>
          </p:nvPr>
        </p:nvSpPr>
        <p:spPr>
          <a:xfrm>
            <a:off x="685800" y="4787126"/>
            <a:ext cx="5486400" cy="391674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50" name="Google Shape;850;p48:notes"/>
          <p:cNvSpPr txBox="1">
            <a:spLocks noGrp="1"/>
          </p:cNvSpPr>
          <p:nvPr>
            <p:ph type="sldNum" idx="12"/>
          </p:nvPr>
        </p:nvSpPr>
        <p:spPr>
          <a:xfrm>
            <a:off x="3884613" y="9448185"/>
            <a:ext cx="2971800" cy="49909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56</a:t>
            </a:fld>
            <a:endParaRPr/>
          </a:p>
        </p:txBody>
      </p:sp>
      <p:sp>
        <p:nvSpPr>
          <p:cNvPr id="851" name="Google Shape;851;p48:notes"/>
          <p:cNvSpPr txBox="1">
            <a:spLocks noGrp="1"/>
          </p:cNvSpPr>
          <p:nvPr>
            <p:ph type="hdr" idx="3"/>
          </p:nvPr>
        </p:nvSpPr>
        <p:spPr>
          <a:xfrm>
            <a:off x="0" y="0"/>
            <a:ext cx="2971800" cy="499091"/>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MIT-WPU</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4"/>
        <p:cNvGrpSpPr/>
        <p:nvPr/>
      </p:nvGrpSpPr>
      <p:grpSpPr>
        <a:xfrm>
          <a:off x="0" y="0"/>
          <a:ext cx="0" cy="0"/>
          <a:chOff x="0" y="0"/>
          <a:chExt cx="0" cy="0"/>
        </a:xfrm>
      </p:grpSpPr>
      <p:sp>
        <p:nvSpPr>
          <p:cNvPr id="865" name="Google Shape;865;p49:notes"/>
          <p:cNvSpPr txBox="1">
            <a:spLocks noGrp="1"/>
          </p:cNvSpPr>
          <p:nvPr>
            <p:ph type="body" idx="1"/>
          </p:nvPr>
        </p:nvSpPr>
        <p:spPr>
          <a:xfrm>
            <a:off x="685800" y="4787126"/>
            <a:ext cx="5486400" cy="391674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66" name="Google Shape;866;p49:notes"/>
          <p:cNvSpPr>
            <a:spLocks noGrp="1" noRot="1" noChangeAspect="1"/>
          </p:cNvSpPr>
          <p:nvPr>
            <p:ph type="sldImg" idx="2"/>
          </p:nvPr>
        </p:nvSpPr>
        <p:spPr>
          <a:xfrm>
            <a:off x="444500" y="1243013"/>
            <a:ext cx="5969000" cy="33575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3"/>
        <p:cNvGrpSpPr/>
        <p:nvPr/>
      </p:nvGrpSpPr>
      <p:grpSpPr>
        <a:xfrm>
          <a:off x="0" y="0"/>
          <a:ext cx="0" cy="0"/>
          <a:chOff x="0" y="0"/>
          <a:chExt cx="0" cy="0"/>
        </a:xfrm>
      </p:grpSpPr>
      <p:sp>
        <p:nvSpPr>
          <p:cNvPr id="874" name="Google Shape;874;p50:notes"/>
          <p:cNvSpPr txBox="1">
            <a:spLocks noGrp="1"/>
          </p:cNvSpPr>
          <p:nvPr>
            <p:ph type="body" idx="1"/>
          </p:nvPr>
        </p:nvSpPr>
        <p:spPr>
          <a:xfrm>
            <a:off x="685800" y="4787126"/>
            <a:ext cx="5486400" cy="391674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75" name="Google Shape;875;p50:notes"/>
          <p:cNvSpPr>
            <a:spLocks noGrp="1" noRot="1" noChangeAspect="1"/>
          </p:cNvSpPr>
          <p:nvPr>
            <p:ph type="sldImg" idx="2"/>
          </p:nvPr>
        </p:nvSpPr>
        <p:spPr>
          <a:xfrm>
            <a:off x="444500" y="1243013"/>
            <a:ext cx="5969000" cy="33575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p51:notes"/>
          <p:cNvSpPr txBox="1">
            <a:spLocks noGrp="1"/>
          </p:cNvSpPr>
          <p:nvPr>
            <p:ph type="body" idx="1"/>
          </p:nvPr>
        </p:nvSpPr>
        <p:spPr>
          <a:xfrm>
            <a:off x="685800" y="4787126"/>
            <a:ext cx="5486400" cy="391674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87" name="Google Shape;887;p51:notes"/>
          <p:cNvSpPr>
            <a:spLocks noGrp="1" noRot="1" noChangeAspect="1"/>
          </p:cNvSpPr>
          <p:nvPr>
            <p:ph type="sldImg" idx="2"/>
          </p:nvPr>
        </p:nvSpPr>
        <p:spPr>
          <a:xfrm>
            <a:off x="444500" y="1243013"/>
            <a:ext cx="5969000" cy="33575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5"/>
        <p:cNvGrpSpPr/>
        <p:nvPr/>
      </p:nvGrpSpPr>
      <p:grpSpPr>
        <a:xfrm>
          <a:off x="0" y="0"/>
          <a:ext cx="0" cy="0"/>
          <a:chOff x="0" y="0"/>
          <a:chExt cx="0" cy="0"/>
        </a:xfrm>
      </p:grpSpPr>
      <p:sp>
        <p:nvSpPr>
          <p:cNvPr id="896" name="Google Shape;896;p52:notes"/>
          <p:cNvSpPr txBox="1">
            <a:spLocks noGrp="1"/>
          </p:cNvSpPr>
          <p:nvPr>
            <p:ph type="body" idx="1"/>
          </p:nvPr>
        </p:nvSpPr>
        <p:spPr>
          <a:xfrm>
            <a:off x="685800" y="4787126"/>
            <a:ext cx="5486400" cy="391674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97" name="Google Shape;897;p52:notes"/>
          <p:cNvSpPr>
            <a:spLocks noGrp="1" noRot="1" noChangeAspect="1"/>
          </p:cNvSpPr>
          <p:nvPr>
            <p:ph type="sldImg" idx="2"/>
          </p:nvPr>
        </p:nvSpPr>
        <p:spPr>
          <a:xfrm>
            <a:off x="444500" y="1243013"/>
            <a:ext cx="5969000" cy="33575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1"/>
        <p:cNvGrpSpPr/>
        <p:nvPr/>
      </p:nvGrpSpPr>
      <p:grpSpPr>
        <a:xfrm>
          <a:off x="0" y="0"/>
          <a:ext cx="0" cy="0"/>
          <a:chOff x="0" y="0"/>
          <a:chExt cx="0" cy="0"/>
        </a:xfrm>
      </p:grpSpPr>
      <p:sp>
        <p:nvSpPr>
          <p:cNvPr id="912" name="Google Shape;912;p53:notes"/>
          <p:cNvSpPr>
            <a:spLocks noGrp="1" noRot="1" noChangeAspect="1"/>
          </p:cNvSpPr>
          <p:nvPr>
            <p:ph type="sldImg" idx="2"/>
          </p:nvPr>
        </p:nvSpPr>
        <p:spPr>
          <a:xfrm>
            <a:off x="444500" y="1243013"/>
            <a:ext cx="5969000" cy="335756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13" name="Google Shape;913;p53:notes"/>
          <p:cNvSpPr txBox="1">
            <a:spLocks noGrp="1"/>
          </p:cNvSpPr>
          <p:nvPr>
            <p:ph type="body" idx="1"/>
          </p:nvPr>
        </p:nvSpPr>
        <p:spPr>
          <a:xfrm>
            <a:off x="685800" y="4787126"/>
            <a:ext cx="5486400" cy="391674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14" name="Google Shape;914;p53:notes"/>
          <p:cNvSpPr txBox="1">
            <a:spLocks noGrp="1"/>
          </p:cNvSpPr>
          <p:nvPr>
            <p:ph type="hdr" idx="3"/>
          </p:nvPr>
        </p:nvSpPr>
        <p:spPr>
          <a:xfrm>
            <a:off x="0" y="0"/>
            <a:ext cx="2971800" cy="499091"/>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MIT-WPU</a:t>
            </a:r>
            <a:endParaRPr/>
          </a:p>
        </p:txBody>
      </p:sp>
      <p:sp>
        <p:nvSpPr>
          <p:cNvPr id="915" name="Google Shape;915;p53:notes"/>
          <p:cNvSpPr txBox="1">
            <a:spLocks noGrp="1"/>
          </p:cNvSpPr>
          <p:nvPr>
            <p:ph type="sldNum" idx="12"/>
          </p:nvPr>
        </p:nvSpPr>
        <p:spPr>
          <a:xfrm>
            <a:off x="3884613" y="9448185"/>
            <a:ext cx="2971800" cy="49909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61</a:t>
            </a:fld>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8"/>
        <p:cNvGrpSpPr/>
        <p:nvPr/>
      </p:nvGrpSpPr>
      <p:grpSpPr>
        <a:xfrm>
          <a:off x="0" y="0"/>
          <a:ext cx="0" cy="0"/>
          <a:chOff x="0" y="0"/>
          <a:chExt cx="0" cy="0"/>
        </a:xfrm>
      </p:grpSpPr>
      <p:sp>
        <p:nvSpPr>
          <p:cNvPr id="929" name="Google Shape;929;p54:notes"/>
          <p:cNvSpPr>
            <a:spLocks noGrp="1" noRot="1" noChangeAspect="1"/>
          </p:cNvSpPr>
          <p:nvPr>
            <p:ph type="sldImg" idx="2"/>
          </p:nvPr>
        </p:nvSpPr>
        <p:spPr>
          <a:xfrm>
            <a:off x="444500" y="1243013"/>
            <a:ext cx="5969000" cy="335756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30" name="Google Shape;930;p54:notes"/>
          <p:cNvSpPr txBox="1">
            <a:spLocks noGrp="1"/>
          </p:cNvSpPr>
          <p:nvPr>
            <p:ph type="body" idx="1"/>
          </p:nvPr>
        </p:nvSpPr>
        <p:spPr>
          <a:xfrm>
            <a:off x="685800" y="4787126"/>
            <a:ext cx="5486400" cy="391674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31" name="Google Shape;931;p54:notes"/>
          <p:cNvSpPr txBox="1">
            <a:spLocks noGrp="1"/>
          </p:cNvSpPr>
          <p:nvPr>
            <p:ph type="hdr" idx="3"/>
          </p:nvPr>
        </p:nvSpPr>
        <p:spPr>
          <a:xfrm>
            <a:off x="0" y="0"/>
            <a:ext cx="2971800" cy="499091"/>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MIT-WPU</a:t>
            </a:r>
            <a:endParaRPr/>
          </a:p>
        </p:txBody>
      </p:sp>
      <p:sp>
        <p:nvSpPr>
          <p:cNvPr id="932" name="Google Shape;932;p54:notes"/>
          <p:cNvSpPr txBox="1">
            <a:spLocks noGrp="1"/>
          </p:cNvSpPr>
          <p:nvPr>
            <p:ph type="sldNum" idx="12"/>
          </p:nvPr>
        </p:nvSpPr>
        <p:spPr>
          <a:xfrm>
            <a:off x="3884613" y="9448185"/>
            <a:ext cx="2971800" cy="49909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62</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5:notes"/>
          <p:cNvSpPr>
            <a:spLocks noGrp="1" noRot="1" noChangeAspect="1"/>
          </p:cNvSpPr>
          <p:nvPr>
            <p:ph type="sldImg" idx="2"/>
          </p:nvPr>
        </p:nvSpPr>
        <p:spPr>
          <a:xfrm>
            <a:off x="398463" y="1243013"/>
            <a:ext cx="5964237" cy="33559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57" name="Google Shape;157;p5:notes"/>
          <p:cNvSpPr txBox="1">
            <a:spLocks noGrp="1"/>
          </p:cNvSpPr>
          <p:nvPr>
            <p:ph type="body" idx="1"/>
          </p:nvPr>
        </p:nvSpPr>
        <p:spPr>
          <a:xfrm>
            <a:off x="676117" y="4784835"/>
            <a:ext cx="5408930" cy="3914864"/>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8" name="Google Shape;158;p5:notes"/>
          <p:cNvSpPr txBox="1">
            <a:spLocks noGrp="1"/>
          </p:cNvSpPr>
          <p:nvPr>
            <p:ph type="sldNum" idx="12"/>
          </p:nvPr>
        </p:nvSpPr>
        <p:spPr>
          <a:xfrm>
            <a:off x="3829761" y="9443662"/>
            <a:ext cx="2929837" cy="498851"/>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solidFill>
                  <a:srgbClr val="000000"/>
                </a:solidFill>
              </a:rPr>
              <a:t>6</a:t>
            </a:fld>
            <a:endParaRPr>
              <a:solidFill>
                <a:srgbClr val="000000"/>
              </a:solidFill>
            </a:endParaRPr>
          </a:p>
        </p:txBody>
      </p:sp>
      <p:sp>
        <p:nvSpPr>
          <p:cNvPr id="159" name="Google Shape;159;p5:notes"/>
          <p:cNvSpPr txBox="1">
            <a:spLocks noGrp="1"/>
          </p:cNvSpPr>
          <p:nvPr>
            <p:ph type="hdr" idx="3"/>
          </p:nvPr>
        </p:nvSpPr>
        <p:spPr>
          <a:xfrm>
            <a:off x="0" y="0"/>
            <a:ext cx="2929837" cy="498852"/>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solidFill>
                  <a:srgbClr val="000000"/>
                </a:solidFill>
              </a:rPr>
              <a:t>MIT-WPU</a:t>
            </a:r>
            <a:endParaRPr/>
          </a:p>
        </p:txBody>
      </p:sp>
    </p:spTree>
    <p:extLst>
      <p:ext uri="{BB962C8B-B14F-4D97-AF65-F5344CB8AC3E}">
        <p14:creationId xmlns:p14="http://schemas.microsoft.com/office/powerpoint/2010/main" val="33936685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5"/>
        <p:cNvGrpSpPr/>
        <p:nvPr/>
      </p:nvGrpSpPr>
      <p:grpSpPr>
        <a:xfrm>
          <a:off x="0" y="0"/>
          <a:ext cx="0" cy="0"/>
          <a:chOff x="0" y="0"/>
          <a:chExt cx="0" cy="0"/>
        </a:xfrm>
      </p:grpSpPr>
      <p:sp>
        <p:nvSpPr>
          <p:cNvPr id="946" name="Google Shape;946;p55:notes"/>
          <p:cNvSpPr>
            <a:spLocks noGrp="1" noRot="1" noChangeAspect="1"/>
          </p:cNvSpPr>
          <p:nvPr>
            <p:ph type="sldImg" idx="2"/>
          </p:nvPr>
        </p:nvSpPr>
        <p:spPr>
          <a:xfrm>
            <a:off x="439738" y="1265238"/>
            <a:ext cx="6075362" cy="34178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47" name="Google Shape;947;p55:notes"/>
          <p:cNvSpPr txBox="1">
            <a:spLocks noGrp="1"/>
          </p:cNvSpPr>
          <p:nvPr>
            <p:ph type="body" idx="1"/>
          </p:nvPr>
        </p:nvSpPr>
        <p:spPr>
          <a:xfrm>
            <a:off x="685800" y="4787126"/>
            <a:ext cx="5486400" cy="391674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48" name="Google Shape;948;p55:notes"/>
          <p:cNvSpPr txBox="1">
            <a:spLocks noGrp="1"/>
          </p:cNvSpPr>
          <p:nvPr>
            <p:ph type="sldNum" idx="12"/>
          </p:nvPr>
        </p:nvSpPr>
        <p:spPr>
          <a:xfrm>
            <a:off x="3884613" y="9448185"/>
            <a:ext cx="2971800" cy="49909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63</a:t>
            </a:fld>
            <a:endParaRPr/>
          </a:p>
        </p:txBody>
      </p:sp>
      <p:sp>
        <p:nvSpPr>
          <p:cNvPr id="949" name="Google Shape;949;p55:notes"/>
          <p:cNvSpPr txBox="1">
            <a:spLocks noGrp="1"/>
          </p:cNvSpPr>
          <p:nvPr>
            <p:ph type="hdr" idx="3"/>
          </p:nvPr>
        </p:nvSpPr>
        <p:spPr>
          <a:xfrm>
            <a:off x="0" y="0"/>
            <a:ext cx="2971800" cy="499091"/>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MIT-WPU</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2"/>
        <p:cNvGrpSpPr/>
        <p:nvPr/>
      </p:nvGrpSpPr>
      <p:grpSpPr>
        <a:xfrm>
          <a:off x="0" y="0"/>
          <a:ext cx="0" cy="0"/>
          <a:chOff x="0" y="0"/>
          <a:chExt cx="0" cy="0"/>
        </a:xfrm>
      </p:grpSpPr>
      <p:sp>
        <p:nvSpPr>
          <p:cNvPr id="963" name="Google Shape;963;p56:notes"/>
          <p:cNvSpPr>
            <a:spLocks noGrp="1" noRot="1" noChangeAspect="1"/>
          </p:cNvSpPr>
          <p:nvPr>
            <p:ph type="sldImg" idx="2"/>
          </p:nvPr>
        </p:nvSpPr>
        <p:spPr>
          <a:xfrm>
            <a:off x="439738" y="1265238"/>
            <a:ext cx="6075362" cy="34178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64" name="Google Shape;964;p56:notes"/>
          <p:cNvSpPr txBox="1">
            <a:spLocks noGrp="1"/>
          </p:cNvSpPr>
          <p:nvPr>
            <p:ph type="body" idx="1"/>
          </p:nvPr>
        </p:nvSpPr>
        <p:spPr>
          <a:xfrm>
            <a:off x="685800" y="4787126"/>
            <a:ext cx="5486400" cy="391674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65" name="Google Shape;965;p56:notes"/>
          <p:cNvSpPr txBox="1">
            <a:spLocks noGrp="1"/>
          </p:cNvSpPr>
          <p:nvPr>
            <p:ph type="sldNum" idx="12"/>
          </p:nvPr>
        </p:nvSpPr>
        <p:spPr>
          <a:xfrm>
            <a:off x="3884613" y="9448185"/>
            <a:ext cx="2971800" cy="49909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64</a:t>
            </a:fld>
            <a:endParaRPr/>
          </a:p>
        </p:txBody>
      </p:sp>
      <p:sp>
        <p:nvSpPr>
          <p:cNvPr id="966" name="Google Shape;966;p56:notes"/>
          <p:cNvSpPr txBox="1">
            <a:spLocks noGrp="1"/>
          </p:cNvSpPr>
          <p:nvPr>
            <p:ph type="hdr" idx="3"/>
          </p:nvPr>
        </p:nvSpPr>
        <p:spPr>
          <a:xfrm>
            <a:off x="0" y="0"/>
            <a:ext cx="2971800" cy="499091"/>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MIT-WPU</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8"/>
        <p:cNvGrpSpPr/>
        <p:nvPr/>
      </p:nvGrpSpPr>
      <p:grpSpPr>
        <a:xfrm>
          <a:off x="0" y="0"/>
          <a:ext cx="0" cy="0"/>
          <a:chOff x="0" y="0"/>
          <a:chExt cx="0" cy="0"/>
        </a:xfrm>
      </p:grpSpPr>
      <p:sp>
        <p:nvSpPr>
          <p:cNvPr id="979" name="Google Shape;979;p57:notes"/>
          <p:cNvSpPr>
            <a:spLocks noGrp="1" noRot="1" noChangeAspect="1"/>
          </p:cNvSpPr>
          <p:nvPr>
            <p:ph type="sldImg" idx="2"/>
          </p:nvPr>
        </p:nvSpPr>
        <p:spPr>
          <a:xfrm>
            <a:off x="439738" y="1265238"/>
            <a:ext cx="6075362" cy="34178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0" name="Google Shape;980;p57:notes"/>
          <p:cNvSpPr txBox="1">
            <a:spLocks noGrp="1"/>
          </p:cNvSpPr>
          <p:nvPr>
            <p:ph type="body" idx="1"/>
          </p:nvPr>
        </p:nvSpPr>
        <p:spPr>
          <a:xfrm>
            <a:off x="685800" y="4787126"/>
            <a:ext cx="5486400" cy="391674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81" name="Google Shape;981;p57:notes"/>
          <p:cNvSpPr txBox="1">
            <a:spLocks noGrp="1"/>
          </p:cNvSpPr>
          <p:nvPr>
            <p:ph type="sldNum" idx="12"/>
          </p:nvPr>
        </p:nvSpPr>
        <p:spPr>
          <a:xfrm>
            <a:off x="3884613" y="9448185"/>
            <a:ext cx="2971800" cy="49909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65</a:t>
            </a:fld>
            <a:endParaRPr/>
          </a:p>
        </p:txBody>
      </p:sp>
      <p:sp>
        <p:nvSpPr>
          <p:cNvPr id="982" name="Google Shape;982;p57:notes"/>
          <p:cNvSpPr txBox="1">
            <a:spLocks noGrp="1"/>
          </p:cNvSpPr>
          <p:nvPr>
            <p:ph type="hdr" idx="3"/>
          </p:nvPr>
        </p:nvSpPr>
        <p:spPr>
          <a:xfrm>
            <a:off x="0" y="0"/>
            <a:ext cx="2971800" cy="499091"/>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MIT-WPU</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4"/>
        <p:cNvGrpSpPr/>
        <p:nvPr/>
      </p:nvGrpSpPr>
      <p:grpSpPr>
        <a:xfrm>
          <a:off x="0" y="0"/>
          <a:ext cx="0" cy="0"/>
          <a:chOff x="0" y="0"/>
          <a:chExt cx="0" cy="0"/>
        </a:xfrm>
      </p:grpSpPr>
      <p:sp>
        <p:nvSpPr>
          <p:cNvPr id="995" name="Google Shape;995;p58:notes"/>
          <p:cNvSpPr txBox="1">
            <a:spLocks noGrp="1"/>
          </p:cNvSpPr>
          <p:nvPr>
            <p:ph type="body" idx="1"/>
          </p:nvPr>
        </p:nvSpPr>
        <p:spPr>
          <a:xfrm>
            <a:off x="685800" y="4787126"/>
            <a:ext cx="5486400" cy="391674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96" name="Google Shape;996;p58:notes"/>
          <p:cNvSpPr>
            <a:spLocks noGrp="1" noRot="1" noChangeAspect="1"/>
          </p:cNvSpPr>
          <p:nvPr>
            <p:ph type="sldImg" idx="2"/>
          </p:nvPr>
        </p:nvSpPr>
        <p:spPr>
          <a:xfrm>
            <a:off x="444500" y="1243013"/>
            <a:ext cx="5969000" cy="33575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9"/>
        <p:cNvGrpSpPr/>
        <p:nvPr/>
      </p:nvGrpSpPr>
      <p:grpSpPr>
        <a:xfrm>
          <a:off x="0" y="0"/>
          <a:ext cx="0" cy="0"/>
          <a:chOff x="0" y="0"/>
          <a:chExt cx="0" cy="0"/>
        </a:xfrm>
      </p:grpSpPr>
      <p:sp>
        <p:nvSpPr>
          <p:cNvPr id="1010" name="Google Shape;1010;p59:notes"/>
          <p:cNvSpPr txBox="1">
            <a:spLocks noGrp="1"/>
          </p:cNvSpPr>
          <p:nvPr>
            <p:ph type="body" idx="1"/>
          </p:nvPr>
        </p:nvSpPr>
        <p:spPr>
          <a:xfrm>
            <a:off x="685800" y="4787126"/>
            <a:ext cx="5486400" cy="391674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11" name="Google Shape;1011;p59:notes"/>
          <p:cNvSpPr>
            <a:spLocks noGrp="1" noRot="1" noChangeAspect="1"/>
          </p:cNvSpPr>
          <p:nvPr>
            <p:ph type="sldImg" idx="2"/>
          </p:nvPr>
        </p:nvSpPr>
        <p:spPr>
          <a:xfrm>
            <a:off x="444500" y="1243013"/>
            <a:ext cx="5969000" cy="33575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3"/>
        <p:cNvGrpSpPr/>
        <p:nvPr/>
      </p:nvGrpSpPr>
      <p:grpSpPr>
        <a:xfrm>
          <a:off x="0" y="0"/>
          <a:ext cx="0" cy="0"/>
          <a:chOff x="0" y="0"/>
          <a:chExt cx="0" cy="0"/>
        </a:xfrm>
      </p:grpSpPr>
      <p:sp>
        <p:nvSpPr>
          <p:cNvPr id="1024" name="Google Shape;1024;p60:notes"/>
          <p:cNvSpPr txBox="1">
            <a:spLocks noGrp="1"/>
          </p:cNvSpPr>
          <p:nvPr>
            <p:ph type="body" idx="1"/>
          </p:nvPr>
        </p:nvSpPr>
        <p:spPr>
          <a:xfrm>
            <a:off x="685800" y="4787126"/>
            <a:ext cx="5486400" cy="391674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25" name="Google Shape;1025;p60:notes"/>
          <p:cNvSpPr>
            <a:spLocks noGrp="1" noRot="1" noChangeAspect="1"/>
          </p:cNvSpPr>
          <p:nvPr>
            <p:ph type="sldImg" idx="2"/>
          </p:nvPr>
        </p:nvSpPr>
        <p:spPr>
          <a:xfrm>
            <a:off x="444500" y="1243013"/>
            <a:ext cx="5969000" cy="33575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8"/>
        <p:cNvGrpSpPr/>
        <p:nvPr/>
      </p:nvGrpSpPr>
      <p:grpSpPr>
        <a:xfrm>
          <a:off x="0" y="0"/>
          <a:ext cx="0" cy="0"/>
          <a:chOff x="0" y="0"/>
          <a:chExt cx="0" cy="0"/>
        </a:xfrm>
      </p:grpSpPr>
      <p:sp>
        <p:nvSpPr>
          <p:cNvPr id="1039" name="Google Shape;1039;p61:notes"/>
          <p:cNvSpPr txBox="1">
            <a:spLocks noGrp="1"/>
          </p:cNvSpPr>
          <p:nvPr>
            <p:ph type="body" idx="1"/>
          </p:nvPr>
        </p:nvSpPr>
        <p:spPr>
          <a:xfrm>
            <a:off x="685800" y="4787126"/>
            <a:ext cx="5486400" cy="391674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0" name="Google Shape;1040;p61:notes"/>
          <p:cNvSpPr>
            <a:spLocks noGrp="1" noRot="1" noChangeAspect="1"/>
          </p:cNvSpPr>
          <p:nvPr>
            <p:ph type="sldImg" idx="2"/>
          </p:nvPr>
        </p:nvSpPr>
        <p:spPr>
          <a:xfrm>
            <a:off x="444500" y="1243013"/>
            <a:ext cx="5969000" cy="33575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2"/>
        <p:cNvGrpSpPr/>
        <p:nvPr/>
      </p:nvGrpSpPr>
      <p:grpSpPr>
        <a:xfrm>
          <a:off x="0" y="0"/>
          <a:ext cx="0" cy="0"/>
          <a:chOff x="0" y="0"/>
          <a:chExt cx="0" cy="0"/>
        </a:xfrm>
      </p:grpSpPr>
      <p:sp>
        <p:nvSpPr>
          <p:cNvPr id="1053" name="Google Shape;1053;p62:notes"/>
          <p:cNvSpPr txBox="1">
            <a:spLocks noGrp="1"/>
          </p:cNvSpPr>
          <p:nvPr>
            <p:ph type="body" idx="1"/>
          </p:nvPr>
        </p:nvSpPr>
        <p:spPr>
          <a:xfrm>
            <a:off x="685800" y="4787126"/>
            <a:ext cx="5486400" cy="391674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54" name="Google Shape;1054;p62:notes"/>
          <p:cNvSpPr>
            <a:spLocks noGrp="1" noRot="1" noChangeAspect="1"/>
          </p:cNvSpPr>
          <p:nvPr>
            <p:ph type="sldImg" idx="2"/>
          </p:nvPr>
        </p:nvSpPr>
        <p:spPr>
          <a:xfrm>
            <a:off x="444500" y="1243013"/>
            <a:ext cx="5969000" cy="33575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6"/>
        <p:cNvGrpSpPr/>
        <p:nvPr/>
      </p:nvGrpSpPr>
      <p:grpSpPr>
        <a:xfrm>
          <a:off x="0" y="0"/>
          <a:ext cx="0" cy="0"/>
          <a:chOff x="0" y="0"/>
          <a:chExt cx="0" cy="0"/>
        </a:xfrm>
      </p:grpSpPr>
      <p:sp>
        <p:nvSpPr>
          <p:cNvPr id="1067" name="Google Shape;1067;p63:notes"/>
          <p:cNvSpPr txBox="1">
            <a:spLocks noGrp="1"/>
          </p:cNvSpPr>
          <p:nvPr>
            <p:ph type="body" idx="1"/>
          </p:nvPr>
        </p:nvSpPr>
        <p:spPr>
          <a:xfrm>
            <a:off x="685800" y="4787126"/>
            <a:ext cx="5486400" cy="391674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68" name="Google Shape;1068;p63:notes"/>
          <p:cNvSpPr>
            <a:spLocks noGrp="1" noRot="1" noChangeAspect="1"/>
          </p:cNvSpPr>
          <p:nvPr>
            <p:ph type="sldImg" idx="2"/>
          </p:nvPr>
        </p:nvSpPr>
        <p:spPr>
          <a:xfrm>
            <a:off x="444500" y="1243013"/>
            <a:ext cx="5969000" cy="33575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0"/>
        <p:cNvGrpSpPr/>
        <p:nvPr/>
      </p:nvGrpSpPr>
      <p:grpSpPr>
        <a:xfrm>
          <a:off x="0" y="0"/>
          <a:ext cx="0" cy="0"/>
          <a:chOff x="0" y="0"/>
          <a:chExt cx="0" cy="0"/>
        </a:xfrm>
      </p:grpSpPr>
      <p:sp>
        <p:nvSpPr>
          <p:cNvPr id="1081" name="Google Shape;1081;p64:notes"/>
          <p:cNvSpPr txBox="1">
            <a:spLocks noGrp="1"/>
          </p:cNvSpPr>
          <p:nvPr>
            <p:ph type="body" idx="1"/>
          </p:nvPr>
        </p:nvSpPr>
        <p:spPr>
          <a:xfrm>
            <a:off x="685800" y="4787126"/>
            <a:ext cx="5486400" cy="391674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82" name="Google Shape;1082;p64:notes"/>
          <p:cNvSpPr>
            <a:spLocks noGrp="1" noRot="1" noChangeAspect="1"/>
          </p:cNvSpPr>
          <p:nvPr>
            <p:ph type="sldImg" idx="2"/>
          </p:nvPr>
        </p:nvSpPr>
        <p:spPr>
          <a:xfrm>
            <a:off x="444500" y="1243013"/>
            <a:ext cx="5969000" cy="33575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5:notes"/>
          <p:cNvSpPr>
            <a:spLocks noGrp="1" noRot="1" noChangeAspect="1"/>
          </p:cNvSpPr>
          <p:nvPr>
            <p:ph type="sldImg" idx="2"/>
          </p:nvPr>
        </p:nvSpPr>
        <p:spPr>
          <a:xfrm>
            <a:off x="398463" y="1243013"/>
            <a:ext cx="5964237" cy="33559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57" name="Google Shape;157;p5:notes"/>
          <p:cNvSpPr txBox="1">
            <a:spLocks noGrp="1"/>
          </p:cNvSpPr>
          <p:nvPr>
            <p:ph type="body" idx="1"/>
          </p:nvPr>
        </p:nvSpPr>
        <p:spPr>
          <a:xfrm>
            <a:off x="676117" y="4784835"/>
            <a:ext cx="5408930" cy="3914864"/>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8" name="Google Shape;158;p5:notes"/>
          <p:cNvSpPr txBox="1">
            <a:spLocks noGrp="1"/>
          </p:cNvSpPr>
          <p:nvPr>
            <p:ph type="sldNum" idx="12"/>
          </p:nvPr>
        </p:nvSpPr>
        <p:spPr>
          <a:xfrm>
            <a:off x="3829761" y="9443662"/>
            <a:ext cx="2929837" cy="498851"/>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solidFill>
                  <a:srgbClr val="000000"/>
                </a:solidFill>
              </a:rPr>
              <a:t>7</a:t>
            </a:fld>
            <a:endParaRPr>
              <a:solidFill>
                <a:srgbClr val="000000"/>
              </a:solidFill>
            </a:endParaRPr>
          </a:p>
        </p:txBody>
      </p:sp>
      <p:sp>
        <p:nvSpPr>
          <p:cNvPr id="159" name="Google Shape;159;p5:notes"/>
          <p:cNvSpPr txBox="1">
            <a:spLocks noGrp="1"/>
          </p:cNvSpPr>
          <p:nvPr>
            <p:ph type="hdr" idx="3"/>
          </p:nvPr>
        </p:nvSpPr>
        <p:spPr>
          <a:xfrm>
            <a:off x="0" y="0"/>
            <a:ext cx="2929837" cy="498852"/>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solidFill>
                  <a:srgbClr val="000000"/>
                </a:solidFill>
              </a:rPr>
              <a:t>MIT-WPU</a:t>
            </a:r>
            <a:endParaRPr/>
          </a:p>
        </p:txBody>
      </p:sp>
    </p:spTree>
    <p:extLst>
      <p:ext uri="{BB962C8B-B14F-4D97-AF65-F5344CB8AC3E}">
        <p14:creationId xmlns:p14="http://schemas.microsoft.com/office/powerpoint/2010/main" val="92037684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5"/>
        <p:cNvGrpSpPr/>
        <p:nvPr/>
      </p:nvGrpSpPr>
      <p:grpSpPr>
        <a:xfrm>
          <a:off x="0" y="0"/>
          <a:ext cx="0" cy="0"/>
          <a:chOff x="0" y="0"/>
          <a:chExt cx="0" cy="0"/>
        </a:xfrm>
      </p:grpSpPr>
      <p:sp>
        <p:nvSpPr>
          <p:cNvPr id="1096" name="Google Shape;1096;p65:notes"/>
          <p:cNvSpPr txBox="1">
            <a:spLocks noGrp="1"/>
          </p:cNvSpPr>
          <p:nvPr>
            <p:ph type="body" idx="1"/>
          </p:nvPr>
        </p:nvSpPr>
        <p:spPr>
          <a:xfrm>
            <a:off x="685800" y="4787126"/>
            <a:ext cx="5486400" cy="391674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97" name="Google Shape;1097;p65:notes"/>
          <p:cNvSpPr>
            <a:spLocks noGrp="1" noRot="1" noChangeAspect="1"/>
          </p:cNvSpPr>
          <p:nvPr>
            <p:ph type="sldImg" idx="2"/>
          </p:nvPr>
        </p:nvSpPr>
        <p:spPr>
          <a:xfrm>
            <a:off x="444500" y="1243013"/>
            <a:ext cx="5969000" cy="33575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0"/>
        <p:cNvGrpSpPr/>
        <p:nvPr/>
      </p:nvGrpSpPr>
      <p:grpSpPr>
        <a:xfrm>
          <a:off x="0" y="0"/>
          <a:ext cx="0" cy="0"/>
          <a:chOff x="0" y="0"/>
          <a:chExt cx="0" cy="0"/>
        </a:xfrm>
      </p:grpSpPr>
      <p:sp>
        <p:nvSpPr>
          <p:cNvPr id="1111" name="Google Shape;1111;p66:notes"/>
          <p:cNvSpPr txBox="1">
            <a:spLocks noGrp="1"/>
          </p:cNvSpPr>
          <p:nvPr>
            <p:ph type="body" idx="1"/>
          </p:nvPr>
        </p:nvSpPr>
        <p:spPr>
          <a:xfrm>
            <a:off x="685800" y="4787126"/>
            <a:ext cx="5486400" cy="391674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12" name="Google Shape;1112;p66:notes"/>
          <p:cNvSpPr>
            <a:spLocks noGrp="1" noRot="1" noChangeAspect="1"/>
          </p:cNvSpPr>
          <p:nvPr>
            <p:ph type="sldImg" idx="2"/>
          </p:nvPr>
        </p:nvSpPr>
        <p:spPr>
          <a:xfrm>
            <a:off x="444500" y="1243013"/>
            <a:ext cx="5969000" cy="33575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0"/>
        <p:cNvGrpSpPr/>
        <p:nvPr/>
      </p:nvGrpSpPr>
      <p:grpSpPr>
        <a:xfrm>
          <a:off x="0" y="0"/>
          <a:ext cx="0" cy="0"/>
          <a:chOff x="0" y="0"/>
          <a:chExt cx="0" cy="0"/>
        </a:xfrm>
      </p:grpSpPr>
      <p:sp>
        <p:nvSpPr>
          <p:cNvPr id="1181" name="Google Shape;1181;p67:notes"/>
          <p:cNvSpPr txBox="1">
            <a:spLocks noGrp="1"/>
          </p:cNvSpPr>
          <p:nvPr>
            <p:ph type="body" idx="1"/>
          </p:nvPr>
        </p:nvSpPr>
        <p:spPr>
          <a:xfrm>
            <a:off x="685800" y="4787126"/>
            <a:ext cx="5486400" cy="391674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82" name="Google Shape;1182;p67:notes"/>
          <p:cNvSpPr>
            <a:spLocks noGrp="1" noRot="1" noChangeAspect="1"/>
          </p:cNvSpPr>
          <p:nvPr>
            <p:ph type="sldImg" idx="2"/>
          </p:nvPr>
        </p:nvSpPr>
        <p:spPr>
          <a:xfrm>
            <a:off x="444500" y="1243013"/>
            <a:ext cx="5969000" cy="33575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1"/>
        <p:cNvGrpSpPr/>
        <p:nvPr/>
      </p:nvGrpSpPr>
      <p:grpSpPr>
        <a:xfrm>
          <a:off x="0" y="0"/>
          <a:ext cx="0" cy="0"/>
          <a:chOff x="0" y="0"/>
          <a:chExt cx="0" cy="0"/>
        </a:xfrm>
      </p:grpSpPr>
      <p:sp>
        <p:nvSpPr>
          <p:cNvPr id="1192" name="Google Shape;1192;p68:notes"/>
          <p:cNvSpPr txBox="1">
            <a:spLocks noGrp="1"/>
          </p:cNvSpPr>
          <p:nvPr>
            <p:ph type="body" idx="1"/>
          </p:nvPr>
        </p:nvSpPr>
        <p:spPr>
          <a:xfrm>
            <a:off x="685800" y="4787126"/>
            <a:ext cx="5486400" cy="391674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93" name="Google Shape;1193;p68:notes"/>
          <p:cNvSpPr>
            <a:spLocks noGrp="1" noRot="1" noChangeAspect="1"/>
          </p:cNvSpPr>
          <p:nvPr>
            <p:ph type="sldImg" idx="2"/>
          </p:nvPr>
        </p:nvSpPr>
        <p:spPr>
          <a:xfrm>
            <a:off x="444500" y="1243013"/>
            <a:ext cx="5969000" cy="33575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0"/>
        <p:cNvGrpSpPr/>
        <p:nvPr/>
      </p:nvGrpSpPr>
      <p:grpSpPr>
        <a:xfrm>
          <a:off x="0" y="0"/>
          <a:ext cx="0" cy="0"/>
          <a:chOff x="0" y="0"/>
          <a:chExt cx="0" cy="0"/>
        </a:xfrm>
      </p:grpSpPr>
      <p:sp>
        <p:nvSpPr>
          <p:cNvPr id="1201" name="Google Shape;1201;p69:notes"/>
          <p:cNvSpPr txBox="1">
            <a:spLocks noGrp="1"/>
          </p:cNvSpPr>
          <p:nvPr>
            <p:ph type="body" idx="1"/>
          </p:nvPr>
        </p:nvSpPr>
        <p:spPr>
          <a:xfrm>
            <a:off x="685800" y="4787126"/>
            <a:ext cx="5486400" cy="391674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02" name="Google Shape;1202;p69:notes"/>
          <p:cNvSpPr>
            <a:spLocks noGrp="1" noRot="1" noChangeAspect="1"/>
          </p:cNvSpPr>
          <p:nvPr>
            <p:ph type="sldImg" idx="2"/>
          </p:nvPr>
        </p:nvSpPr>
        <p:spPr>
          <a:xfrm>
            <a:off x="444500" y="1243013"/>
            <a:ext cx="5969000" cy="33575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4"/>
        <p:cNvGrpSpPr/>
        <p:nvPr/>
      </p:nvGrpSpPr>
      <p:grpSpPr>
        <a:xfrm>
          <a:off x="0" y="0"/>
          <a:ext cx="0" cy="0"/>
          <a:chOff x="0" y="0"/>
          <a:chExt cx="0" cy="0"/>
        </a:xfrm>
      </p:grpSpPr>
      <p:sp>
        <p:nvSpPr>
          <p:cNvPr id="1235" name="Google Shape;1235;p72:notes"/>
          <p:cNvSpPr txBox="1">
            <a:spLocks noGrp="1"/>
          </p:cNvSpPr>
          <p:nvPr>
            <p:ph type="body" idx="1"/>
          </p:nvPr>
        </p:nvSpPr>
        <p:spPr>
          <a:xfrm>
            <a:off x="685800" y="4787126"/>
            <a:ext cx="5486400" cy="391674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36" name="Google Shape;1236;p72:notes"/>
          <p:cNvSpPr>
            <a:spLocks noGrp="1" noRot="1" noChangeAspect="1"/>
          </p:cNvSpPr>
          <p:nvPr>
            <p:ph type="sldImg" idx="2"/>
          </p:nvPr>
        </p:nvSpPr>
        <p:spPr>
          <a:xfrm>
            <a:off x="444500" y="1243013"/>
            <a:ext cx="5969000" cy="33575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0"/>
        <p:cNvGrpSpPr/>
        <p:nvPr/>
      </p:nvGrpSpPr>
      <p:grpSpPr>
        <a:xfrm>
          <a:off x="0" y="0"/>
          <a:ext cx="0" cy="0"/>
          <a:chOff x="0" y="0"/>
          <a:chExt cx="0" cy="0"/>
        </a:xfrm>
      </p:grpSpPr>
      <p:sp>
        <p:nvSpPr>
          <p:cNvPr id="1221" name="Google Shape;1221;p71:notes"/>
          <p:cNvSpPr txBox="1">
            <a:spLocks noGrp="1"/>
          </p:cNvSpPr>
          <p:nvPr>
            <p:ph type="body" idx="1"/>
          </p:nvPr>
        </p:nvSpPr>
        <p:spPr>
          <a:xfrm>
            <a:off x="685800" y="4787126"/>
            <a:ext cx="5486400" cy="391674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22" name="Google Shape;1222;p71:notes"/>
          <p:cNvSpPr>
            <a:spLocks noGrp="1" noRot="1" noChangeAspect="1"/>
          </p:cNvSpPr>
          <p:nvPr>
            <p:ph type="sldImg" idx="2"/>
          </p:nvPr>
        </p:nvSpPr>
        <p:spPr>
          <a:xfrm>
            <a:off x="444500" y="1243013"/>
            <a:ext cx="5969000" cy="33575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4"/>
        <p:cNvGrpSpPr/>
        <p:nvPr/>
      </p:nvGrpSpPr>
      <p:grpSpPr>
        <a:xfrm>
          <a:off x="0" y="0"/>
          <a:ext cx="0" cy="0"/>
          <a:chOff x="0" y="0"/>
          <a:chExt cx="0" cy="0"/>
        </a:xfrm>
      </p:grpSpPr>
      <p:sp>
        <p:nvSpPr>
          <p:cNvPr id="1265" name="Google Shape;1265;p74:notes"/>
          <p:cNvSpPr txBox="1">
            <a:spLocks noGrp="1"/>
          </p:cNvSpPr>
          <p:nvPr>
            <p:ph type="body" idx="1"/>
          </p:nvPr>
        </p:nvSpPr>
        <p:spPr>
          <a:xfrm>
            <a:off x="685800" y="4787126"/>
            <a:ext cx="5486400" cy="391674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66" name="Google Shape;1266;p74:notes"/>
          <p:cNvSpPr>
            <a:spLocks noGrp="1" noRot="1" noChangeAspect="1"/>
          </p:cNvSpPr>
          <p:nvPr>
            <p:ph type="sldImg" idx="2"/>
          </p:nvPr>
        </p:nvSpPr>
        <p:spPr>
          <a:xfrm>
            <a:off x="444500" y="1243013"/>
            <a:ext cx="5969000" cy="33575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8"/>
        <p:cNvGrpSpPr/>
        <p:nvPr/>
      </p:nvGrpSpPr>
      <p:grpSpPr>
        <a:xfrm>
          <a:off x="0" y="0"/>
          <a:ext cx="0" cy="0"/>
          <a:chOff x="0" y="0"/>
          <a:chExt cx="0" cy="0"/>
        </a:xfrm>
      </p:grpSpPr>
      <p:sp>
        <p:nvSpPr>
          <p:cNvPr id="1309" name="Google Shape;1309;p77:notes"/>
          <p:cNvSpPr txBox="1">
            <a:spLocks noGrp="1"/>
          </p:cNvSpPr>
          <p:nvPr>
            <p:ph type="body" idx="1"/>
          </p:nvPr>
        </p:nvSpPr>
        <p:spPr>
          <a:xfrm>
            <a:off x="685800" y="4787126"/>
            <a:ext cx="5486400" cy="391674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10" name="Google Shape;1310;p77:notes"/>
          <p:cNvSpPr>
            <a:spLocks noGrp="1" noRot="1" noChangeAspect="1"/>
          </p:cNvSpPr>
          <p:nvPr>
            <p:ph type="sldImg" idx="2"/>
          </p:nvPr>
        </p:nvSpPr>
        <p:spPr>
          <a:xfrm>
            <a:off x="444500" y="1243013"/>
            <a:ext cx="5969000" cy="33575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9"/>
        <p:cNvGrpSpPr/>
        <p:nvPr/>
      </p:nvGrpSpPr>
      <p:grpSpPr>
        <a:xfrm>
          <a:off x="0" y="0"/>
          <a:ext cx="0" cy="0"/>
          <a:chOff x="0" y="0"/>
          <a:chExt cx="0" cy="0"/>
        </a:xfrm>
      </p:grpSpPr>
      <p:sp>
        <p:nvSpPr>
          <p:cNvPr id="1250" name="Google Shape;1250;p73:notes"/>
          <p:cNvSpPr txBox="1">
            <a:spLocks noGrp="1"/>
          </p:cNvSpPr>
          <p:nvPr>
            <p:ph type="body" idx="1"/>
          </p:nvPr>
        </p:nvSpPr>
        <p:spPr>
          <a:xfrm>
            <a:off x="685800" y="4787126"/>
            <a:ext cx="5486400" cy="391674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51" name="Google Shape;1251;p73:notes"/>
          <p:cNvSpPr>
            <a:spLocks noGrp="1" noRot="1" noChangeAspect="1"/>
          </p:cNvSpPr>
          <p:nvPr>
            <p:ph type="sldImg" idx="2"/>
          </p:nvPr>
        </p:nvSpPr>
        <p:spPr>
          <a:xfrm>
            <a:off x="444500" y="1243013"/>
            <a:ext cx="5969000" cy="33575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p6:notes"/>
          <p:cNvSpPr>
            <a:spLocks noGrp="1" noRot="1" noChangeAspect="1"/>
          </p:cNvSpPr>
          <p:nvPr>
            <p:ph type="sldImg" idx="2"/>
          </p:nvPr>
        </p:nvSpPr>
        <p:spPr>
          <a:xfrm>
            <a:off x="398463" y="1243013"/>
            <a:ext cx="5964237" cy="33559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73" name="Google Shape;173;p6:notes"/>
          <p:cNvSpPr txBox="1">
            <a:spLocks noGrp="1"/>
          </p:cNvSpPr>
          <p:nvPr>
            <p:ph type="body" idx="1"/>
          </p:nvPr>
        </p:nvSpPr>
        <p:spPr>
          <a:xfrm>
            <a:off x="676117" y="4784835"/>
            <a:ext cx="5408930" cy="3914864"/>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4" name="Google Shape;174;p6:notes"/>
          <p:cNvSpPr txBox="1">
            <a:spLocks noGrp="1"/>
          </p:cNvSpPr>
          <p:nvPr>
            <p:ph type="sldNum" idx="12"/>
          </p:nvPr>
        </p:nvSpPr>
        <p:spPr>
          <a:xfrm>
            <a:off x="3829761" y="9443662"/>
            <a:ext cx="2929837" cy="498851"/>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solidFill>
                  <a:srgbClr val="000000"/>
                </a:solidFill>
              </a:rPr>
              <a:t>8</a:t>
            </a:fld>
            <a:endParaRPr>
              <a:solidFill>
                <a:srgbClr val="000000"/>
              </a:solidFill>
            </a:endParaRPr>
          </a:p>
        </p:txBody>
      </p:sp>
      <p:sp>
        <p:nvSpPr>
          <p:cNvPr id="175" name="Google Shape;175;p6:notes"/>
          <p:cNvSpPr txBox="1">
            <a:spLocks noGrp="1"/>
          </p:cNvSpPr>
          <p:nvPr>
            <p:ph type="hdr" idx="3"/>
          </p:nvPr>
        </p:nvSpPr>
        <p:spPr>
          <a:xfrm>
            <a:off x="0" y="0"/>
            <a:ext cx="2929837" cy="498852"/>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solidFill>
                  <a:srgbClr val="000000"/>
                </a:solidFill>
              </a:rPr>
              <a:t>MIT-WPU</a:t>
            </a:r>
            <a:endParaRPr/>
          </a:p>
        </p:txBody>
      </p:sp>
    </p:spTree>
    <p:extLst>
      <p:ext uri="{BB962C8B-B14F-4D97-AF65-F5344CB8AC3E}">
        <p14:creationId xmlns:p14="http://schemas.microsoft.com/office/powerpoint/2010/main" val="422591272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4"/>
        <p:cNvGrpSpPr/>
        <p:nvPr/>
      </p:nvGrpSpPr>
      <p:grpSpPr>
        <a:xfrm>
          <a:off x="0" y="0"/>
          <a:ext cx="0" cy="0"/>
          <a:chOff x="0" y="0"/>
          <a:chExt cx="0" cy="0"/>
        </a:xfrm>
      </p:grpSpPr>
      <p:sp>
        <p:nvSpPr>
          <p:cNvPr id="1235" name="Google Shape;1235;p72:notes"/>
          <p:cNvSpPr txBox="1">
            <a:spLocks noGrp="1"/>
          </p:cNvSpPr>
          <p:nvPr>
            <p:ph type="body" idx="1"/>
          </p:nvPr>
        </p:nvSpPr>
        <p:spPr>
          <a:xfrm>
            <a:off x="685800" y="4787126"/>
            <a:ext cx="5486400" cy="391674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36" name="Google Shape;1236;p72:notes"/>
          <p:cNvSpPr>
            <a:spLocks noGrp="1" noRot="1" noChangeAspect="1"/>
          </p:cNvSpPr>
          <p:nvPr>
            <p:ph type="sldImg" idx="2"/>
          </p:nvPr>
        </p:nvSpPr>
        <p:spPr>
          <a:xfrm>
            <a:off x="444500" y="1243013"/>
            <a:ext cx="5969000" cy="3357562"/>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18019169"/>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8"/>
        <p:cNvGrpSpPr/>
        <p:nvPr/>
      </p:nvGrpSpPr>
      <p:grpSpPr>
        <a:xfrm>
          <a:off x="0" y="0"/>
          <a:ext cx="0" cy="0"/>
          <a:chOff x="0" y="0"/>
          <a:chExt cx="0" cy="0"/>
        </a:xfrm>
      </p:grpSpPr>
      <p:sp>
        <p:nvSpPr>
          <p:cNvPr id="1279" name="Google Shape;1279;p75:notes"/>
          <p:cNvSpPr txBox="1">
            <a:spLocks noGrp="1"/>
          </p:cNvSpPr>
          <p:nvPr>
            <p:ph type="body" idx="1"/>
          </p:nvPr>
        </p:nvSpPr>
        <p:spPr>
          <a:xfrm>
            <a:off x="685800" y="4787126"/>
            <a:ext cx="5486400" cy="391674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80" name="Google Shape;1280;p75:notes"/>
          <p:cNvSpPr>
            <a:spLocks noGrp="1" noRot="1" noChangeAspect="1"/>
          </p:cNvSpPr>
          <p:nvPr>
            <p:ph type="sldImg" idx="2"/>
          </p:nvPr>
        </p:nvSpPr>
        <p:spPr>
          <a:xfrm>
            <a:off x="444500" y="1243013"/>
            <a:ext cx="5969000" cy="33575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3"/>
        <p:cNvGrpSpPr/>
        <p:nvPr/>
      </p:nvGrpSpPr>
      <p:grpSpPr>
        <a:xfrm>
          <a:off x="0" y="0"/>
          <a:ext cx="0" cy="0"/>
          <a:chOff x="0" y="0"/>
          <a:chExt cx="0" cy="0"/>
        </a:xfrm>
      </p:grpSpPr>
      <p:sp>
        <p:nvSpPr>
          <p:cNvPr id="1294" name="Google Shape;1294;p76:notes"/>
          <p:cNvSpPr txBox="1">
            <a:spLocks noGrp="1"/>
          </p:cNvSpPr>
          <p:nvPr>
            <p:ph type="body" idx="1"/>
          </p:nvPr>
        </p:nvSpPr>
        <p:spPr>
          <a:xfrm>
            <a:off x="685800" y="4787126"/>
            <a:ext cx="5486400" cy="391674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95" name="Google Shape;1295;p76:notes"/>
          <p:cNvSpPr>
            <a:spLocks noGrp="1" noRot="1" noChangeAspect="1"/>
          </p:cNvSpPr>
          <p:nvPr>
            <p:ph type="sldImg" idx="2"/>
          </p:nvPr>
        </p:nvSpPr>
        <p:spPr>
          <a:xfrm>
            <a:off x="444500" y="1243013"/>
            <a:ext cx="5969000" cy="33575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4"/>
        <p:cNvGrpSpPr/>
        <p:nvPr/>
      </p:nvGrpSpPr>
      <p:grpSpPr>
        <a:xfrm>
          <a:off x="0" y="0"/>
          <a:ext cx="0" cy="0"/>
          <a:chOff x="0" y="0"/>
          <a:chExt cx="0" cy="0"/>
        </a:xfrm>
      </p:grpSpPr>
      <p:sp>
        <p:nvSpPr>
          <p:cNvPr id="1325" name="Google Shape;1325;p78:notes"/>
          <p:cNvSpPr txBox="1">
            <a:spLocks noGrp="1"/>
          </p:cNvSpPr>
          <p:nvPr>
            <p:ph type="body" idx="1"/>
          </p:nvPr>
        </p:nvSpPr>
        <p:spPr>
          <a:xfrm>
            <a:off x="685800" y="4787126"/>
            <a:ext cx="5486400" cy="391674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26" name="Google Shape;1326;p78:notes"/>
          <p:cNvSpPr>
            <a:spLocks noGrp="1" noRot="1" noChangeAspect="1"/>
          </p:cNvSpPr>
          <p:nvPr>
            <p:ph type="sldImg" idx="2"/>
          </p:nvPr>
        </p:nvSpPr>
        <p:spPr>
          <a:xfrm>
            <a:off x="444500" y="1243013"/>
            <a:ext cx="5969000" cy="33575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8"/>
        <p:cNvGrpSpPr/>
        <p:nvPr/>
      </p:nvGrpSpPr>
      <p:grpSpPr>
        <a:xfrm>
          <a:off x="0" y="0"/>
          <a:ext cx="0" cy="0"/>
          <a:chOff x="0" y="0"/>
          <a:chExt cx="0" cy="0"/>
        </a:xfrm>
      </p:grpSpPr>
      <p:sp>
        <p:nvSpPr>
          <p:cNvPr id="1339" name="Google Shape;1339;p79:notes"/>
          <p:cNvSpPr txBox="1">
            <a:spLocks noGrp="1"/>
          </p:cNvSpPr>
          <p:nvPr>
            <p:ph type="body" idx="1"/>
          </p:nvPr>
        </p:nvSpPr>
        <p:spPr>
          <a:xfrm>
            <a:off x="685800" y="4787126"/>
            <a:ext cx="5486400" cy="391674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40" name="Google Shape;1340;p79:notes"/>
          <p:cNvSpPr>
            <a:spLocks noGrp="1" noRot="1" noChangeAspect="1"/>
          </p:cNvSpPr>
          <p:nvPr>
            <p:ph type="sldImg" idx="2"/>
          </p:nvPr>
        </p:nvSpPr>
        <p:spPr>
          <a:xfrm>
            <a:off x="444500" y="1243013"/>
            <a:ext cx="5969000" cy="33575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3"/>
        <p:cNvGrpSpPr/>
        <p:nvPr/>
      </p:nvGrpSpPr>
      <p:grpSpPr>
        <a:xfrm>
          <a:off x="0" y="0"/>
          <a:ext cx="0" cy="0"/>
          <a:chOff x="0" y="0"/>
          <a:chExt cx="0" cy="0"/>
        </a:xfrm>
      </p:grpSpPr>
      <p:sp>
        <p:nvSpPr>
          <p:cNvPr id="1354" name="Google Shape;1354;p80:notes"/>
          <p:cNvSpPr txBox="1">
            <a:spLocks noGrp="1"/>
          </p:cNvSpPr>
          <p:nvPr>
            <p:ph type="body" idx="1"/>
          </p:nvPr>
        </p:nvSpPr>
        <p:spPr>
          <a:xfrm>
            <a:off x="685800" y="4787126"/>
            <a:ext cx="5486400" cy="391674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55" name="Google Shape;1355;p80:notes"/>
          <p:cNvSpPr>
            <a:spLocks noGrp="1" noRot="1" noChangeAspect="1"/>
          </p:cNvSpPr>
          <p:nvPr>
            <p:ph type="sldImg" idx="2"/>
          </p:nvPr>
        </p:nvSpPr>
        <p:spPr>
          <a:xfrm>
            <a:off x="444500" y="1243013"/>
            <a:ext cx="5969000" cy="33575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8"/>
        <p:cNvGrpSpPr/>
        <p:nvPr/>
      </p:nvGrpSpPr>
      <p:grpSpPr>
        <a:xfrm>
          <a:off x="0" y="0"/>
          <a:ext cx="0" cy="0"/>
          <a:chOff x="0" y="0"/>
          <a:chExt cx="0" cy="0"/>
        </a:xfrm>
      </p:grpSpPr>
      <p:sp>
        <p:nvSpPr>
          <p:cNvPr id="1369" name="Google Shape;1369;p81:notes"/>
          <p:cNvSpPr txBox="1">
            <a:spLocks noGrp="1"/>
          </p:cNvSpPr>
          <p:nvPr>
            <p:ph type="body" idx="1"/>
          </p:nvPr>
        </p:nvSpPr>
        <p:spPr>
          <a:xfrm>
            <a:off x="685800" y="4787126"/>
            <a:ext cx="5486400" cy="391674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70" name="Google Shape;1370;p81:notes"/>
          <p:cNvSpPr>
            <a:spLocks noGrp="1" noRot="1" noChangeAspect="1"/>
          </p:cNvSpPr>
          <p:nvPr>
            <p:ph type="sldImg" idx="2"/>
          </p:nvPr>
        </p:nvSpPr>
        <p:spPr>
          <a:xfrm>
            <a:off x="444500" y="1243013"/>
            <a:ext cx="5969000" cy="33575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4"/>
        <p:cNvGrpSpPr/>
        <p:nvPr/>
      </p:nvGrpSpPr>
      <p:grpSpPr>
        <a:xfrm>
          <a:off x="0" y="0"/>
          <a:ext cx="0" cy="0"/>
          <a:chOff x="0" y="0"/>
          <a:chExt cx="0" cy="0"/>
        </a:xfrm>
      </p:grpSpPr>
      <p:sp>
        <p:nvSpPr>
          <p:cNvPr id="1385" name="Google Shape;1385;p82:notes"/>
          <p:cNvSpPr txBox="1">
            <a:spLocks noGrp="1"/>
          </p:cNvSpPr>
          <p:nvPr>
            <p:ph type="body" idx="1"/>
          </p:nvPr>
        </p:nvSpPr>
        <p:spPr>
          <a:xfrm>
            <a:off x="685800" y="4787126"/>
            <a:ext cx="5486400" cy="391674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86" name="Google Shape;1386;p82:notes"/>
          <p:cNvSpPr>
            <a:spLocks noGrp="1" noRot="1" noChangeAspect="1"/>
          </p:cNvSpPr>
          <p:nvPr>
            <p:ph type="sldImg" idx="2"/>
          </p:nvPr>
        </p:nvSpPr>
        <p:spPr>
          <a:xfrm>
            <a:off x="444500" y="1243013"/>
            <a:ext cx="5969000" cy="33575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8"/>
        <p:cNvGrpSpPr/>
        <p:nvPr/>
      </p:nvGrpSpPr>
      <p:grpSpPr>
        <a:xfrm>
          <a:off x="0" y="0"/>
          <a:ext cx="0" cy="0"/>
          <a:chOff x="0" y="0"/>
          <a:chExt cx="0" cy="0"/>
        </a:xfrm>
      </p:grpSpPr>
      <p:sp>
        <p:nvSpPr>
          <p:cNvPr id="1399" name="Google Shape;1399;p83:notes"/>
          <p:cNvSpPr txBox="1">
            <a:spLocks noGrp="1"/>
          </p:cNvSpPr>
          <p:nvPr>
            <p:ph type="body" idx="1"/>
          </p:nvPr>
        </p:nvSpPr>
        <p:spPr>
          <a:xfrm>
            <a:off x="685800" y="4787126"/>
            <a:ext cx="5486400" cy="391674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00" name="Google Shape;1400;p83:notes"/>
          <p:cNvSpPr>
            <a:spLocks noGrp="1" noRot="1" noChangeAspect="1"/>
          </p:cNvSpPr>
          <p:nvPr>
            <p:ph type="sldImg" idx="2"/>
          </p:nvPr>
        </p:nvSpPr>
        <p:spPr>
          <a:xfrm>
            <a:off x="444500" y="1243013"/>
            <a:ext cx="5969000" cy="33575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7"/>
        <p:cNvGrpSpPr/>
        <p:nvPr/>
      </p:nvGrpSpPr>
      <p:grpSpPr>
        <a:xfrm>
          <a:off x="0" y="0"/>
          <a:ext cx="0" cy="0"/>
          <a:chOff x="0" y="0"/>
          <a:chExt cx="0" cy="0"/>
        </a:xfrm>
      </p:grpSpPr>
      <p:sp>
        <p:nvSpPr>
          <p:cNvPr id="1418" name="Google Shape;1418;p84:notes"/>
          <p:cNvSpPr txBox="1">
            <a:spLocks noGrp="1"/>
          </p:cNvSpPr>
          <p:nvPr>
            <p:ph type="body" idx="1"/>
          </p:nvPr>
        </p:nvSpPr>
        <p:spPr>
          <a:xfrm>
            <a:off x="685800" y="4787126"/>
            <a:ext cx="5486400" cy="391674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19" name="Google Shape;1419;p84:notes"/>
          <p:cNvSpPr>
            <a:spLocks noGrp="1" noRot="1" noChangeAspect="1"/>
          </p:cNvSpPr>
          <p:nvPr>
            <p:ph type="sldImg" idx="2"/>
          </p:nvPr>
        </p:nvSpPr>
        <p:spPr>
          <a:xfrm>
            <a:off x="444500" y="1243013"/>
            <a:ext cx="5969000" cy="33575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p7:notes"/>
          <p:cNvSpPr>
            <a:spLocks noGrp="1" noRot="1" noChangeAspect="1"/>
          </p:cNvSpPr>
          <p:nvPr>
            <p:ph type="sldImg" idx="2"/>
          </p:nvPr>
        </p:nvSpPr>
        <p:spPr>
          <a:xfrm>
            <a:off x="398463" y="1243013"/>
            <a:ext cx="5964237" cy="33559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89" name="Google Shape;189;p7:notes"/>
          <p:cNvSpPr txBox="1">
            <a:spLocks noGrp="1"/>
          </p:cNvSpPr>
          <p:nvPr>
            <p:ph type="body" idx="1"/>
          </p:nvPr>
        </p:nvSpPr>
        <p:spPr>
          <a:xfrm>
            <a:off x="676117" y="4784835"/>
            <a:ext cx="5408930" cy="3914864"/>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0" name="Google Shape;190;p7:notes"/>
          <p:cNvSpPr txBox="1">
            <a:spLocks noGrp="1"/>
          </p:cNvSpPr>
          <p:nvPr>
            <p:ph type="sldNum" idx="12"/>
          </p:nvPr>
        </p:nvSpPr>
        <p:spPr>
          <a:xfrm>
            <a:off x="3829761" y="9443662"/>
            <a:ext cx="2929837" cy="498851"/>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solidFill>
                  <a:srgbClr val="000000"/>
                </a:solidFill>
              </a:rPr>
              <a:t>9</a:t>
            </a:fld>
            <a:endParaRPr>
              <a:solidFill>
                <a:srgbClr val="000000"/>
              </a:solidFill>
            </a:endParaRPr>
          </a:p>
        </p:txBody>
      </p:sp>
      <p:sp>
        <p:nvSpPr>
          <p:cNvPr id="191" name="Google Shape;191;p7:notes"/>
          <p:cNvSpPr txBox="1">
            <a:spLocks noGrp="1"/>
          </p:cNvSpPr>
          <p:nvPr>
            <p:ph type="hdr" idx="3"/>
          </p:nvPr>
        </p:nvSpPr>
        <p:spPr>
          <a:xfrm>
            <a:off x="0" y="0"/>
            <a:ext cx="2929837" cy="498852"/>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solidFill>
                  <a:srgbClr val="000000"/>
                </a:solidFill>
              </a:rPr>
              <a:t>MIT-WPU</a:t>
            </a:r>
            <a:endParaRPr/>
          </a:p>
        </p:txBody>
      </p:sp>
    </p:spTree>
    <p:extLst>
      <p:ext uri="{BB962C8B-B14F-4D97-AF65-F5344CB8AC3E}">
        <p14:creationId xmlns:p14="http://schemas.microsoft.com/office/powerpoint/2010/main" val="1578141241"/>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2"/>
        <p:cNvGrpSpPr/>
        <p:nvPr/>
      </p:nvGrpSpPr>
      <p:grpSpPr>
        <a:xfrm>
          <a:off x="0" y="0"/>
          <a:ext cx="0" cy="0"/>
          <a:chOff x="0" y="0"/>
          <a:chExt cx="0" cy="0"/>
        </a:xfrm>
      </p:grpSpPr>
      <p:sp>
        <p:nvSpPr>
          <p:cNvPr id="1433" name="Google Shape;1433;p85:notes"/>
          <p:cNvSpPr txBox="1">
            <a:spLocks noGrp="1"/>
          </p:cNvSpPr>
          <p:nvPr>
            <p:ph type="body" idx="1"/>
          </p:nvPr>
        </p:nvSpPr>
        <p:spPr>
          <a:xfrm>
            <a:off x="685800" y="4787126"/>
            <a:ext cx="5486400" cy="391674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34" name="Google Shape;1434;p85:notes"/>
          <p:cNvSpPr>
            <a:spLocks noGrp="1" noRot="1" noChangeAspect="1"/>
          </p:cNvSpPr>
          <p:nvPr>
            <p:ph type="sldImg" idx="2"/>
          </p:nvPr>
        </p:nvSpPr>
        <p:spPr>
          <a:xfrm>
            <a:off x="444500" y="1243013"/>
            <a:ext cx="5969000" cy="33575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8"/>
        <p:cNvGrpSpPr/>
        <p:nvPr/>
      </p:nvGrpSpPr>
      <p:grpSpPr>
        <a:xfrm>
          <a:off x="0" y="0"/>
          <a:ext cx="0" cy="0"/>
          <a:chOff x="0" y="0"/>
          <a:chExt cx="0" cy="0"/>
        </a:xfrm>
      </p:grpSpPr>
      <p:sp>
        <p:nvSpPr>
          <p:cNvPr id="1449" name="Google Shape;1449;p86:notes"/>
          <p:cNvSpPr txBox="1">
            <a:spLocks noGrp="1"/>
          </p:cNvSpPr>
          <p:nvPr>
            <p:ph type="body" idx="1"/>
          </p:nvPr>
        </p:nvSpPr>
        <p:spPr>
          <a:xfrm>
            <a:off x="685800" y="4787126"/>
            <a:ext cx="5486400" cy="391674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50" name="Google Shape;1450;p86:notes"/>
          <p:cNvSpPr>
            <a:spLocks noGrp="1" noRot="1" noChangeAspect="1"/>
          </p:cNvSpPr>
          <p:nvPr>
            <p:ph type="sldImg" idx="2"/>
          </p:nvPr>
        </p:nvSpPr>
        <p:spPr>
          <a:xfrm>
            <a:off x="444500" y="1243013"/>
            <a:ext cx="5969000" cy="33575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8"/>
        <p:cNvGrpSpPr/>
        <p:nvPr/>
      </p:nvGrpSpPr>
      <p:grpSpPr>
        <a:xfrm>
          <a:off x="0" y="0"/>
          <a:ext cx="0" cy="0"/>
          <a:chOff x="0" y="0"/>
          <a:chExt cx="0" cy="0"/>
        </a:xfrm>
      </p:grpSpPr>
      <p:sp>
        <p:nvSpPr>
          <p:cNvPr id="1469" name="Google Shape;1469;p87:notes"/>
          <p:cNvSpPr txBox="1">
            <a:spLocks noGrp="1"/>
          </p:cNvSpPr>
          <p:nvPr>
            <p:ph type="body" idx="1"/>
          </p:nvPr>
        </p:nvSpPr>
        <p:spPr>
          <a:xfrm>
            <a:off x="685800" y="4787126"/>
            <a:ext cx="5486400" cy="391674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70" name="Google Shape;1470;p87:notes"/>
          <p:cNvSpPr>
            <a:spLocks noGrp="1" noRot="1" noChangeAspect="1"/>
          </p:cNvSpPr>
          <p:nvPr>
            <p:ph type="sldImg" idx="2"/>
          </p:nvPr>
        </p:nvSpPr>
        <p:spPr>
          <a:xfrm>
            <a:off x="444500" y="1243013"/>
            <a:ext cx="5969000" cy="33575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2"/>
        <p:cNvGrpSpPr/>
        <p:nvPr/>
      </p:nvGrpSpPr>
      <p:grpSpPr>
        <a:xfrm>
          <a:off x="0" y="0"/>
          <a:ext cx="0" cy="0"/>
          <a:chOff x="0" y="0"/>
          <a:chExt cx="0" cy="0"/>
        </a:xfrm>
      </p:grpSpPr>
      <p:sp>
        <p:nvSpPr>
          <p:cNvPr id="1483" name="Google Shape;1483;p88:notes"/>
          <p:cNvSpPr txBox="1">
            <a:spLocks noGrp="1"/>
          </p:cNvSpPr>
          <p:nvPr>
            <p:ph type="body" idx="1"/>
          </p:nvPr>
        </p:nvSpPr>
        <p:spPr>
          <a:xfrm>
            <a:off x="685800" y="4787126"/>
            <a:ext cx="5486400" cy="391674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84" name="Google Shape;1484;p88:notes"/>
          <p:cNvSpPr>
            <a:spLocks noGrp="1" noRot="1" noChangeAspect="1"/>
          </p:cNvSpPr>
          <p:nvPr>
            <p:ph type="sldImg" idx="2"/>
          </p:nvPr>
        </p:nvSpPr>
        <p:spPr>
          <a:xfrm>
            <a:off x="444500" y="1243013"/>
            <a:ext cx="5969000" cy="33575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6"/>
        <p:cNvGrpSpPr/>
        <p:nvPr/>
      </p:nvGrpSpPr>
      <p:grpSpPr>
        <a:xfrm>
          <a:off x="0" y="0"/>
          <a:ext cx="0" cy="0"/>
          <a:chOff x="0" y="0"/>
          <a:chExt cx="0" cy="0"/>
        </a:xfrm>
      </p:grpSpPr>
      <p:sp>
        <p:nvSpPr>
          <p:cNvPr id="1497" name="Google Shape;1497;p89:notes"/>
          <p:cNvSpPr txBox="1">
            <a:spLocks noGrp="1"/>
          </p:cNvSpPr>
          <p:nvPr>
            <p:ph type="body" idx="1"/>
          </p:nvPr>
        </p:nvSpPr>
        <p:spPr>
          <a:xfrm>
            <a:off x="685800" y="4787126"/>
            <a:ext cx="5486400" cy="391674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98" name="Google Shape;1498;p89:notes"/>
          <p:cNvSpPr>
            <a:spLocks noGrp="1" noRot="1" noChangeAspect="1"/>
          </p:cNvSpPr>
          <p:nvPr>
            <p:ph type="sldImg" idx="2"/>
          </p:nvPr>
        </p:nvSpPr>
        <p:spPr>
          <a:xfrm>
            <a:off x="444500" y="1243013"/>
            <a:ext cx="5969000" cy="33575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1"/>
        <p:cNvGrpSpPr/>
        <p:nvPr/>
      </p:nvGrpSpPr>
      <p:grpSpPr>
        <a:xfrm>
          <a:off x="0" y="0"/>
          <a:ext cx="0" cy="0"/>
          <a:chOff x="0" y="0"/>
          <a:chExt cx="0" cy="0"/>
        </a:xfrm>
      </p:grpSpPr>
      <p:sp>
        <p:nvSpPr>
          <p:cNvPr id="1512" name="Google Shape;1512;p90:notes"/>
          <p:cNvSpPr txBox="1">
            <a:spLocks noGrp="1"/>
          </p:cNvSpPr>
          <p:nvPr>
            <p:ph type="body" idx="1"/>
          </p:nvPr>
        </p:nvSpPr>
        <p:spPr>
          <a:xfrm>
            <a:off x="685800" y="4787126"/>
            <a:ext cx="5486400" cy="391674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13" name="Google Shape;1513;p90:notes"/>
          <p:cNvSpPr>
            <a:spLocks noGrp="1" noRot="1" noChangeAspect="1"/>
          </p:cNvSpPr>
          <p:nvPr>
            <p:ph type="sldImg" idx="2"/>
          </p:nvPr>
        </p:nvSpPr>
        <p:spPr>
          <a:xfrm>
            <a:off x="444500" y="1243013"/>
            <a:ext cx="5969000" cy="33575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7"/>
        <p:cNvGrpSpPr/>
        <p:nvPr/>
      </p:nvGrpSpPr>
      <p:grpSpPr>
        <a:xfrm>
          <a:off x="0" y="0"/>
          <a:ext cx="0" cy="0"/>
          <a:chOff x="0" y="0"/>
          <a:chExt cx="0" cy="0"/>
        </a:xfrm>
      </p:grpSpPr>
      <p:sp>
        <p:nvSpPr>
          <p:cNvPr id="1528" name="Google Shape;1528;p91:notes"/>
          <p:cNvSpPr txBox="1">
            <a:spLocks noGrp="1"/>
          </p:cNvSpPr>
          <p:nvPr>
            <p:ph type="body" idx="1"/>
          </p:nvPr>
        </p:nvSpPr>
        <p:spPr>
          <a:xfrm>
            <a:off x="685800" y="4787126"/>
            <a:ext cx="5486400" cy="391674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29" name="Google Shape;1529;p91:notes"/>
          <p:cNvSpPr>
            <a:spLocks noGrp="1" noRot="1" noChangeAspect="1"/>
          </p:cNvSpPr>
          <p:nvPr>
            <p:ph type="sldImg" idx="2"/>
          </p:nvPr>
        </p:nvSpPr>
        <p:spPr>
          <a:xfrm>
            <a:off x="444500" y="1243013"/>
            <a:ext cx="5969000" cy="33575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3"/>
        <p:cNvGrpSpPr/>
        <p:nvPr/>
      </p:nvGrpSpPr>
      <p:grpSpPr>
        <a:xfrm>
          <a:off x="0" y="0"/>
          <a:ext cx="0" cy="0"/>
          <a:chOff x="0" y="0"/>
          <a:chExt cx="0" cy="0"/>
        </a:xfrm>
      </p:grpSpPr>
      <p:sp>
        <p:nvSpPr>
          <p:cNvPr id="1544" name="Google Shape;1544;p92:notes"/>
          <p:cNvSpPr txBox="1">
            <a:spLocks noGrp="1"/>
          </p:cNvSpPr>
          <p:nvPr>
            <p:ph type="body" idx="1"/>
          </p:nvPr>
        </p:nvSpPr>
        <p:spPr>
          <a:xfrm>
            <a:off x="685800" y="4787126"/>
            <a:ext cx="5486400" cy="391674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45" name="Google Shape;1545;p92:notes"/>
          <p:cNvSpPr>
            <a:spLocks noGrp="1" noRot="1" noChangeAspect="1"/>
          </p:cNvSpPr>
          <p:nvPr>
            <p:ph type="sldImg" idx="2"/>
          </p:nvPr>
        </p:nvSpPr>
        <p:spPr>
          <a:xfrm>
            <a:off x="444500" y="1243013"/>
            <a:ext cx="5969000" cy="33575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8"/>
        <p:cNvGrpSpPr/>
        <p:nvPr/>
      </p:nvGrpSpPr>
      <p:grpSpPr>
        <a:xfrm>
          <a:off x="0" y="0"/>
          <a:ext cx="0" cy="0"/>
          <a:chOff x="0" y="0"/>
          <a:chExt cx="0" cy="0"/>
        </a:xfrm>
      </p:grpSpPr>
      <p:sp>
        <p:nvSpPr>
          <p:cNvPr id="1559" name="Google Shape;1559;p93:notes"/>
          <p:cNvSpPr txBox="1">
            <a:spLocks noGrp="1"/>
          </p:cNvSpPr>
          <p:nvPr>
            <p:ph type="body" idx="1"/>
          </p:nvPr>
        </p:nvSpPr>
        <p:spPr>
          <a:xfrm>
            <a:off x="685800" y="4787126"/>
            <a:ext cx="5486400" cy="391674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60" name="Google Shape;1560;p93:notes"/>
          <p:cNvSpPr>
            <a:spLocks noGrp="1" noRot="1" noChangeAspect="1"/>
          </p:cNvSpPr>
          <p:nvPr>
            <p:ph type="sldImg" idx="2"/>
          </p:nvPr>
        </p:nvSpPr>
        <p:spPr>
          <a:xfrm>
            <a:off x="444500" y="1243013"/>
            <a:ext cx="5969000" cy="33575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4"/>
        <p:cNvGrpSpPr/>
        <p:nvPr/>
      </p:nvGrpSpPr>
      <p:grpSpPr>
        <a:xfrm>
          <a:off x="0" y="0"/>
          <a:ext cx="0" cy="0"/>
          <a:chOff x="0" y="0"/>
          <a:chExt cx="0" cy="0"/>
        </a:xfrm>
      </p:grpSpPr>
      <p:sp>
        <p:nvSpPr>
          <p:cNvPr id="1575" name="Google Shape;1575;p94:notes"/>
          <p:cNvSpPr txBox="1">
            <a:spLocks noGrp="1"/>
          </p:cNvSpPr>
          <p:nvPr>
            <p:ph type="body" idx="1"/>
          </p:nvPr>
        </p:nvSpPr>
        <p:spPr>
          <a:xfrm>
            <a:off x="685800" y="4787126"/>
            <a:ext cx="5486400" cy="391674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76" name="Google Shape;1576;p94:notes"/>
          <p:cNvSpPr>
            <a:spLocks noGrp="1" noRot="1" noChangeAspect="1"/>
          </p:cNvSpPr>
          <p:nvPr>
            <p:ph type="sldImg" idx="2"/>
          </p:nvPr>
        </p:nvSpPr>
        <p:spPr>
          <a:xfrm>
            <a:off x="444500" y="1243013"/>
            <a:ext cx="5969000" cy="33575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114"/>
          <p:cNvSpPr txBox="1">
            <a:spLocks noGrp="1"/>
          </p:cNvSpPr>
          <p:nvPr>
            <p:ph type="ctrTitle"/>
          </p:nvPr>
        </p:nvSpPr>
        <p:spPr>
          <a:xfrm>
            <a:off x="914400" y="2130468"/>
            <a:ext cx="10363200" cy="1470025"/>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114"/>
          <p:cNvSpPr txBox="1">
            <a:spLocks noGrp="1"/>
          </p:cNvSpPr>
          <p:nvPr>
            <p:ph type="subTitle" idx="1"/>
          </p:nvPr>
        </p:nvSpPr>
        <p:spPr>
          <a:xfrm>
            <a:off x="1828800" y="3886200"/>
            <a:ext cx="8534400" cy="1752600"/>
          </a:xfrm>
          <a:prstGeom prst="rect">
            <a:avLst/>
          </a:prstGeom>
          <a:noFill/>
          <a:ln>
            <a:noFill/>
          </a:ln>
        </p:spPr>
        <p:txBody>
          <a:bodyPr spcFirstLastPara="1" wrap="square" lIns="91425" tIns="45700" rIns="91425" bIns="45700" anchor="t" anchorCtr="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18" name="Google Shape;18;p114"/>
          <p:cNvSpPr txBox="1">
            <a:spLocks noGrp="1"/>
          </p:cNvSpPr>
          <p:nvPr>
            <p:ph type="dt" idx="10"/>
          </p:nvPr>
        </p:nvSpPr>
        <p:spPr>
          <a:xfrm>
            <a:off x="609600" y="6356393"/>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07A3DB8F-847A-4347-AFB6-F3DAD13F7657}" type="datetime1">
              <a:rPr lang="en-US" smtClean="0"/>
              <a:t>3/29/2023</a:t>
            </a:fld>
            <a:endParaRPr/>
          </a:p>
        </p:txBody>
      </p:sp>
      <p:sp>
        <p:nvSpPr>
          <p:cNvPr id="19" name="Google Shape;19;p114"/>
          <p:cNvSpPr txBox="1">
            <a:spLocks noGrp="1"/>
          </p:cNvSpPr>
          <p:nvPr>
            <p:ph type="ftr" idx="11"/>
          </p:nvPr>
        </p:nvSpPr>
        <p:spPr>
          <a:xfrm>
            <a:off x="4165600" y="6356393"/>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GB" smtClean="0"/>
              <a:t>Microprocessor Architecture and Internet of Things_CET3014B    Unit 3      2022-23     S4  </a:t>
            </a:r>
            <a:endParaRPr/>
          </a:p>
        </p:txBody>
      </p:sp>
      <p:sp>
        <p:nvSpPr>
          <p:cNvPr id="20" name="Google Shape;20;p114"/>
          <p:cNvSpPr txBox="1">
            <a:spLocks noGrp="1"/>
          </p:cNvSpPr>
          <p:nvPr>
            <p:ph type="sldNum" idx="12"/>
          </p:nvPr>
        </p:nvSpPr>
        <p:spPr>
          <a:xfrm>
            <a:off x="8737600" y="6356393"/>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123"/>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123"/>
          <p:cNvSpPr txBox="1">
            <a:spLocks noGrp="1"/>
          </p:cNvSpPr>
          <p:nvPr>
            <p:ph type="body" idx="1"/>
          </p:nvPr>
        </p:nvSpPr>
        <p:spPr>
          <a:xfrm rot="5400000">
            <a:off x="3833019" y="-1623212"/>
            <a:ext cx="4525963" cy="109728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5" name="Google Shape;75;p123"/>
          <p:cNvSpPr txBox="1">
            <a:spLocks noGrp="1"/>
          </p:cNvSpPr>
          <p:nvPr>
            <p:ph type="dt" idx="10"/>
          </p:nvPr>
        </p:nvSpPr>
        <p:spPr>
          <a:xfrm>
            <a:off x="609600" y="6356393"/>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C97F0894-3332-4B67-ACE4-9907CEDB5D5B}" type="datetime1">
              <a:rPr lang="en-US" smtClean="0"/>
              <a:t>3/29/2023</a:t>
            </a:fld>
            <a:endParaRPr/>
          </a:p>
        </p:txBody>
      </p:sp>
      <p:sp>
        <p:nvSpPr>
          <p:cNvPr id="76" name="Google Shape;76;p123"/>
          <p:cNvSpPr txBox="1">
            <a:spLocks noGrp="1"/>
          </p:cNvSpPr>
          <p:nvPr>
            <p:ph type="ftr" idx="11"/>
          </p:nvPr>
        </p:nvSpPr>
        <p:spPr>
          <a:xfrm>
            <a:off x="4165600" y="6356393"/>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GB" smtClean="0"/>
              <a:t>Microprocessor Architecture and Internet of Things_CET3014B    Unit 3      2022-23     S4  </a:t>
            </a:r>
            <a:endParaRPr/>
          </a:p>
        </p:txBody>
      </p:sp>
      <p:sp>
        <p:nvSpPr>
          <p:cNvPr id="77" name="Google Shape;77;p123"/>
          <p:cNvSpPr txBox="1">
            <a:spLocks noGrp="1"/>
          </p:cNvSpPr>
          <p:nvPr>
            <p:ph type="sldNum" idx="12"/>
          </p:nvPr>
        </p:nvSpPr>
        <p:spPr>
          <a:xfrm>
            <a:off x="8737600" y="6356393"/>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124"/>
          <p:cNvSpPr txBox="1">
            <a:spLocks noGrp="1"/>
          </p:cNvSpPr>
          <p:nvPr>
            <p:ph type="title"/>
          </p:nvPr>
        </p:nvSpPr>
        <p:spPr>
          <a:xfrm rot="5400000">
            <a:off x="10688637" y="1371644"/>
            <a:ext cx="5851525" cy="36576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124"/>
          <p:cNvSpPr txBox="1">
            <a:spLocks noGrp="1"/>
          </p:cNvSpPr>
          <p:nvPr>
            <p:ph type="body" idx="1"/>
          </p:nvPr>
        </p:nvSpPr>
        <p:spPr>
          <a:xfrm rot="5400000">
            <a:off x="3271838" y="-2184356"/>
            <a:ext cx="5851525" cy="107696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81" name="Google Shape;81;p124"/>
          <p:cNvSpPr txBox="1">
            <a:spLocks noGrp="1"/>
          </p:cNvSpPr>
          <p:nvPr>
            <p:ph type="dt" idx="10"/>
          </p:nvPr>
        </p:nvSpPr>
        <p:spPr>
          <a:xfrm>
            <a:off x="609600" y="6356393"/>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A0A4BFE6-1CFD-400C-BACB-B2697CBD3C3E}" type="datetime1">
              <a:rPr lang="en-US" smtClean="0"/>
              <a:t>3/29/2023</a:t>
            </a:fld>
            <a:endParaRPr/>
          </a:p>
        </p:txBody>
      </p:sp>
      <p:sp>
        <p:nvSpPr>
          <p:cNvPr id="82" name="Google Shape;82;p124"/>
          <p:cNvSpPr txBox="1">
            <a:spLocks noGrp="1"/>
          </p:cNvSpPr>
          <p:nvPr>
            <p:ph type="ftr" idx="11"/>
          </p:nvPr>
        </p:nvSpPr>
        <p:spPr>
          <a:xfrm>
            <a:off x="4165600" y="6356393"/>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GB" smtClean="0"/>
              <a:t>Microprocessor Architecture and Internet of Things_CET3014B    Unit 3      2022-23     S4  </a:t>
            </a:r>
            <a:endParaRPr/>
          </a:p>
        </p:txBody>
      </p:sp>
      <p:sp>
        <p:nvSpPr>
          <p:cNvPr id="83" name="Google Shape;83;p124"/>
          <p:cNvSpPr txBox="1">
            <a:spLocks noGrp="1"/>
          </p:cNvSpPr>
          <p:nvPr>
            <p:ph type="sldNum" idx="12"/>
          </p:nvPr>
        </p:nvSpPr>
        <p:spPr>
          <a:xfrm>
            <a:off x="8737600" y="6356393"/>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84"/>
        <p:cNvGrpSpPr/>
        <p:nvPr/>
      </p:nvGrpSpPr>
      <p:grpSpPr>
        <a:xfrm>
          <a:off x="0" y="0"/>
          <a:ext cx="0" cy="0"/>
          <a:chOff x="0" y="0"/>
          <a:chExt cx="0" cy="0"/>
        </a:xfrm>
      </p:grpSpPr>
      <p:sp>
        <p:nvSpPr>
          <p:cNvPr id="85" name="Google Shape;85;p125"/>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6" name="Google Shape;86;p125"/>
          <p:cNvSpPr txBox="1">
            <a:spLocks noGrp="1"/>
          </p:cNvSpPr>
          <p:nvPr>
            <p:ph type="dt" idx="10"/>
          </p:nvPr>
        </p:nvSpPr>
        <p:spPr>
          <a:xfrm>
            <a:off x="609600" y="6356393"/>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EC12E4F9-7567-4202-B096-AC79461F3332}" type="datetime1">
              <a:rPr lang="en-US" smtClean="0"/>
              <a:t>3/29/2023</a:t>
            </a:fld>
            <a:endParaRPr/>
          </a:p>
        </p:txBody>
      </p:sp>
      <p:sp>
        <p:nvSpPr>
          <p:cNvPr id="87" name="Google Shape;87;p125"/>
          <p:cNvSpPr txBox="1">
            <a:spLocks noGrp="1"/>
          </p:cNvSpPr>
          <p:nvPr>
            <p:ph type="ftr" idx="11"/>
          </p:nvPr>
        </p:nvSpPr>
        <p:spPr>
          <a:xfrm>
            <a:off x="4165600" y="6356393"/>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GB" smtClean="0"/>
              <a:t>Microprocessor Architecture and Internet of Things_CET3014B    Unit 3      2022-23     S4  </a:t>
            </a:r>
            <a:endParaRPr/>
          </a:p>
        </p:txBody>
      </p:sp>
      <p:sp>
        <p:nvSpPr>
          <p:cNvPr id="88" name="Google Shape;88;p125"/>
          <p:cNvSpPr txBox="1">
            <a:spLocks noGrp="1"/>
          </p:cNvSpPr>
          <p:nvPr>
            <p:ph type="sldNum" idx="12"/>
          </p:nvPr>
        </p:nvSpPr>
        <p:spPr>
          <a:xfrm>
            <a:off x="8737600" y="6356393"/>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115"/>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115"/>
          <p:cNvSpPr txBox="1">
            <a:spLocks noGrp="1"/>
          </p:cNvSpPr>
          <p:nvPr>
            <p:ph type="body" idx="1"/>
          </p:nvPr>
        </p:nvSpPr>
        <p:spPr>
          <a:xfrm>
            <a:off x="609600" y="1600206"/>
            <a:ext cx="10972800" cy="4525963"/>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4" name="Google Shape;24;p115"/>
          <p:cNvSpPr txBox="1">
            <a:spLocks noGrp="1"/>
          </p:cNvSpPr>
          <p:nvPr>
            <p:ph type="dt" idx="10"/>
          </p:nvPr>
        </p:nvSpPr>
        <p:spPr>
          <a:xfrm>
            <a:off x="609600" y="6356393"/>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95D7E910-8166-4768-B7E8-2D17F78D9E7A}" type="datetime1">
              <a:rPr lang="en-US" smtClean="0"/>
              <a:t>3/29/2023</a:t>
            </a:fld>
            <a:endParaRPr/>
          </a:p>
        </p:txBody>
      </p:sp>
      <p:sp>
        <p:nvSpPr>
          <p:cNvPr id="25" name="Google Shape;25;p115"/>
          <p:cNvSpPr txBox="1">
            <a:spLocks noGrp="1"/>
          </p:cNvSpPr>
          <p:nvPr>
            <p:ph type="ftr" idx="11"/>
          </p:nvPr>
        </p:nvSpPr>
        <p:spPr>
          <a:xfrm>
            <a:off x="4165600" y="6356393"/>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GB" smtClean="0"/>
              <a:t>Microprocessor Architecture and Internet of Things_CET3014B    Unit 3      2022-23     S4  </a:t>
            </a:r>
            <a:endParaRPr/>
          </a:p>
        </p:txBody>
      </p:sp>
      <p:sp>
        <p:nvSpPr>
          <p:cNvPr id="26" name="Google Shape;26;p115"/>
          <p:cNvSpPr txBox="1">
            <a:spLocks noGrp="1"/>
          </p:cNvSpPr>
          <p:nvPr>
            <p:ph type="sldNum" idx="12"/>
          </p:nvPr>
        </p:nvSpPr>
        <p:spPr>
          <a:xfrm>
            <a:off x="8737600" y="6356393"/>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116"/>
          <p:cNvSpPr txBox="1">
            <a:spLocks noGrp="1"/>
          </p:cNvSpPr>
          <p:nvPr>
            <p:ph type="title"/>
          </p:nvPr>
        </p:nvSpPr>
        <p:spPr>
          <a:xfrm>
            <a:off x="963084" y="4406943"/>
            <a:ext cx="10363200" cy="1362075"/>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dk1"/>
              </a:buClr>
              <a:buSzPts val="4000"/>
              <a:buFont typeface="Calibri"/>
              <a:buNone/>
              <a:defRPr sz="40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116"/>
          <p:cNvSpPr txBox="1">
            <a:spLocks noGrp="1"/>
          </p:cNvSpPr>
          <p:nvPr>
            <p:ph type="body" idx="1"/>
          </p:nvPr>
        </p:nvSpPr>
        <p:spPr>
          <a:xfrm>
            <a:off x="963084" y="2906713"/>
            <a:ext cx="10363200" cy="1500187"/>
          </a:xfrm>
          <a:prstGeom prst="rect">
            <a:avLst/>
          </a:prstGeom>
          <a:noFill/>
          <a:ln>
            <a:noFill/>
          </a:ln>
        </p:spPr>
        <p:txBody>
          <a:bodyPr spcFirstLastPara="1" wrap="square" lIns="91425" tIns="45700" rIns="91425" bIns="45700" anchor="b" anchorCtr="0">
            <a:normAutofit/>
          </a:bodyPr>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
        <p:nvSpPr>
          <p:cNvPr id="30" name="Google Shape;30;p116"/>
          <p:cNvSpPr txBox="1">
            <a:spLocks noGrp="1"/>
          </p:cNvSpPr>
          <p:nvPr>
            <p:ph type="dt" idx="10"/>
          </p:nvPr>
        </p:nvSpPr>
        <p:spPr>
          <a:xfrm>
            <a:off x="609600" y="6356393"/>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4CE3960B-AA88-4098-9852-51DAA4A38EB6}" type="datetime1">
              <a:rPr lang="en-US" smtClean="0"/>
              <a:t>3/29/2023</a:t>
            </a:fld>
            <a:endParaRPr/>
          </a:p>
        </p:txBody>
      </p:sp>
      <p:sp>
        <p:nvSpPr>
          <p:cNvPr id="31" name="Google Shape;31;p116"/>
          <p:cNvSpPr txBox="1">
            <a:spLocks noGrp="1"/>
          </p:cNvSpPr>
          <p:nvPr>
            <p:ph type="ftr" idx="11"/>
          </p:nvPr>
        </p:nvSpPr>
        <p:spPr>
          <a:xfrm>
            <a:off x="4165600" y="6356393"/>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GB" smtClean="0"/>
              <a:t>Microprocessor Architecture and Internet of Things_CET3014B    Unit 3      2022-23     S4  </a:t>
            </a:r>
            <a:endParaRPr/>
          </a:p>
        </p:txBody>
      </p:sp>
      <p:sp>
        <p:nvSpPr>
          <p:cNvPr id="32" name="Google Shape;32;p116"/>
          <p:cNvSpPr txBox="1">
            <a:spLocks noGrp="1"/>
          </p:cNvSpPr>
          <p:nvPr>
            <p:ph type="sldNum" idx="12"/>
          </p:nvPr>
        </p:nvSpPr>
        <p:spPr>
          <a:xfrm>
            <a:off x="8737600" y="6356393"/>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117"/>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117"/>
          <p:cNvSpPr txBox="1">
            <a:spLocks noGrp="1"/>
          </p:cNvSpPr>
          <p:nvPr>
            <p:ph type="body" idx="1"/>
          </p:nvPr>
        </p:nvSpPr>
        <p:spPr>
          <a:xfrm>
            <a:off x="812800" y="1600206"/>
            <a:ext cx="7213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6" name="Google Shape;36;p117"/>
          <p:cNvSpPr txBox="1">
            <a:spLocks noGrp="1"/>
          </p:cNvSpPr>
          <p:nvPr>
            <p:ph type="body" idx="2"/>
          </p:nvPr>
        </p:nvSpPr>
        <p:spPr>
          <a:xfrm>
            <a:off x="8229600" y="1600206"/>
            <a:ext cx="7213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7" name="Google Shape;37;p117"/>
          <p:cNvSpPr txBox="1">
            <a:spLocks noGrp="1"/>
          </p:cNvSpPr>
          <p:nvPr>
            <p:ph type="dt" idx="10"/>
          </p:nvPr>
        </p:nvSpPr>
        <p:spPr>
          <a:xfrm>
            <a:off x="609600" y="6356393"/>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8A6BD20B-0AF1-48D2-8D94-FC13470A4BD4}" type="datetime1">
              <a:rPr lang="en-US" smtClean="0"/>
              <a:t>3/29/2023</a:t>
            </a:fld>
            <a:endParaRPr/>
          </a:p>
        </p:txBody>
      </p:sp>
      <p:sp>
        <p:nvSpPr>
          <p:cNvPr id="38" name="Google Shape;38;p117"/>
          <p:cNvSpPr txBox="1">
            <a:spLocks noGrp="1"/>
          </p:cNvSpPr>
          <p:nvPr>
            <p:ph type="ftr" idx="11"/>
          </p:nvPr>
        </p:nvSpPr>
        <p:spPr>
          <a:xfrm>
            <a:off x="4165600" y="6356393"/>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GB" smtClean="0"/>
              <a:t>Microprocessor Architecture and Internet of Things_CET3014B    Unit 3      2022-23     S4  </a:t>
            </a:r>
            <a:endParaRPr/>
          </a:p>
        </p:txBody>
      </p:sp>
      <p:sp>
        <p:nvSpPr>
          <p:cNvPr id="39" name="Google Shape;39;p117"/>
          <p:cNvSpPr txBox="1">
            <a:spLocks noGrp="1"/>
          </p:cNvSpPr>
          <p:nvPr>
            <p:ph type="sldNum" idx="12"/>
          </p:nvPr>
        </p:nvSpPr>
        <p:spPr>
          <a:xfrm>
            <a:off x="8737600" y="6356393"/>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118"/>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118"/>
          <p:cNvSpPr txBox="1">
            <a:spLocks noGrp="1"/>
          </p:cNvSpPr>
          <p:nvPr>
            <p:ph type="body" idx="1"/>
          </p:nvPr>
        </p:nvSpPr>
        <p:spPr>
          <a:xfrm>
            <a:off x="609600" y="1535113"/>
            <a:ext cx="5386917"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3" name="Google Shape;43;p118"/>
          <p:cNvSpPr txBox="1">
            <a:spLocks noGrp="1"/>
          </p:cNvSpPr>
          <p:nvPr>
            <p:ph type="body" idx="2"/>
          </p:nvPr>
        </p:nvSpPr>
        <p:spPr>
          <a:xfrm>
            <a:off x="609600" y="2174875"/>
            <a:ext cx="5386917"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4" name="Google Shape;44;p118"/>
          <p:cNvSpPr txBox="1">
            <a:spLocks noGrp="1"/>
          </p:cNvSpPr>
          <p:nvPr>
            <p:ph type="body" idx="3"/>
          </p:nvPr>
        </p:nvSpPr>
        <p:spPr>
          <a:xfrm>
            <a:off x="6193396" y="1535113"/>
            <a:ext cx="5389033"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5" name="Google Shape;45;p118"/>
          <p:cNvSpPr txBox="1">
            <a:spLocks noGrp="1"/>
          </p:cNvSpPr>
          <p:nvPr>
            <p:ph type="body" idx="4"/>
          </p:nvPr>
        </p:nvSpPr>
        <p:spPr>
          <a:xfrm>
            <a:off x="6193396" y="2174875"/>
            <a:ext cx="5389033"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6" name="Google Shape;46;p118"/>
          <p:cNvSpPr txBox="1">
            <a:spLocks noGrp="1"/>
          </p:cNvSpPr>
          <p:nvPr>
            <p:ph type="dt" idx="10"/>
          </p:nvPr>
        </p:nvSpPr>
        <p:spPr>
          <a:xfrm>
            <a:off x="609600" y="6356393"/>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BF7EFA11-6575-494A-8643-9CCB895163DF}" type="datetime1">
              <a:rPr lang="en-US" smtClean="0"/>
              <a:t>3/29/2023</a:t>
            </a:fld>
            <a:endParaRPr/>
          </a:p>
        </p:txBody>
      </p:sp>
      <p:sp>
        <p:nvSpPr>
          <p:cNvPr id="47" name="Google Shape;47;p118"/>
          <p:cNvSpPr txBox="1">
            <a:spLocks noGrp="1"/>
          </p:cNvSpPr>
          <p:nvPr>
            <p:ph type="ftr" idx="11"/>
          </p:nvPr>
        </p:nvSpPr>
        <p:spPr>
          <a:xfrm>
            <a:off x="4165600" y="6356393"/>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GB" smtClean="0"/>
              <a:t>Microprocessor Architecture and Internet of Things_CET3014B    Unit 3      2022-23     S4  </a:t>
            </a:r>
            <a:endParaRPr/>
          </a:p>
        </p:txBody>
      </p:sp>
      <p:sp>
        <p:nvSpPr>
          <p:cNvPr id="48" name="Google Shape;48;p118"/>
          <p:cNvSpPr txBox="1">
            <a:spLocks noGrp="1"/>
          </p:cNvSpPr>
          <p:nvPr>
            <p:ph type="sldNum" idx="12"/>
          </p:nvPr>
        </p:nvSpPr>
        <p:spPr>
          <a:xfrm>
            <a:off x="8737600" y="6356393"/>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119"/>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119"/>
          <p:cNvSpPr txBox="1">
            <a:spLocks noGrp="1"/>
          </p:cNvSpPr>
          <p:nvPr>
            <p:ph type="dt" idx="10"/>
          </p:nvPr>
        </p:nvSpPr>
        <p:spPr>
          <a:xfrm>
            <a:off x="609600" y="6356393"/>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886629B2-75C4-478E-A3AD-8BA0D3572533}" type="datetime1">
              <a:rPr lang="en-US" smtClean="0"/>
              <a:t>3/29/2023</a:t>
            </a:fld>
            <a:endParaRPr/>
          </a:p>
        </p:txBody>
      </p:sp>
      <p:sp>
        <p:nvSpPr>
          <p:cNvPr id="52" name="Google Shape;52;p119"/>
          <p:cNvSpPr txBox="1">
            <a:spLocks noGrp="1"/>
          </p:cNvSpPr>
          <p:nvPr>
            <p:ph type="ftr" idx="11"/>
          </p:nvPr>
        </p:nvSpPr>
        <p:spPr>
          <a:xfrm>
            <a:off x="4165600" y="6356393"/>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GB" smtClean="0"/>
              <a:t>Microprocessor Architecture and Internet of Things_CET3014B    Unit 3      2022-23     S4  </a:t>
            </a:r>
            <a:endParaRPr/>
          </a:p>
        </p:txBody>
      </p:sp>
      <p:sp>
        <p:nvSpPr>
          <p:cNvPr id="53" name="Google Shape;53;p119"/>
          <p:cNvSpPr txBox="1">
            <a:spLocks noGrp="1"/>
          </p:cNvSpPr>
          <p:nvPr>
            <p:ph type="sldNum" idx="12"/>
          </p:nvPr>
        </p:nvSpPr>
        <p:spPr>
          <a:xfrm>
            <a:off x="8737600" y="6356393"/>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4"/>
        <p:cNvGrpSpPr/>
        <p:nvPr/>
      </p:nvGrpSpPr>
      <p:grpSpPr>
        <a:xfrm>
          <a:off x="0" y="0"/>
          <a:ext cx="0" cy="0"/>
          <a:chOff x="0" y="0"/>
          <a:chExt cx="0" cy="0"/>
        </a:xfrm>
      </p:grpSpPr>
      <p:sp>
        <p:nvSpPr>
          <p:cNvPr id="55" name="Google Shape;55;p120"/>
          <p:cNvSpPr txBox="1">
            <a:spLocks noGrp="1"/>
          </p:cNvSpPr>
          <p:nvPr>
            <p:ph type="dt" idx="10"/>
          </p:nvPr>
        </p:nvSpPr>
        <p:spPr>
          <a:xfrm>
            <a:off x="609600" y="6356393"/>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E2298F68-5795-4382-A1DB-21489066AFE2}" type="datetime1">
              <a:rPr lang="en-US" smtClean="0"/>
              <a:t>3/29/2023</a:t>
            </a:fld>
            <a:endParaRPr/>
          </a:p>
        </p:txBody>
      </p:sp>
      <p:sp>
        <p:nvSpPr>
          <p:cNvPr id="56" name="Google Shape;56;p120"/>
          <p:cNvSpPr txBox="1">
            <a:spLocks noGrp="1"/>
          </p:cNvSpPr>
          <p:nvPr>
            <p:ph type="ftr" idx="11"/>
          </p:nvPr>
        </p:nvSpPr>
        <p:spPr>
          <a:xfrm>
            <a:off x="4165600" y="6356393"/>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GB" smtClean="0"/>
              <a:t>Microprocessor Architecture and Internet of Things_CET3014B    Unit 3      2022-23     S4  </a:t>
            </a:r>
            <a:endParaRPr/>
          </a:p>
        </p:txBody>
      </p:sp>
      <p:sp>
        <p:nvSpPr>
          <p:cNvPr id="57" name="Google Shape;57;p120"/>
          <p:cNvSpPr txBox="1">
            <a:spLocks noGrp="1"/>
          </p:cNvSpPr>
          <p:nvPr>
            <p:ph type="sldNum" idx="12"/>
          </p:nvPr>
        </p:nvSpPr>
        <p:spPr>
          <a:xfrm>
            <a:off x="8737600" y="6356393"/>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121"/>
          <p:cNvSpPr txBox="1">
            <a:spLocks noGrp="1"/>
          </p:cNvSpPr>
          <p:nvPr>
            <p:ph type="title"/>
          </p:nvPr>
        </p:nvSpPr>
        <p:spPr>
          <a:xfrm>
            <a:off x="609603" y="273050"/>
            <a:ext cx="4011084" cy="116205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121"/>
          <p:cNvSpPr txBox="1">
            <a:spLocks noGrp="1"/>
          </p:cNvSpPr>
          <p:nvPr>
            <p:ph type="body" idx="1"/>
          </p:nvPr>
        </p:nvSpPr>
        <p:spPr>
          <a:xfrm>
            <a:off x="4766733" y="273093"/>
            <a:ext cx="6815667" cy="5853113"/>
          </a:xfrm>
          <a:prstGeom prst="rect">
            <a:avLst/>
          </a:prstGeom>
          <a:noFill/>
          <a:ln>
            <a:noFill/>
          </a:ln>
        </p:spPr>
        <p:txBody>
          <a:bodyPr spcFirstLastPara="1" wrap="square" lIns="91425" tIns="45700" rIns="91425" bIns="45700" anchor="t" anchorCtr="0">
            <a:norm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61" name="Google Shape;61;p121"/>
          <p:cNvSpPr txBox="1">
            <a:spLocks noGrp="1"/>
          </p:cNvSpPr>
          <p:nvPr>
            <p:ph type="body" idx="2"/>
          </p:nvPr>
        </p:nvSpPr>
        <p:spPr>
          <a:xfrm>
            <a:off x="609603" y="1435103"/>
            <a:ext cx="4011084" cy="4691063"/>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2" name="Google Shape;62;p121"/>
          <p:cNvSpPr txBox="1">
            <a:spLocks noGrp="1"/>
          </p:cNvSpPr>
          <p:nvPr>
            <p:ph type="dt" idx="10"/>
          </p:nvPr>
        </p:nvSpPr>
        <p:spPr>
          <a:xfrm>
            <a:off x="609600" y="6356393"/>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082133B4-5353-438A-8EEF-108BF5EF77AC}" type="datetime1">
              <a:rPr lang="en-US" smtClean="0"/>
              <a:t>3/29/2023</a:t>
            </a:fld>
            <a:endParaRPr/>
          </a:p>
        </p:txBody>
      </p:sp>
      <p:sp>
        <p:nvSpPr>
          <p:cNvPr id="63" name="Google Shape;63;p121"/>
          <p:cNvSpPr txBox="1">
            <a:spLocks noGrp="1"/>
          </p:cNvSpPr>
          <p:nvPr>
            <p:ph type="ftr" idx="11"/>
          </p:nvPr>
        </p:nvSpPr>
        <p:spPr>
          <a:xfrm>
            <a:off x="4165600" y="6356393"/>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GB" smtClean="0"/>
              <a:t>Microprocessor Architecture and Internet of Things_CET3014B    Unit 3      2022-23     S4  </a:t>
            </a:r>
            <a:endParaRPr/>
          </a:p>
        </p:txBody>
      </p:sp>
      <p:sp>
        <p:nvSpPr>
          <p:cNvPr id="64" name="Google Shape;64;p121"/>
          <p:cNvSpPr txBox="1">
            <a:spLocks noGrp="1"/>
          </p:cNvSpPr>
          <p:nvPr>
            <p:ph type="sldNum" idx="12"/>
          </p:nvPr>
        </p:nvSpPr>
        <p:spPr>
          <a:xfrm>
            <a:off x="8737600" y="6356393"/>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122"/>
          <p:cNvSpPr txBox="1">
            <a:spLocks noGrp="1"/>
          </p:cNvSpPr>
          <p:nvPr>
            <p:ph type="title"/>
          </p:nvPr>
        </p:nvSpPr>
        <p:spPr>
          <a:xfrm>
            <a:off x="2389717" y="4800600"/>
            <a:ext cx="7315200"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122"/>
          <p:cNvSpPr>
            <a:spLocks noGrp="1"/>
          </p:cNvSpPr>
          <p:nvPr>
            <p:ph type="pic" idx="2"/>
          </p:nvPr>
        </p:nvSpPr>
        <p:spPr>
          <a:xfrm>
            <a:off x="2389717" y="612775"/>
            <a:ext cx="7315200" cy="4114800"/>
          </a:xfrm>
          <a:prstGeom prst="rect">
            <a:avLst/>
          </a:prstGeom>
          <a:noFill/>
          <a:ln>
            <a:noFill/>
          </a:ln>
        </p:spPr>
      </p:sp>
      <p:sp>
        <p:nvSpPr>
          <p:cNvPr id="68" name="Google Shape;68;p122"/>
          <p:cNvSpPr txBox="1">
            <a:spLocks noGrp="1"/>
          </p:cNvSpPr>
          <p:nvPr>
            <p:ph type="body" idx="1"/>
          </p:nvPr>
        </p:nvSpPr>
        <p:spPr>
          <a:xfrm>
            <a:off x="2389717" y="5367338"/>
            <a:ext cx="7315200" cy="804862"/>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9" name="Google Shape;69;p122"/>
          <p:cNvSpPr txBox="1">
            <a:spLocks noGrp="1"/>
          </p:cNvSpPr>
          <p:nvPr>
            <p:ph type="dt" idx="10"/>
          </p:nvPr>
        </p:nvSpPr>
        <p:spPr>
          <a:xfrm>
            <a:off x="609600" y="6356393"/>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CD12E07A-04C9-4ACB-8FE2-DDCDCD9378C9}" type="datetime1">
              <a:rPr lang="en-US" smtClean="0"/>
              <a:t>3/29/2023</a:t>
            </a:fld>
            <a:endParaRPr/>
          </a:p>
        </p:txBody>
      </p:sp>
      <p:sp>
        <p:nvSpPr>
          <p:cNvPr id="70" name="Google Shape;70;p122"/>
          <p:cNvSpPr txBox="1">
            <a:spLocks noGrp="1"/>
          </p:cNvSpPr>
          <p:nvPr>
            <p:ph type="ftr" idx="11"/>
          </p:nvPr>
        </p:nvSpPr>
        <p:spPr>
          <a:xfrm>
            <a:off x="4165600" y="6356393"/>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GB" smtClean="0"/>
              <a:t>Microprocessor Architecture and Internet of Things_CET3014B    Unit 3      2022-23     S4  </a:t>
            </a:r>
            <a:endParaRPr/>
          </a:p>
        </p:txBody>
      </p:sp>
      <p:sp>
        <p:nvSpPr>
          <p:cNvPr id="71" name="Google Shape;71;p122"/>
          <p:cNvSpPr txBox="1">
            <a:spLocks noGrp="1"/>
          </p:cNvSpPr>
          <p:nvPr>
            <p:ph type="sldNum" idx="12"/>
          </p:nvPr>
        </p:nvSpPr>
        <p:spPr>
          <a:xfrm>
            <a:off x="8737600" y="6356393"/>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13"/>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13"/>
          <p:cNvSpPr txBox="1">
            <a:spLocks noGrp="1"/>
          </p:cNvSpPr>
          <p:nvPr>
            <p:ph type="body" idx="1"/>
          </p:nvPr>
        </p:nvSpPr>
        <p:spPr>
          <a:xfrm>
            <a:off x="609600" y="1600206"/>
            <a:ext cx="10972800" cy="4525963"/>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 name="Google Shape;12;p113"/>
          <p:cNvSpPr txBox="1">
            <a:spLocks noGrp="1"/>
          </p:cNvSpPr>
          <p:nvPr>
            <p:ph type="dt" idx="10"/>
          </p:nvPr>
        </p:nvSpPr>
        <p:spPr>
          <a:xfrm>
            <a:off x="609600" y="6356393"/>
            <a:ext cx="28448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fld id="{A9334D2D-A80F-409C-9FA2-8F4B59EF5FB1}" type="datetime1">
              <a:rPr lang="en-US" smtClean="0"/>
              <a:t>3/29/2023</a:t>
            </a:fld>
            <a:endParaRPr/>
          </a:p>
        </p:txBody>
      </p:sp>
      <p:sp>
        <p:nvSpPr>
          <p:cNvPr id="13" name="Google Shape;13;p113"/>
          <p:cNvSpPr txBox="1">
            <a:spLocks noGrp="1"/>
          </p:cNvSpPr>
          <p:nvPr>
            <p:ph type="ftr" idx="11"/>
          </p:nvPr>
        </p:nvSpPr>
        <p:spPr>
          <a:xfrm>
            <a:off x="4165600" y="6356393"/>
            <a:ext cx="3860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r>
              <a:rPr lang="en-GB" smtClean="0"/>
              <a:t>Microprocessor Architecture and Internet of Things_CET3014B    Unit 3      2022-23     S4  </a:t>
            </a:r>
            <a:endParaRPr/>
          </a:p>
        </p:txBody>
      </p:sp>
      <p:sp>
        <p:nvSpPr>
          <p:cNvPr id="14" name="Google Shape;14;p113"/>
          <p:cNvSpPr txBox="1">
            <a:spLocks noGrp="1"/>
          </p:cNvSpPr>
          <p:nvPr>
            <p:ph type="sldNum" idx="12"/>
          </p:nvPr>
        </p:nvSpPr>
        <p:spPr>
          <a:xfrm>
            <a:off x="8737600" y="6356393"/>
            <a:ext cx="28448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1.xml"/><Relationship Id="rId1" Type="http://schemas.openxmlformats.org/officeDocument/2006/relationships/slideLayout" Target="../slideLayouts/slideLayout2.xml"/><Relationship Id="rId5" Type="http://schemas.openxmlformats.org/officeDocument/2006/relationships/image" Target="../media/image83.png"/><Relationship Id="rId4" Type="http://schemas.openxmlformats.org/officeDocument/2006/relationships/image" Target="../media/image80.png"/></Relationships>
</file>

<file path=ppt/slides/_rels/slide10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2.xml"/><Relationship Id="rId1" Type="http://schemas.openxmlformats.org/officeDocument/2006/relationships/slideLayout" Target="../slideLayouts/slideLayout2.xml"/><Relationship Id="rId4" Type="http://schemas.openxmlformats.org/officeDocument/2006/relationships/image" Target="../media/image84.png"/></Relationships>
</file>

<file path=ppt/slides/_rels/slide10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8.xml"/><Relationship Id="rId1" Type="http://schemas.openxmlformats.org/officeDocument/2006/relationships/slideLayout" Target="../slideLayouts/slideLayout2.xml"/><Relationship Id="rId4" Type="http://schemas.openxmlformats.org/officeDocument/2006/relationships/image" Target="../media/image85.png"/></Relationships>
</file>

<file path=ppt/slides/_rels/slide10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9.xml"/><Relationship Id="rId1" Type="http://schemas.openxmlformats.org/officeDocument/2006/relationships/slideLayout" Target="../slideLayouts/slideLayout2.xml"/><Relationship Id="rId4" Type="http://schemas.openxmlformats.org/officeDocument/2006/relationships/image" Target="../media/image85.png"/></Relationships>
</file>

<file path=ppt/slides/_rels/slide10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2.xml"/><Relationship Id="rId1" Type="http://schemas.openxmlformats.org/officeDocument/2006/relationships/slideLayout" Target="../slideLayouts/slideLayout2.xml"/><Relationship Id="rId4" Type="http://schemas.openxmlformats.org/officeDocument/2006/relationships/image" Target="../media/image86.png"/></Relationships>
</file>

<file path=ppt/slides/_rels/slide1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6.xml"/><Relationship Id="rId1" Type="http://schemas.openxmlformats.org/officeDocument/2006/relationships/slideLayout" Target="../slideLayouts/slideLayout2.xml"/><Relationship Id="rId5" Type="http://schemas.openxmlformats.org/officeDocument/2006/relationships/image" Target="../media/image88.png"/><Relationship Id="rId4" Type="http://schemas.openxmlformats.org/officeDocument/2006/relationships/image" Target="../media/image87.png"/></Relationships>
</file>

<file path=ppt/slides/_rels/slide1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7.xml"/><Relationship Id="rId1" Type="http://schemas.openxmlformats.org/officeDocument/2006/relationships/slideLayout" Target="../slideLayouts/slideLayout2.xml"/><Relationship Id="rId4" Type="http://schemas.openxmlformats.org/officeDocument/2006/relationships/image" Target="../media/image89.png"/></Relationships>
</file>

<file path=ppt/slides/_rels/slide1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8.xml"/><Relationship Id="rId1" Type="http://schemas.openxmlformats.org/officeDocument/2006/relationships/slideLayout" Target="../slideLayouts/slideLayout2.xml"/><Relationship Id="rId4" Type="http://schemas.openxmlformats.org/officeDocument/2006/relationships/image" Target="../media/image90.png"/></Relationships>
</file>

<file path=ppt/slides/_rels/slide1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9.xml"/><Relationship Id="rId1" Type="http://schemas.openxmlformats.org/officeDocument/2006/relationships/slideLayout" Target="../slideLayouts/slideLayout2.xml"/><Relationship Id="rId5" Type="http://schemas.openxmlformats.org/officeDocument/2006/relationships/image" Target="../media/image85.png"/><Relationship Id="rId4" Type="http://schemas.openxmlformats.org/officeDocument/2006/relationships/image" Target="../media/image90.png"/></Relationships>
</file>

<file path=ppt/slides/_rels/slide1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0.xml"/><Relationship Id="rId1" Type="http://schemas.openxmlformats.org/officeDocument/2006/relationships/slideLayout" Target="../slideLayouts/slideLayout2.xml"/><Relationship Id="rId4" Type="http://schemas.openxmlformats.org/officeDocument/2006/relationships/image" Target="../media/image91.png"/></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1.xml"/><Relationship Id="rId1" Type="http://schemas.openxmlformats.org/officeDocument/2006/relationships/slideLayout" Target="../slideLayouts/slideLayout2.xml"/><Relationship Id="rId4" Type="http://schemas.openxmlformats.org/officeDocument/2006/relationships/image" Target="../media/image92.png"/></Relationships>
</file>

<file path=ppt/slides/_rels/slide1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2.xml"/><Relationship Id="rId1" Type="http://schemas.openxmlformats.org/officeDocument/2006/relationships/slideLayout" Target="../slideLayouts/slideLayout2.xml"/><Relationship Id="rId4" Type="http://schemas.openxmlformats.org/officeDocument/2006/relationships/image" Target="../media/image92.png"/></Relationships>
</file>

<file path=ppt/slides/_rels/slide1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5.xml"/><Relationship Id="rId1" Type="http://schemas.openxmlformats.org/officeDocument/2006/relationships/slideLayout" Target="../slideLayouts/slideLayout2.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93.png"/></Relationships>
</file>

<file path=ppt/slides/_rels/slide1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7.xml"/><Relationship Id="rId1" Type="http://schemas.openxmlformats.org/officeDocument/2006/relationships/slideLayout" Target="../slideLayouts/slideLayout2.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96.png"/></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1.jpeg"/></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hyperlink" Target="https://www.youtube.com/watch?v=p9yZNLeOj4s" TargetMode="External"/><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3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3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3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3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3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4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4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4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4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4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5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5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2.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5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5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5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5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5.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5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6.xml"/><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4.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7.xml"/><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6.png"/></Relationships>
</file>

<file path=ppt/slides/_rels/slide6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6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6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6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6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6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7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7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6.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7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9.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7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0.xm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7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72.xml"/><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5.xml"/><Relationship Id="rId1" Type="http://schemas.openxmlformats.org/officeDocument/2006/relationships/slideLayout" Target="../slideLayouts/slideLayout2.xml"/><Relationship Id="rId5" Type="http://schemas.openxmlformats.org/officeDocument/2006/relationships/image" Target="../media/image65.png"/><Relationship Id="rId4" Type="http://schemas.openxmlformats.org/officeDocument/2006/relationships/image" Target="../media/image64.png"/></Relationships>
</file>

<file path=ppt/slides/_rels/slide8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7.xml"/><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87.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67.png"/><Relationship Id="rId7" Type="http://schemas.openxmlformats.org/officeDocument/2006/relationships/image" Target="../media/image71.png"/><Relationship Id="rId2" Type="http://schemas.openxmlformats.org/officeDocument/2006/relationships/notesSlide" Target="../notesSlides/notesSlide78.xml"/><Relationship Id="rId1" Type="http://schemas.openxmlformats.org/officeDocument/2006/relationships/slideLayout" Target="../slideLayouts/slideLayout2.xml"/><Relationship Id="rId6" Type="http://schemas.openxmlformats.org/officeDocument/2006/relationships/image" Target="../media/image70.png"/><Relationship Id="rId5" Type="http://schemas.openxmlformats.org/officeDocument/2006/relationships/image" Target="../media/image69.png"/><Relationship Id="rId10" Type="http://schemas.openxmlformats.org/officeDocument/2006/relationships/image" Target="../media/image74.png"/><Relationship Id="rId4" Type="http://schemas.openxmlformats.org/officeDocument/2006/relationships/image" Target="../media/image68.png"/><Relationship Id="rId9" Type="http://schemas.openxmlformats.org/officeDocument/2006/relationships/image" Target="../media/image73.png"/></Relationships>
</file>

<file path=ppt/slides/_rels/slide8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9.xml"/><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8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0.xml"/><Relationship Id="rId1" Type="http://schemas.openxmlformats.org/officeDocument/2006/relationships/slideLayout" Target="../slideLayouts/slideLayout2.xml"/><Relationship Id="rId5" Type="http://schemas.openxmlformats.org/officeDocument/2006/relationships/image" Target="../media/image66.png"/><Relationship Id="rId4" Type="http://schemas.openxmlformats.org/officeDocument/2006/relationships/image" Target="../media/image65.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1.xml"/><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9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2.xml"/><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9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3.xml"/><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9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4.xml"/><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9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5.xml"/><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9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8.xml"/><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9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9.xml"/><Relationship Id="rId1" Type="http://schemas.openxmlformats.org/officeDocument/2006/relationships/slideLayout" Target="../slideLayouts/slideLayout2.xml"/><Relationship Id="rId4" Type="http://schemas.openxmlformats.org/officeDocument/2006/relationships/image" Target="../media/image81.png"/></Relationships>
</file>

<file path=ppt/slides/_rels/slide9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0.xml"/><Relationship Id="rId1" Type="http://schemas.openxmlformats.org/officeDocument/2006/relationships/slideLayout" Target="../slideLayouts/slideLayout2.xml"/><Relationship Id="rId4" Type="http://schemas.openxmlformats.org/officeDocument/2006/relationships/image" Target="../media/image8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
          <p:cNvSpPr txBox="1">
            <a:spLocks noGrp="1"/>
          </p:cNvSpPr>
          <p:nvPr>
            <p:ph type="ctrTitle"/>
          </p:nvPr>
        </p:nvSpPr>
        <p:spPr>
          <a:xfrm>
            <a:off x="1442243" y="1942378"/>
            <a:ext cx="9144000" cy="1378486"/>
          </a:xfrm>
          <a:prstGeom prst="rect">
            <a:avLst/>
          </a:prstGeom>
          <a:noFill/>
          <a:ln>
            <a:noFill/>
          </a:ln>
        </p:spPr>
        <p:txBody>
          <a:bodyPr spcFirstLastPara="1" wrap="square" lIns="91425" tIns="45700" rIns="91425" bIns="45700" anchor="b" anchorCtr="0">
            <a:normAutofit fontScale="90000"/>
          </a:bodyPr>
          <a:lstStyle/>
          <a:p>
            <a:pPr lvl="0">
              <a:buClr>
                <a:srgbClr val="FF0000"/>
              </a:buClr>
              <a:buSzPts val="4400"/>
            </a:pPr>
            <a:r>
              <a:rPr lang="en-IN" sz="4400" b="1" dirty="0">
                <a:solidFill>
                  <a:srgbClr val="FF0000"/>
                </a:solidFill>
                <a:latin typeface="Times New Roman"/>
                <a:ea typeface="Times New Roman"/>
                <a:cs typeface="Times New Roman"/>
              </a:rPr>
              <a:t>Microprocessor Architecture and Internet of </a:t>
            </a:r>
            <a:r>
              <a:rPr lang="en-IN" sz="4400" b="1" dirty="0" smtClean="0">
                <a:solidFill>
                  <a:srgbClr val="FF0000"/>
                </a:solidFill>
                <a:latin typeface="Times New Roman"/>
                <a:ea typeface="Times New Roman"/>
                <a:cs typeface="Times New Roman"/>
              </a:rPr>
              <a:t>Things</a:t>
            </a:r>
            <a:endParaRPr sz="4400" dirty="0"/>
          </a:p>
        </p:txBody>
      </p:sp>
      <p:sp>
        <p:nvSpPr>
          <p:cNvPr id="101" name="Google Shape;101;p1"/>
          <p:cNvSpPr txBox="1">
            <a:spLocks noGrp="1"/>
          </p:cNvSpPr>
          <p:nvPr>
            <p:ph type="subTitle" idx="1"/>
          </p:nvPr>
        </p:nvSpPr>
        <p:spPr>
          <a:xfrm>
            <a:off x="1197211" y="3865337"/>
            <a:ext cx="9969027" cy="1283527"/>
          </a:xfrm>
          <a:prstGeom prst="rect">
            <a:avLst/>
          </a:prstGeom>
          <a:noFill/>
          <a:ln>
            <a:noFill/>
          </a:ln>
        </p:spPr>
        <p:txBody>
          <a:bodyPr spcFirstLastPara="1" wrap="square" lIns="91425" tIns="45700" rIns="91425" bIns="45700" anchor="t" anchorCtr="0">
            <a:normAutofit fontScale="92500"/>
          </a:bodyPr>
          <a:lstStyle/>
          <a:p>
            <a:pPr marL="0" lvl="0" indent="0" algn="l" rtl="0">
              <a:lnSpc>
                <a:spcPct val="90000"/>
              </a:lnSpc>
              <a:spcBef>
                <a:spcPts val="0"/>
              </a:spcBef>
              <a:spcAft>
                <a:spcPts val="0"/>
              </a:spcAft>
              <a:buClr>
                <a:schemeClr val="dk1"/>
              </a:buClr>
              <a:buSzPts val="2400"/>
              <a:buNone/>
            </a:pPr>
            <a:endParaRPr b="1" dirty="0">
              <a:solidFill>
                <a:srgbClr val="002060"/>
              </a:solidFill>
              <a:latin typeface="Times New Roman" panose="02020603050405020304" pitchFamily="18" charset="0"/>
              <a:cs typeface="Times New Roman" panose="02020603050405020304" pitchFamily="18" charset="0"/>
            </a:endParaRPr>
          </a:p>
          <a:p>
            <a:pPr marL="0" lvl="0" indent="0" algn="l"/>
            <a:r>
              <a:rPr lang="en-US" b="1" dirty="0">
                <a:solidFill>
                  <a:srgbClr val="002060"/>
                </a:solidFill>
                <a:latin typeface="Times New Roman" panose="02020603050405020304" pitchFamily="18" charset="0"/>
                <a:cs typeface="Times New Roman" panose="02020603050405020304" pitchFamily="18" charset="0"/>
              </a:rPr>
              <a:t>Course Code:  </a:t>
            </a:r>
            <a:r>
              <a:rPr lang="en-IN" b="1" dirty="0">
                <a:solidFill>
                  <a:srgbClr val="002060"/>
                </a:solidFill>
                <a:latin typeface="Times New Roman" panose="02020603050405020304" pitchFamily="18" charset="0"/>
                <a:cs typeface="Times New Roman" panose="02020603050405020304" pitchFamily="18" charset="0"/>
              </a:rPr>
              <a:t>CET3014B </a:t>
            </a:r>
            <a:r>
              <a:rPr lang="en-US" b="1" dirty="0">
                <a:solidFill>
                  <a:srgbClr val="002060"/>
                </a:solidFill>
                <a:latin typeface="Times New Roman" panose="02020603050405020304" pitchFamily="18" charset="0"/>
                <a:cs typeface="Times New Roman" panose="02020603050405020304" pitchFamily="18" charset="0"/>
              </a:rPr>
              <a:t>		Credits: </a:t>
            </a:r>
            <a:r>
              <a:rPr lang="en-US" b="1" dirty="0" smtClean="0">
                <a:solidFill>
                  <a:srgbClr val="002060"/>
                </a:solidFill>
                <a:latin typeface="Times New Roman" panose="02020603050405020304" pitchFamily="18" charset="0"/>
                <a:cs typeface="Times New Roman" panose="02020603050405020304" pitchFamily="18" charset="0"/>
              </a:rPr>
              <a:t>3 TH+2 Lab=5 </a:t>
            </a:r>
            <a:endParaRPr dirty="0">
              <a:solidFill>
                <a:srgbClr val="002060"/>
              </a:solidFill>
              <a:latin typeface="Times New Roman" panose="02020603050405020304" pitchFamily="18" charset="0"/>
              <a:cs typeface="Times New Roman" panose="02020603050405020304" pitchFamily="18" charset="0"/>
            </a:endParaRPr>
          </a:p>
        </p:txBody>
      </p:sp>
      <p:pic>
        <p:nvPicPr>
          <p:cNvPr id="102" name="Google Shape;102;p1"/>
          <p:cNvPicPr preferRelativeResize="0"/>
          <p:nvPr/>
        </p:nvPicPr>
        <p:blipFill rotWithShape="1">
          <a:blip r:embed="rId3">
            <a:alphaModFix/>
          </a:blip>
          <a:srcRect/>
          <a:stretch/>
        </p:blipFill>
        <p:spPr>
          <a:xfrm>
            <a:off x="2647950" y="138113"/>
            <a:ext cx="7067550" cy="1244600"/>
          </a:xfrm>
          <a:prstGeom prst="rect">
            <a:avLst/>
          </a:prstGeom>
          <a:noFill/>
          <a:ln>
            <a:noFill/>
          </a:ln>
          <a:effectLst>
            <a:outerShdw blurRad="292100" dist="139700" dir="2700000" algn="tl" rotWithShape="0">
              <a:srgbClr val="333333">
                <a:alpha val="64705"/>
              </a:srgbClr>
            </a:outerShdw>
          </a:effectLst>
        </p:spPr>
      </p:pic>
      <p:sp>
        <p:nvSpPr>
          <p:cNvPr id="103" name="Google Shape;103;p1"/>
          <p:cNvSpPr/>
          <p:nvPr/>
        </p:nvSpPr>
        <p:spPr>
          <a:xfrm>
            <a:off x="119855" y="328351"/>
            <a:ext cx="654050" cy="864123"/>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4400"/>
              <a:buFont typeface="Arial"/>
              <a:buNone/>
            </a:pPr>
            <a:endParaRPr sz="4400" b="0" i="0" u="none" strike="noStrike" cap="none">
              <a:solidFill>
                <a:schemeClr val="dk1"/>
              </a:solidFill>
              <a:latin typeface="Calibri"/>
              <a:ea typeface="Calibri"/>
              <a:cs typeface="Calibri"/>
              <a:sym typeface="Calibri"/>
            </a:endParaRPr>
          </a:p>
        </p:txBody>
      </p:sp>
      <p:cxnSp>
        <p:nvCxnSpPr>
          <p:cNvPr id="104" name="Google Shape;104;p1"/>
          <p:cNvCxnSpPr/>
          <p:nvPr/>
        </p:nvCxnSpPr>
        <p:spPr>
          <a:xfrm rot="10800000" flipH="1">
            <a:off x="0" y="1648691"/>
            <a:ext cx="12192000" cy="27709"/>
          </a:xfrm>
          <a:prstGeom prst="straightConnector1">
            <a:avLst/>
          </a:prstGeom>
          <a:noFill/>
          <a:ln w="9525" cap="flat" cmpd="sng">
            <a:solidFill>
              <a:srgbClr val="00B050"/>
            </a:solidFill>
            <a:prstDash val="solid"/>
            <a:miter lim="800000"/>
            <a:headEnd type="none" w="sm" len="sm"/>
            <a:tailEnd type="none" w="sm" len="sm"/>
          </a:ln>
        </p:spPr>
      </p:cxnSp>
      <p:sp>
        <p:nvSpPr>
          <p:cNvPr id="105" name="Google Shape;105;p1"/>
          <p:cNvSpPr/>
          <p:nvPr/>
        </p:nvSpPr>
        <p:spPr>
          <a:xfrm>
            <a:off x="146051" y="6356350"/>
            <a:ext cx="471487" cy="457200"/>
          </a:xfrm>
          <a:prstGeom prst="rect">
            <a:avLst/>
          </a:prstGeom>
          <a:solidFill>
            <a:srgbClr val="7030A0"/>
          </a:solidFill>
          <a:ln w="12700" cap="flat" cmpd="sng">
            <a:solidFill>
              <a:srgbClr val="7030A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cxnSp>
        <p:nvCxnSpPr>
          <p:cNvPr id="106" name="Google Shape;106;p1"/>
          <p:cNvCxnSpPr/>
          <p:nvPr/>
        </p:nvCxnSpPr>
        <p:spPr>
          <a:xfrm flipH="1">
            <a:off x="773905" y="13063"/>
            <a:ext cx="14288" cy="6821487"/>
          </a:xfrm>
          <a:prstGeom prst="straightConnector1">
            <a:avLst/>
          </a:prstGeom>
          <a:noFill/>
          <a:ln w="15875" cap="flat" cmpd="sng">
            <a:solidFill>
              <a:srgbClr val="00B050"/>
            </a:solidFill>
            <a:prstDash val="solid"/>
            <a:miter lim="800000"/>
            <a:headEnd type="none" w="sm" len="sm"/>
            <a:tailEnd type="none" w="sm" len="sm"/>
          </a:ln>
        </p:spPr>
      </p:cxnSp>
      <p:cxnSp>
        <p:nvCxnSpPr>
          <p:cNvPr id="107" name="Google Shape;107;p1"/>
          <p:cNvCxnSpPr/>
          <p:nvPr/>
        </p:nvCxnSpPr>
        <p:spPr>
          <a:xfrm>
            <a:off x="-10316" y="6264275"/>
            <a:ext cx="12192000" cy="0"/>
          </a:xfrm>
          <a:prstGeom prst="straightConnector1">
            <a:avLst/>
          </a:prstGeom>
          <a:noFill/>
          <a:ln w="15875" cap="flat" cmpd="sng">
            <a:solidFill>
              <a:srgbClr val="00B050"/>
            </a:solidFill>
            <a:prstDash val="solid"/>
            <a:miter lim="800000"/>
            <a:headEnd type="none" w="sm" len="sm"/>
            <a:tailEnd type="none" w="sm" len="sm"/>
          </a:ln>
        </p:spPr>
      </p:cxnSp>
    </p:spTree>
    <p:extLst>
      <p:ext uri="{BB962C8B-B14F-4D97-AF65-F5344CB8AC3E}">
        <p14:creationId xmlns:p14="http://schemas.microsoft.com/office/powerpoint/2010/main" val="366494006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10" name="Google Shape;210;p8"/>
          <p:cNvSpPr txBox="1">
            <a:spLocks noGrp="1"/>
          </p:cNvSpPr>
          <p:nvPr>
            <p:ph type="body" idx="1"/>
          </p:nvPr>
        </p:nvSpPr>
        <p:spPr>
          <a:xfrm>
            <a:off x="800098" y="947040"/>
            <a:ext cx="11183147" cy="4719638"/>
          </a:xfrm>
          <a:prstGeom prst="rect">
            <a:avLst/>
          </a:prstGeom>
          <a:noFill/>
          <a:ln>
            <a:noFill/>
          </a:ln>
        </p:spPr>
        <p:txBody>
          <a:bodyPr spcFirstLastPara="1" wrap="square" lIns="91425" tIns="45700" rIns="91425" bIns="45700" anchor="t" anchorCtr="0">
            <a:noAutofit/>
          </a:bodyPr>
          <a:lstStyle/>
          <a:p>
            <a:pPr marL="114300" indent="0">
              <a:buNone/>
            </a:pPr>
            <a:r>
              <a:rPr lang="en-GB" sz="3000" dirty="0" smtClean="0">
                <a:latin typeface="Times New Roman" panose="02020603050405020304" pitchFamily="18" charset="0"/>
                <a:cs typeface="Times New Roman" panose="02020603050405020304" pitchFamily="18" charset="0"/>
              </a:rPr>
              <a:t>By </a:t>
            </a:r>
            <a:r>
              <a:rPr lang="en-GB" sz="3000" dirty="0">
                <a:latin typeface="Times New Roman" panose="02020603050405020304" pitchFamily="18" charset="0"/>
                <a:cs typeface="Times New Roman" panose="02020603050405020304" pitchFamily="18" charset="0"/>
              </a:rPr>
              <a:t>the end of the course, students will be able to </a:t>
            </a:r>
          </a:p>
          <a:p>
            <a:pPr marL="114300" indent="0">
              <a:buNone/>
            </a:pPr>
            <a:r>
              <a:rPr lang="en-GB" sz="3000" dirty="0">
                <a:latin typeface="Times New Roman" panose="02020603050405020304" pitchFamily="18" charset="0"/>
                <a:cs typeface="Times New Roman" panose="02020603050405020304" pitchFamily="18" charset="0"/>
              </a:rPr>
              <a:t>1. Describe the details of IoT based systems. </a:t>
            </a:r>
          </a:p>
          <a:p>
            <a:pPr marL="114300" indent="0">
              <a:buNone/>
            </a:pPr>
            <a:r>
              <a:rPr lang="en-GB" sz="3000" dirty="0">
                <a:latin typeface="Times New Roman" panose="02020603050405020304" pitchFamily="18" charset="0"/>
                <a:cs typeface="Times New Roman" panose="02020603050405020304" pitchFamily="18" charset="0"/>
              </a:rPr>
              <a:t>2. Demonstrate the use of common IoT platforms and installations. </a:t>
            </a:r>
          </a:p>
          <a:p>
            <a:pPr marL="114300" indent="0">
              <a:buNone/>
            </a:pPr>
            <a:r>
              <a:rPr lang="en-GB" sz="3000" b="1" dirty="0">
                <a:latin typeface="Times New Roman" panose="02020603050405020304" pitchFamily="18" charset="0"/>
                <a:cs typeface="Times New Roman" panose="02020603050405020304" pitchFamily="18" charset="0"/>
              </a:rPr>
              <a:t>3. Discuss Pentium architecture and programmer’s model. </a:t>
            </a:r>
          </a:p>
          <a:p>
            <a:pPr marL="114300" indent="0">
              <a:buNone/>
            </a:pPr>
            <a:r>
              <a:rPr lang="en-GB" sz="3000" dirty="0">
                <a:latin typeface="Times New Roman" panose="02020603050405020304" pitchFamily="18" charset="0"/>
                <a:cs typeface="Times New Roman" panose="02020603050405020304" pitchFamily="18" charset="0"/>
              </a:rPr>
              <a:t>4. Apply the Assembly Language Programming skills of Pentium processor. </a:t>
            </a:r>
          </a:p>
          <a:p>
            <a:pPr marL="114300" indent="0">
              <a:buNone/>
            </a:pPr>
            <a:r>
              <a:rPr lang="en-GB" sz="3000" dirty="0">
                <a:latin typeface="Times New Roman" panose="02020603050405020304" pitchFamily="18" charset="0"/>
                <a:cs typeface="Times New Roman" panose="02020603050405020304" pitchFamily="18" charset="0"/>
              </a:rPr>
              <a:t>5. Interpret the demand paging and protection mechanism supported in Pentium Architecture. </a:t>
            </a:r>
          </a:p>
          <a:p>
            <a:pPr marL="114300" indent="0">
              <a:buNone/>
            </a:pPr>
            <a:r>
              <a:rPr lang="en-GB" sz="3000" dirty="0">
                <a:latin typeface="Times New Roman" panose="02020603050405020304" pitchFamily="18" charset="0"/>
                <a:cs typeface="Times New Roman" panose="02020603050405020304" pitchFamily="18" charset="0"/>
              </a:rPr>
              <a:t>6. Demonstrate the concept of Task management and Interrupt handling within the Pentium processor. </a:t>
            </a:r>
          </a:p>
          <a:p>
            <a:pPr marL="114300" indent="0">
              <a:buNone/>
            </a:pPr>
            <a:r>
              <a:rPr lang="en-IN" sz="3000" dirty="0">
                <a:latin typeface="Times New Roman" panose="02020603050405020304" pitchFamily="18" charset="0"/>
                <a:cs typeface="Times New Roman" panose="02020603050405020304" pitchFamily="18" charset="0"/>
              </a:rPr>
              <a:t>	</a:t>
            </a:r>
          </a:p>
        </p:txBody>
      </p:sp>
      <p:sp>
        <p:nvSpPr>
          <p:cNvPr id="211" name="Google Shape;211;p8"/>
          <p:cNvSpPr txBox="1">
            <a:spLocks noGrp="1"/>
          </p:cNvSpPr>
          <p:nvPr>
            <p:ph type="dt" idx="10"/>
          </p:nvPr>
        </p:nvSpPr>
        <p:spPr>
          <a:xfrm>
            <a:off x="762000" y="6459538"/>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D70291F3-B9F9-4A79-9F71-C47D6FD05239}" type="datetime1">
              <a:rPr lang="en-US" sz="1050" b="1" smtClean="0">
                <a:solidFill>
                  <a:srgbClr val="000000"/>
                </a:solidFill>
                <a:latin typeface="Times New Roman" panose="02020603050405020304" pitchFamily="18" charset="0"/>
                <a:cs typeface="Times New Roman" panose="02020603050405020304" pitchFamily="18" charset="0"/>
                <a:sym typeface="Times New Roman"/>
              </a:rPr>
              <a:t>3/29/2023</a:t>
            </a:fld>
            <a:endParaRPr sz="1050" b="1">
              <a:solidFill>
                <a:srgbClr val="000000"/>
              </a:solidFill>
              <a:latin typeface="Times New Roman" panose="02020603050405020304" pitchFamily="18" charset="0"/>
              <a:ea typeface="Times New Roman"/>
              <a:cs typeface="Times New Roman" panose="02020603050405020304" pitchFamily="18" charset="0"/>
              <a:sym typeface="Times New Roman"/>
            </a:endParaRPr>
          </a:p>
        </p:txBody>
      </p:sp>
      <p:sp>
        <p:nvSpPr>
          <p:cNvPr id="212" name="Google Shape;212;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GB" smtClean="0">
                <a:latin typeface="Times New Roman" panose="02020603050405020304" pitchFamily="18" charset="0"/>
                <a:cs typeface="Times New Roman" panose="02020603050405020304" pitchFamily="18" charset="0"/>
              </a:rPr>
              <a:t>Microprocessor Architecture and Internet of Things_CET3014B    Unit 3      2022-23     S4  </a:t>
            </a:r>
            <a:endParaRPr>
              <a:latin typeface="Times New Roman" panose="02020603050405020304" pitchFamily="18" charset="0"/>
              <a:cs typeface="Times New Roman" panose="02020603050405020304" pitchFamily="18" charset="0"/>
            </a:endParaRPr>
          </a:p>
        </p:txBody>
      </p:sp>
      <p:sp>
        <p:nvSpPr>
          <p:cNvPr id="213" name="Google Shape;213;p8"/>
          <p:cNvSpPr/>
          <p:nvPr/>
        </p:nvSpPr>
        <p:spPr>
          <a:xfrm>
            <a:off x="41672" y="26104"/>
            <a:ext cx="654050" cy="864123"/>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4400"/>
              <a:buFont typeface="Arial"/>
              <a:buNone/>
            </a:pPr>
            <a:endParaRPr sz="4400">
              <a:solidFill>
                <a:schemeClr val="dk1"/>
              </a:solidFill>
              <a:latin typeface="Times New Roman" panose="02020603050405020304" pitchFamily="18" charset="0"/>
              <a:ea typeface="Calibri"/>
              <a:cs typeface="Times New Roman" panose="02020603050405020304" pitchFamily="18" charset="0"/>
              <a:sym typeface="Calibri"/>
            </a:endParaRPr>
          </a:p>
        </p:txBody>
      </p:sp>
      <p:cxnSp>
        <p:nvCxnSpPr>
          <p:cNvPr id="214" name="Google Shape;214;p8"/>
          <p:cNvCxnSpPr/>
          <p:nvPr/>
        </p:nvCxnSpPr>
        <p:spPr>
          <a:xfrm rot="10800000" flipH="1">
            <a:off x="-10316" y="892336"/>
            <a:ext cx="12192000" cy="27709"/>
          </a:xfrm>
          <a:prstGeom prst="straightConnector1">
            <a:avLst/>
          </a:prstGeom>
          <a:noFill/>
          <a:ln w="9525" cap="flat" cmpd="sng">
            <a:solidFill>
              <a:srgbClr val="00B050"/>
            </a:solidFill>
            <a:prstDash val="solid"/>
            <a:miter lim="800000"/>
            <a:headEnd type="none" w="sm" len="sm"/>
            <a:tailEnd type="none" w="sm" len="sm"/>
          </a:ln>
        </p:spPr>
      </p:cxnSp>
      <p:sp>
        <p:nvSpPr>
          <p:cNvPr id="215" name="Google Shape;215;p8"/>
          <p:cNvSpPr/>
          <p:nvPr/>
        </p:nvSpPr>
        <p:spPr>
          <a:xfrm>
            <a:off x="146051" y="6356350"/>
            <a:ext cx="471487" cy="457200"/>
          </a:xfrm>
          <a:prstGeom prst="rect">
            <a:avLst/>
          </a:prstGeom>
          <a:solidFill>
            <a:srgbClr val="7030A0"/>
          </a:solidFill>
          <a:ln w="12700" cap="flat" cmpd="sng">
            <a:solidFill>
              <a:srgbClr val="7030A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imes New Roman" panose="02020603050405020304" pitchFamily="18" charset="0"/>
              <a:cs typeface="Times New Roman" panose="02020603050405020304" pitchFamily="18" charset="0"/>
              <a:sym typeface="Arial"/>
            </a:endParaRPr>
          </a:p>
        </p:txBody>
      </p:sp>
      <p:cxnSp>
        <p:nvCxnSpPr>
          <p:cNvPr id="216" name="Google Shape;216;p8"/>
          <p:cNvCxnSpPr/>
          <p:nvPr/>
        </p:nvCxnSpPr>
        <p:spPr>
          <a:xfrm flipH="1">
            <a:off x="773905" y="13063"/>
            <a:ext cx="14288" cy="6821487"/>
          </a:xfrm>
          <a:prstGeom prst="straightConnector1">
            <a:avLst/>
          </a:prstGeom>
          <a:noFill/>
          <a:ln w="15875" cap="flat" cmpd="sng">
            <a:solidFill>
              <a:srgbClr val="00B050"/>
            </a:solidFill>
            <a:prstDash val="solid"/>
            <a:miter lim="800000"/>
            <a:headEnd type="none" w="sm" len="sm"/>
            <a:tailEnd type="none" w="sm" len="sm"/>
          </a:ln>
        </p:spPr>
      </p:cxnSp>
      <p:cxnSp>
        <p:nvCxnSpPr>
          <p:cNvPr id="217" name="Google Shape;217;p8"/>
          <p:cNvCxnSpPr/>
          <p:nvPr/>
        </p:nvCxnSpPr>
        <p:spPr>
          <a:xfrm>
            <a:off x="-10316" y="6264275"/>
            <a:ext cx="12192000" cy="0"/>
          </a:xfrm>
          <a:prstGeom prst="straightConnector1">
            <a:avLst/>
          </a:prstGeom>
          <a:noFill/>
          <a:ln w="15875" cap="flat" cmpd="sng">
            <a:solidFill>
              <a:srgbClr val="00B050"/>
            </a:solidFill>
            <a:prstDash val="solid"/>
            <a:miter lim="800000"/>
            <a:headEnd type="none" w="sm" len="sm"/>
            <a:tailEnd type="none" w="sm" len="sm"/>
          </a:ln>
        </p:spPr>
      </p:cxnSp>
      <p:sp>
        <p:nvSpPr>
          <p:cNvPr id="218" name="Google Shape;218;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atin typeface="Times New Roman" panose="02020603050405020304" pitchFamily="18" charset="0"/>
                <a:cs typeface="Times New Roman" panose="02020603050405020304" pitchFamily="18" charset="0"/>
              </a:rPr>
              <a:t>10</a:t>
            </a:fld>
            <a:endParaRPr>
              <a:latin typeface="Times New Roman" panose="02020603050405020304" pitchFamily="18" charset="0"/>
              <a:cs typeface="Times New Roman" panose="02020603050405020304" pitchFamily="18" charset="0"/>
            </a:endParaRPr>
          </a:p>
        </p:txBody>
      </p:sp>
      <p:sp>
        <p:nvSpPr>
          <p:cNvPr id="3" name="Rectangle 2"/>
          <p:cNvSpPr/>
          <p:nvPr/>
        </p:nvSpPr>
        <p:spPr>
          <a:xfrm>
            <a:off x="2133600" y="273714"/>
            <a:ext cx="4376519" cy="646331"/>
          </a:xfrm>
          <a:prstGeom prst="rect">
            <a:avLst/>
          </a:prstGeom>
        </p:spPr>
        <p:txBody>
          <a:bodyPr wrap="none">
            <a:spAutoFit/>
          </a:bodyPr>
          <a:lstStyle/>
          <a:p>
            <a:pPr lvl="0">
              <a:lnSpc>
                <a:spcPct val="90000"/>
              </a:lnSpc>
              <a:spcBef>
                <a:spcPts val="1000"/>
              </a:spcBef>
              <a:buClr>
                <a:srgbClr val="FF0000"/>
              </a:buClr>
              <a:buSzPts val="2400"/>
            </a:pPr>
            <a:r>
              <a:rPr lang="en-US" sz="4000" b="1" dirty="0">
                <a:solidFill>
                  <a:srgbClr val="FF0000"/>
                </a:solidFill>
                <a:latin typeface="Times New Roman" panose="02020603050405020304" pitchFamily="18" charset="0"/>
                <a:cs typeface="Times New Roman" panose="02020603050405020304" pitchFamily="18" charset="0"/>
              </a:rPr>
              <a:t>Course Outcomes: </a:t>
            </a:r>
            <a:endParaRPr lang="en-US" sz="4000"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93530507"/>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1451"/>
        <p:cNvGrpSpPr/>
        <p:nvPr/>
      </p:nvGrpSpPr>
      <p:grpSpPr>
        <a:xfrm>
          <a:off x="0" y="0"/>
          <a:ext cx="0" cy="0"/>
          <a:chOff x="0" y="0"/>
          <a:chExt cx="0" cy="0"/>
        </a:xfrm>
      </p:grpSpPr>
      <p:sp>
        <p:nvSpPr>
          <p:cNvPr id="1452" name="Google Shape;1452;p86"/>
          <p:cNvSpPr txBox="1">
            <a:spLocks noGrp="1"/>
          </p:cNvSpPr>
          <p:nvPr>
            <p:ph type="dt" idx="10"/>
          </p:nvPr>
        </p:nvSpPr>
        <p:spPr>
          <a:xfrm>
            <a:off x="1041889" y="6336377"/>
            <a:ext cx="28448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48D35A69-A673-4EE0-8B87-A0FFA59CFCF7}" type="datetime1">
              <a:rPr lang="en-US" smtClean="0"/>
              <a:t>3/29/2023</a:t>
            </a:fld>
            <a:endParaRPr/>
          </a:p>
        </p:txBody>
      </p:sp>
      <p:sp>
        <p:nvSpPr>
          <p:cNvPr id="1453" name="Google Shape;1453;p86"/>
          <p:cNvSpPr txBox="1">
            <a:spLocks noGrp="1"/>
          </p:cNvSpPr>
          <p:nvPr>
            <p:ph type="ftr" idx="11"/>
          </p:nvPr>
        </p:nvSpPr>
        <p:spPr>
          <a:xfrm>
            <a:off x="4165600" y="6356393"/>
            <a:ext cx="3860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GB" smtClean="0"/>
              <a:t>Microprocessor Architecture and Internet of Things_CET3014B    Unit 3      2022-23     S4  </a:t>
            </a:r>
            <a:endParaRPr/>
          </a:p>
        </p:txBody>
      </p:sp>
      <p:sp>
        <p:nvSpPr>
          <p:cNvPr id="1454" name="Google Shape;1454;p86"/>
          <p:cNvSpPr txBox="1">
            <a:spLocks noGrp="1"/>
          </p:cNvSpPr>
          <p:nvPr>
            <p:ph type="sldNum" idx="12"/>
          </p:nvPr>
        </p:nvSpPr>
        <p:spPr>
          <a:xfrm>
            <a:off x="8737600" y="6356393"/>
            <a:ext cx="28448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100</a:t>
            </a:fld>
            <a:endParaRPr/>
          </a:p>
        </p:txBody>
      </p:sp>
      <p:cxnSp>
        <p:nvCxnSpPr>
          <p:cNvPr id="1455" name="Google Shape;1455;p86"/>
          <p:cNvCxnSpPr/>
          <p:nvPr/>
        </p:nvCxnSpPr>
        <p:spPr>
          <a:xfrm rot="10800000" flipH="1">
            <a:off x="0" y="742131"/>
            <a:ext cx="12192000" cy="27709"/>
          </a:xfrm>
          <a:prstGeom prst="straightConnector1">
            <a:avLst/>
          </a:prstGeom>
          <a:noFill/>
          <a:ln w="9525" cap="flat" cmpd="sng">
            <a:solidFill>
              <a:srgbClr val="00B050"/>
            </a:solidFill>
            <a:prstDash val="solid"/>
            <a:round/>
            <a:headEnd type="none" w="sm" len="sm"/>
            <a:tailEnd type="none" w="sm" len="sm"/>
          </a:ln>
        </p:spPr>
      </p:cxnSp>
      <p:sp>
        <p:nvSpPr>
          <p:cNvPr id="1456" name="Google Shape;1456;p86"/>
          <p:cNvSpPr/>
          <p:nvPr/>
        </p:nvSpPr>
        <p:spPr>
          <a:xfrm>
            <a:off x="146051" y="6356350"/>
            <a:ext cx="471487" cy="457200"/>
          </a:xfrm>
          <a:prstGeom prst="rect">
            <a:avLst/>
          </a:prstGeom>
          <a:solidFill>
            <a:srgbClr val="7030A0"/>
          </a:solidFill>
          <a:ln w="25400" cap="flat" cmpd="sng">
            <a:solidFill>
              <a:srgbClr val="7030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1457" name="Google Shape;1457;p86"/>
          <p:cNvCxnSpPr/>
          <p:nvPr/>
        </p:nvCxnSpPr>
        <p:spPr>
          <a:xfrm flipH="1">
            <a:off x="882161" y="0"/>
            <a:ext cx="14288" cy="6821487"/>
          </a:xfrm>
          <a:prstGeom prst="straightConnector1">
            <a:avLst/>
          </a:prstGeom>
          <a:noFill/>
          <a:ln w="15875" cap="flat" cmpd="sng">
            <a:solidFill>
              <a:srgbClr val="00B050"/>
            </a:solidFill>
            <a:prstDash val="solid"/>
            <a:round/>
            <a:headEnd type="none" w="sm" len="sm"/>
            <a:tailEnd type="none" w="sm" len="sm"/>
          </a:ln>
        </p:spPr>
      </p:cxnSp>
      <p:cxnSp>
        <p:nvCxnSpPr>
          <p:cNvPr id="1458" name="Google Shape;1458;p86"/>
          <p:cNvCxnSpPr/>
          <p:nvPr/>
        </p:nvCxnSpPr>
        <p:spPr>
          <a:xfrm>
            <a:off x="-10316" y="6264275"/>
            <a:ext cx="12192000" cy="0"/>
          </a:xfrm>
          <a:prstGeom prst="straightConnector1">
            <a:avLst/>
          </a:prstGeom>
          <a:noFill/>
          <a:ln w="15875" cap="flat" cmpd="sng">
            <a:solidFill>
              <a:srgbClr val="00B050"/>
            </a:solidFill>
            <a:prstDash val="solid"/>
            <a:round/>
            <a:headEnd type="none" w="sm" len="sm"/>
            <a:tailEnd type="none" w="sm" len="sm"/>
          </a:ln>
        </p:spPr>
      </p:cxnSp>
      <p:pic>
        <p:nvPicPr>
          <p:cNvPr id="1459" name="Google Shape;1459;p86"/>
          <p:cNvPicPr preferRelativeResize="0"/>
          <p:nvPr/>
        </p:nvPicPr>
        <p:blipFill rotWithShape="1">
          <a:blip r:embed="rId3">
            <a:alphaModFix/>
          </a:blip>
          <a:srcRect/>
          <a:stretch/>
        </p:blipFill>
        <p:spPr>
          <a:xfrm>
            <a:off x="80250" y="62749"/>
            <a:ext cx="801911" cy="679381"/>
          </a:xfrm>
          <a:prstGeom prst="rect">
            <a:avLst/>
          </a:prstGeom>
          <a:noFill/>
          <a:ln>
            <a:noFill/>
          </a:ln>
        </p:spPr>
      </p:pic>
      <p:sp>
        <p:nvSpPr>
          <p:cNvPr id="1460" name="Google Shape;1460;p86"/>
          <p:cNvSpPr txBox="1">
            <a:spLocks noGrp="1"/>
          </p:cNvSpPr>
          <p:nvPr>
            <p:ph type="title"/>
          </p:nvPr>
        </p:nvSpPr>
        <p:spPr>
          <a:xfrm>
            <a:off x="666712" y="0"/>
            <a:ext cx="10972800" cy="61327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4400"/>
              <a:buFont typeface="Times New Roman"/>
              <a:buNone/>
            </a:pPr>
            <a:r>
              <a:rPr lang="en-US" b="1">
                <a:latin typeface="Times New Roman"/>
                <a:ea typeface="Times New Roman"/>
                <a:cs typeface="Times New Roman"/>
                <a:sym typeface="Times New Roman"/>
              </a:rPr>
              <a:t>Types </a:t>
            </a:r>
            <a:r>
              <a:rPr lang="en-US" b="1">
                <a:solidFill>
                  <a:srgbClr val="C00000"/>
                </a:solidFill>
                <a:latin typeface="Times New Roman"/>
                <a:ea typeface="Times New Roman"/>
                <a:cs typeface="Times New Roman"/>
                <a:sym typeface="Times New Roman"/>
              </a:rPr>
              <a:t>of Segment Descriptor </a:t>
            </a:r>
            <a:r>
              <a:rPr lang="en-US" b="1">
                <a:latin typeface="Times New Roman"/>
                <a:ea typeface="Times New Roman"/>
                <a:cs typeface="Times New Roman"/>
                <a:sym typeface="Times New Roman"/>
              </a:rPr>
              <a:t>and</a:t>
            </a:r>
            <a:r>
              <a:rPr lang="en-US" b="1">
                <a:solidFill>
                  <a:srgbClr val="C00000"/>
                </a:solidFill>
                <a:latin typeface="Times New Roman"/>
                <a:ea typeface="Times New Roman"/>
                <a:cs typeface="Times New Roman"/>
                <a:sym typeface="Times New Roman"/>
              </a:rPr>
              <a:t> Format</a:t>
            </a:r>
            <a:endParaRPr>
              <a:solidFill>
                <a:srgbClr val="C00000"/>
              </a:solidFill>
              <a:latin typeface="Times New Roman"/>
              <a:ea typeface="Times New Roman"/>
              <a:cs typeface="Times New Roman"/>
              <a:sym typeface="Times New Roman"/>
            </a:endParaRPr>
          </a:p>
        </p:txBody>
      </p:sp>
      <p:graphicFrame>
        <p:nvGraphicFramePr>
          <p:cNvPr id="1461" name="Google Shape;1461;p86"/>
          <p:cNvGraphicFramePr/>
          <p:nvPr/>
        </p:nvGraphicFramePr>
        <p:xfrm>
          <a:off x="1428718" y="1966823"/>
          <a:ext cx="9906050" cy="436000"/>
        </p:xfrm>
        <a:graphic>
          <a:graphicData uri="http://schemas.openxmlformats.org/drawingml/2006/table">
            <a:tbl>
              <a:tblPr firstRow="1" bandRow="1">
                <a:noFill/>
                <a:tableStyleId>{C14310B4-761D-440C-B97F-3B79ECA8EF60}</a:tableStyleId>
              </a:tblPr>
              <a:tblGrid>
                <a:gridCol w="4953025">
                  <a:extLst>
                    <a:ext uri="{9D8B030D-6E8A-4147-A177-3AD203B41FA5}">
                      <a16:colId xmlns:a16="http://schemas.microsoft.com/office/drawing/2014/main" val="20000"/>
                    </a:ext>
                  </a:extLst>
                </a:gridCol>
                <a:gridCol w="4953025">
                  <a:extLst>
                    <a:ext uri="{9D8B030D-6E8A-4147-A177-3AD203B41FA5}">
                      <a16:colId xmlns:a16="http://schemas.microsoft.com/office/drawing/2014/main" val="20001"/>
                    </a:ext>
                  </a:extLst>
                </a:gridCol>
              </a:tblGrid>
              <a:tr h="436000">
                <a:tc>
                  <a:txBody>
                    <a:bodyPr/>
                    <a:lstStyle/>
                    <a:p>
                      <a:pPr marL="0" marR="0" lvl="0" indent="0" algn="l" rtl="0">
                        <a:spcBef>
                          <a:spcPts val="0"/>
                        </a:spcBef>
                        <a:spcAft>
                          <a:spcPts val="0"/>
                        </a:spcAft>
                        <a:buNone/>
                      </a:pPr>
                      <a:r>
                        <a:rPr lang="en-US" sz="2000"/>
                        <a:t>Base Address 15:00</a:t>
                      </a:r>
                      <a:endParaRPr sz="2000"/>
                    </a:p>
                  </a:txBody>
                  <a:tcPr marL="121925" marR="121925" marT="45725" marB="45725">
                    <a:solidFill>
                      <a:schemeClr val="accent2"/>
                    </a:solidFill>
                  </a:tcPr>
                </a:tc>
                <a:tc>
                  <a:txBody>
                    <a:bodyPr/>
                    <a:lstStyle/>
                    <a:p>
                      <a:pPr marL="0" marR="0" lvl="0" indent="0" algn="l" rtl="0">
                        <a:spcBef>
                          <a:spcPts val="0"/>
                        </a:spcBef>
                        <a:spcAft>
                          <a:spcPts val="0"/>
                        </a:spcAft>
                        <a:buNone/>
                      </a:pPr>
                      <a:r>
                        <a:rPr lang="en-US" sz="2000"/>
                        <a:t>Segment Limit 15:00</a:t>
                      </a:r>
                      <a:endParaRPr sz="2000"/>
                    </a:p>
                  </a:txBody>
                  <a:tcPr marL="121925" marR="121925" marT="45725" marB="45725">
                    <a:solidFill>
                      <a:schemeClr val="accent3"/>
                    </a:solidFill>
                  </a:tcPr>
                </a:tc>
                <a:extLst>
                  <a:ext uri="{0D108BD9-81ED-4DB2-BD59-A6C34878D82A}">
                    <a16:rowId xmlns:a16="http://schemas.microsoft.com/office/drawing/2014/main" val="10000"/>
                  </a:ext>
                </a:extLst>
              </a:tr>
            </a:tbl>
          </a:graphicData>
        </a:graphic>
      </p:graphicFrame>
      <p:graphicFrame>
        <p:nvGraphicFramePr>
          <p:cNvPr id="1462" name="Google Shape;1462;p86"/>
          <p:cNvGraphicFramePr/>
          <p:nvPr/>
        </p:nvGraphicFramePr>
        <p:xfrm>
          <a:off x="1428717" y="857232"/>
          <a:ext cx="9810850" cy="914410"/>
        </p:xfrm>
        <a:graphic>
          <a:graphicData uri="http://schemas.openxmlformats.org/drawingml/2006/table">
            <a:tbl>
              <a:tblPr firstRow="1" bandRow="1">
                <a:noFill/>
                <a:tableStyleId>{C14310B4-761D-440C-B97F-3B79ECA8EF60}</a:tableStyleId>
              </a:tblPr>
              <a:tblGrid>
                <a:gridCol w="1415025">
                  <a:extLst>
                    <a:ext uri="{9D8B030D-6E8A-4147-A177-3AD203B41FA5}">
                      <a16:colId xmlns:a16="http://schemas.microsoft.com/office/drawing/2014/main" val="20000"/>
                    </a:ext>
                  </a:extLst>
                </a:gridCol>
                <a:gridCol w="849025">
                  <a:extLst>
                    <a:ext uri="{9D8B030D-6E8A-4147-A177-3AD203B41FA5}">
                      <a16:colId xmlns:a16="http://schemas.microsoft.com/office/drawing/2014/main" val="20001"/>
                    </a:ext>
                  </a:extLst>
                </a:gridCol>
                <a:gridCol w="754675">
                  <a:extLst>
                    <a:ext uri="{9D8B030D-6E8A-4147-A177-3AD203B41FA5}">
                      <a16:colId xmlns:a16="http://schemas.microsoft.com/office/drawing/2014/main" val="20002"/>
                    </a:ext>
                  </a:extLst>
                </a:gridCol>
                <a:gridCol w="566000">
                  <a:extLst>
                    <a:ext uri="{9D8B030D-6E8A-4147-A177-3AD203B41FA5}">
                      <a16:colId xmlns:a16="http://schemas.microsoft.com/office/drawing/2014/main" val="20003"/>
                    </a:ext>
                  </a:extLst>
                </a:gridCol>
                <a:gridCol w="754675">
                  <a:extLst>
                    <a:ext uri="{9D8B030D-6E8A-4147-A177-3AD203B41FA5}">
                      <a16:colId xmlns:a16="http://schemas.microsoft.com/office/drawing/2014/main" val="20004"/>
                    </a:ext>
                  </a:extLst>
                </a:gridCol>
                <a:gridCol w="1280400">
                  <a:extLst>
                    <a:ext uri="{9D8B030D-6E8A-4147-A177-3AD203B41FA5}">
                      <a16:colId xmlns:a16="http://schemas.microsoft.com/office/drawing/2014/main" val="20005"/>
                    </a:ext>
                  </a:extLst>
                </a:gridCol>
                <a:gridCol w="476250">
                  <a:extLst>
                    <a:ext uri="{9D8B030D-6E8A-4147-A177-3AD203B41FA5}">
                      <a16:colId xmlns:a16="http://schemas.microsoft.com/office/drawing/2014/main" val="20006"/>
                    </a:ext>
                  </a:extLst>
                </a:gridCol>
                <a:gridCol w="1029000">
                  <a:extLst>
                    <a:ext uri="{9D8B030D-6E8A-4147-A177-3AD203B41FA5}">
                      <a16:colId xmlns:a16="http://schemas.microsoft.com/office/drawing/2014/main" val="20007"/>
                    </a:ext>
                  </a:extLst>
                </a:gridCol>
                <a:gridCol w="435600">
                  <a:extLst>
                    <a:ext uri="{9D8B030D-6E8A-4147-A177-3AD203B41FA5}">
                      <a16:colId xmlns:a16="http://schemas.microsoft.com/office/drawing/2014/main" val="20008"/>
                    </a:ext>
                  </a:extLst>
                </a:gridCol>
                <a:gridCol w="1080100">
                  <a:extLst>
                    <a:ext uri="{9D8B030D-6E8A-4147-A177-3AD203B41FA5}">
                      <a16:colId xmlns:a16="http://schemas.microsoft.com/office/drawing/2014/main" val="20009"/>
                    </a:ext>
                  </a:extLst>
                </a:gridCol>
                <a:gridCol w="1170100">
                  <a:extLst>
                    <a:ext uri="{9D8B030D-6E8A-4147-A177-3AD203B41FA5}">
                      <a16:colId xmlns:a16="http://schemas.microsoft.com/office/drawing/2014/main" val="20010"/>
                    </a:ext>
                  </a:extLst>
                </a:gridCol>
              </a:tblGrid>
              <a:tr h="370850">
                <a:tc>
                  <a:txBody>
                    <a:bodyPr/>
                    <a:lstStyle/>
                    <a:p>
                      <a:pPr marL="0" marR="0" lvl="0" indent="0" algn="l" rtl="0">
                        <a:spcBef>
                          <a:spcPts val="0"/>
                        </a:spcBef>
                        <a:spcAft>
                          <a:spcPts val="0"/>
                        </a:spcAft>
                        <a:buNone/>
                      </a:pPr>
                      <a:r>
                        <a:rPr lang="en-US" sz="1800"/>
                        <a:t>Base</a:t>
                      </a:r>
                      <a:endParaRPr/>
                    </a:p>
                    <a:p>
                      <a:pPr marL="0" marR="0" lvl="0" indent="0" algn="l" rtl="0">
                        <a:spcBef>
                          <a:spcPts val="0"/>
                        </a:spcBef>
                        <a:spcAft>
                          <a:spcPts val="0"/>
                        </a:spcAft>
                        <a:buNone/>
                      </a:pPr>
                      <a:r>
                        <a:rPr lang="en-US" sz="1800"/>
                        <a:t>Addr.  31:24</a:t>
                      </a:r>
                      <a:endParaRPr sz="1800"/>
                    </a:p>
                  </a:txBody>
                  <a:tcPr marL="121925" marR="121925" marT="45725" marB="45725">
                    <a:solidFill>
                      <a:schemeClr val="accent2"/>
                    </a:solidFill>
                  </a:tcPr>
                </a:tc>
                <a:tc>
                  <a:txBody>
                    <a:bodyPr/>
                    <a:lstStyle/>
                    <a:p>
                      <a:pPr marL="0" marR="0" lvl="0" indent="0" algn="l" rtl="0">
                        <a:spcBef>
                          <a:spcPts val="0"/>
                        </a:spcBef>
                        <a:spcAft>
                          <a:spcPts val="0"/>
                        </a:spcAft>
                        <a:buNone/>
                      </a:pPr>
                      <a:r>
                        <a:rPr lang="en-US" sz="1800">
                          <a:solidFill>
                            <a:schemeClr val="dk1"/>
                          </a:solidFill>
                        </a:rPr>
                        <a:t>G</a:t>
                      </a:r>
                      <a:endParaRPr sz="1800">
                        <a:solidFill>
                          <a:schemeClr val="dk1"/>
                        </a:solidFill>
                      </a:endParaRPr>
                    </a:p>
                  </a:txBody>
                  <a:tcPr marL="121925" marR="121925" marT="45725" marB="45725">
                    <a:solidFill>
                      <a:srgbClr val="DDD9C3"/>
                    </a:solidFill>
                  </a:tcPr>
                </a:tc>
                <a:tc>
                  <a:txBody>
                    <a:bodyPr/>
                    <a:lstStyle/>
                    <a:p>
                      <a:pPr marL="0" marR="0" lvl="0" indent="0" algn="l" rtl="0">
                        <a:spcBef>
                          <a:spcPts val="0"/>
                        </a:spcBef>
                        <a:spcAft>
                          <a:spcPts val="0"/>
                        </a:spcAft>
                        <a:buNone/>
                      </a:pPr>
                      <a:r>
                        <a:rPr lang="en-US" sz="1800">
                          <a:solidFill>
                            <a:schemeClr val="dk1"/>
                          </a:solidFill>
                        </a:rPr>
                        <a:t>D/B</a:t>
                      </a:r>
                      <a:endParaRPr sz="1800">
                        <a:solidFill>
                          <a:schemeClr val="dk1"/>
                        </a:solidFill>
                      </a:endParaRPr>
                    </a:p>
                  </a:txBody>
                  <a:tcPr marL="121925" marR="121925" marT="45725" marB="45725">
                    <a:solidFill>
                      <a:srgbClr val="DDD9C3"/>
                    </a:solidFill>
                  </a:tcPr>
                </a:tc>
                <a:tc>
                  <a:txBody>
                    <a:bodyPr/>
                    <a:lstStyle/>
                    <a:p>
                      <a:pPr marL="0" marR="0" lvl="0" indent="0" algn="l" rtl="0">
                        <a:spcBef>
                          <a:spcPts val="0"/>
                        </a:spcBef>
                        <a:spcAft>
                          <a:spcPts val="0"/>
                        </a:spcAft>
                        <a:buNone/>
                      </a:pPr>
                      <a:r>
                        <a:rPr lang="en-US" sz="1800">
                          <a:solidFill>
                            <a:schemeClr val="dk1"/>
                          </a:solidFill>
                        </a:rPr>
                        <a:t>O</a:t>
                      </a:r>
                      <a:endParaRPr sz="1800">
                        <a:solidFill>
                          <a:schemeClr val="dk1"/>
                        </a:solidFill>
                      </a:endParaRPr>
                    </a:p>
                  </a:txBody>
                  <a:tcPr marL="121925" marR="121925" marT="45725" marB="45725">
                    <a:solidFill>
                      <a:srgbClr val="DDD9C3"/>
                    </a:solidFill>
                  </a:tcPr>
                </a:tc>
                <a:tc>
                  <a:txBody>
                    <a:bodyPr/>
                    <a:lstStyle/>
                    <a:p>
                      <a:pPr marL="0" marR="0" lvl="0" indent="0" algn="l" rtl="0">
                        <a:spcBef>
                          <a:spcPts val="0"/>
                        </a:spcBef>
                        <a:spcAft>
                          <a:spcPts val="0"/>
                        </a:spcAft>
                        <a:buNone/>
                      </a:pPr>
                      <a:r>
                        <a:rPr lang="en-US" sz="1800">
                          <a:solidFill>
                            <a:schemeClr val="dk1"/>
                          </a:solidFill>
                        </a:rPr>
                        <a:t>AVL</a:t>
                      </a:r>
                      <a:endParaRPr sz="1800">
                        <a:solidFill>
                          <a:schemeClr val="dk1"/>
                        </a:solidFill>
                      </a:endParaRPr>
                    </a:p>
                  </a:txBody>
                  <a:tcPr marL="121925" marR="121925" marT="45725" marB="45725">
                    <a:solidFill>
                      <a:srgbClr val="DDD9C3"/>
                    </a:solidFill>
                  </a:tcPr>
                </a:tc>
                <a:tc>
                  <a:txBody>
                    <a:bodyPr/>
                    <a:lstStyle/>
                    <a:p>
                      <a:pPr marL="0" marR="0" lvl="0" indent="0" algn="l" rtl="0">
                        <a:spcBef>
                          <a:spcPts val="0"/>
                        </a:spcBef>
                        <a:spcAft>
                          <a:spcPts val="0"/>
                        </a:spcAft>
                        <a:buNone/>
                      </a:pPr>
                      <a:r>
                        <a:rPr lang="en-US" sz="1800"/>
                        <a:t>Seg. Limit 19:16</a:t>
                      </a:r>
                      <a:endParaRPr sz="1800"/>
                    </a:p>
                  </a:txBody>
                  <a:tcPr marL="121925" marR="121925" marT="45725" marB="45725">
                    <a:solidFill>
                      <a:schemeClr val="accent3"/>
                    </a:solidFill>
                  </a:tcPr>
                </a:tc>
                <a:tc>
                  <a:txBody>
                    <a:bodyPr/>
                    <a:lstStyle/>
                    <a:p>
                      <a:pPr marL="0" marR="0" lvl="0" indent="0" algn="l" rtl="0">
                        <a:spcBef>
                          <a:spcPts val="0"/>
                        </a:spcBef>
                        <a:spcAft>
                          <a:spcPts val="0"/>
                        </a:spcAft>
                        <a:buNone/>
                      </a:pPr>
                      <a:r>
                        <a:rPr lang="en-US" sz="1800"/>
                        <a:t>P</a:t>
                      </a:r>
                      <a:endParaRPr sz="1800"/>
                    </a:p>
                  </a:txBody>
                  <a:tcPr marL="121925" marR="121925" marT="45725" marB="45725"/>
                </a:tc>
                <a:tc>
                  <a:txBody>
                    <a:bodyPr/>
                    <a:lstStyle/>
                    <a:p>
                      <a:pPr marL="0" marR="0" lvl="0" indent="0" algn="l" rtl="0">
                        <a:spcBef>
                          <a:spcPts val="0"/>
                        </a:spcBef>
                        <a:spcAft>
                          <a:spcPts val="0"/>
                        </a:spcAft>
                        <a:buNone/>
                      </a:pPr>
                      <a:r>
                        <a:rPr lang="en-US" sz="1800"/>
                        <a:t>DPL</a:t>
                      </a:r>
                      <a:endParaRPr/>
                    </a:p>
                    <a:p>
                      <a:pPr marL="0" marR="0" lvl="0" indent="0" algn="l" rtl="0">
                        <a:spcBef>
                          <a:spcPts val="0"/>
                        </a:spcBef>
                        <a:spcAft>
                          <a:spcPts val="0"/>
                        </a:spcAft>
                        <a:buNone/>
                      </a:pPr>
                      <a:r>
                        <a:rPr lang="en-US" sz="1800"/>
                        <a:t>(2 bit)</a:t>
                      </a:r>
                      <a:endParaRPr sz="1800"/>
                    </a:p>
                  </a:txBody>
                  <a:tcPr marL="121925" marR="121925" marT="45725" marB="45725"/>
                </a:tc>
                <a:tc>
                  <a:txBody>
                    <a:bodyPr/>
                    <a:lstStyle/>
                    <a:p>
                      <a:pPr marL="0" marR="0" lvl="0" indent="0" algn="l" rtl="0">
                        <a:spcBef>
                          <a:spcPts val="0"/>
                        </a:spcBef>
                        <a:spcAft>
                          <a:spcPts val="0"/>
                        </a:spcAft>
                        <a:buNone/>
                      </a:pPr>
                      <a:r>
                        <a:rPr lang="en-US" sz="1800"/>
                        <a:t>S</a:t>
                      </a:r>
                      <a:endParaRPr sz="1800"/>
                    </a:p>
                  </a:txBody>
                  <a:tcPr marL="121925" marR="121925" marT="45725" marB="45725"/>
                </a:tc>
                <a:tc>
                  <a:txBody>
                    <a:bodyPr/>
                    <a:lstStyle/>
                    <a:p>
                      <a:pPr marL="0" marR="0" lvl="0" indent="0" algn="l" rtl="0">
                        <a:spcBef>
                          <a:spcPts val="0"/>
                        </a:spcBef>
                        <a:spcAft>
                          <a:spcPts val="0"/>
                        </a:spcAft>
                        <a:buNone/>
                      </a:pPr>
                      <a:r>
                        <a:rPr lang="en-US" sz="1800"/>
                        <a:t>Type</a:t>
                      </a:r>
                      <a:endParaRPr/>
                    </a:p>
                    <a:p>
                      <a:pPr marL="0" marR="0" lvl="0" indent="0" algn="l" rtl="0">
                        <a:spcBef>
                          <a:spcPts val="0"/>
                        </a:spcBef>
                        <a:spcAft>
                          <a:spcPts val="0"/>
                        </a:spcAft>
                        <a:buNone/>
                      </a:pPr>
                      <a:r>
                        <a:rPr lang="en-US" sz="1800"/>
                        <a:t>(4 bit)</a:t>
                      </a:r>
                      <a:endParaRPr sz="1800"/>
                    </a:p>
                  </a:txBody>
                  <a:tcPr marL="121925" marR="121925" marT="45725" marB="45725"/>
                </a:tc>
                <a:tc>
                  <a:txBody>
                    <a:bodyPr/>
                    <a:lstStyle/>
                    <a:p>
                      <a:pPr marL="0" marR="0" lvl="0" indent="0" algn="l" rtl="0">
                        <a:spcBef>
                          <a:spcPts val="0"/>
                        </a:spcBef>
                        <a:spcAft>
                          <a:spcPts val="0"/>
                        </a:spcAft>
                        <a:buNone/>
                      </a:pPr>
                      <a:r>
                        <a:rPr lang="en-US" sz="1800"/>
                        <a:t>Base </a:t>
                      </a:r>
                      <a:endParaRPr/>
                    </a:p>
                    <a:p>
                      <a:pPr marL="0" marR="0" lvl="0" indent="0" algn="l" rtl="0">
                        <a:spcBef>
                          <a:spcPts val="0"/>
                        </a:spcBef>
                        <a:spcAft>
                          <a:spcPts val="0"/>
                        </a:spcAft>
                        <a:buNone/>
                      </a:pPr>
                      <a:r>
                        <a:rPr lang="en-US" sz="1800"/>
                        <a:t>Addr</a:t>
                      </a:r>
                      <a:endParaRPr sz="1800"/>
                    </a:p>
                    <a:p>
                      <a:pPr marL="0" marR="0" lvl="0" indent="0" algn="l" rtl="0">
                        <a:spcBef>
                          <a:spcPts val="0"/>
                        </a:spcBef>
                        <a:spcAft>
                          <a:spcPts val="0"/>
                        </a:spcAft>
                        <a:buNone/>
                      </a:pPr>
                      <a:r>
                        <a:rPr lang="en-US" sz="1800"/>
                        <a:t>23:16</a:t>
                      </a:r>
                      <a:endParaRPr sz="1800"/>
                    </a:p>
                  </a:txBody>
                  <a:tcPr marL="121925" marR="121925" marT="45725" marB="45725">
                    <a:solidFill>
                      <a:schemeClr val="accent2"/>
                    </a:solidFill>
                  </a:tcPr>
                </a:tc>
                <a:extLst>
                  <a:ext uri="{0D108BD9-81ED-4DB2-BD59-A6C34878D82A}">
                    <a16:rowId xmlns:a16="http://schemas.microsoft.com/office/drawing/2014/main" val="10000"/>
                  </a:ext>
                </a:extLst>
              </a:tr>
            </a:tbl>
          </a:graphicData>
        </a:graphic>
      </p:graphicFrame>
      <p:sp>
        <p:nvSpPr>
          <p:cNvPr id="1463" name="Google Shape;1463;p86"/>
          <p:cNvSpPr txBox="1"/>
          <p:nvPr/>
        </p:nvSpPr>
        <p:spPr>
          <a:xfrm>
            <a:off x="6192981" y="2580585"/>
            <a:ext cx="5885483" cy="2954655"/>
          </a:xfrm>
          <a:prstGeom prst="rect">
            <a:avLst/>
          </a:prstGeom>
          <a:solidFill>
            <a:srgbClr val="F2F2F2"/>
          </a:solidFill>
          <a:ln w="9525"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2000" b="1" dirty="0">
                <a:solidFill>
                  <a:srgbClr val="17365D"/>
                </a:solidFill>
                <a:latin typeface="Times New Roman"/>
                <a:ea typeface="Times New Roman"/>
                <a:cs typeface="Times New Roman"/>
                <a:sym typeface="Times New Roman"/>
              </a:rPr>
              <a:t>Access Rights Byte –</a:t>
            </a:r>
            <a:endParaRPr dirty="0"/>
          </a:p>
          <a:p>
            <a:pPr marL="0" marR="0" lvl="0" indent="0" algn="l" rtl="0">
              <a:lnSpc>
                <a:spcPct val="150000"/>
              </a:lnSpc>
              <a:spcBef>
                <a:spcPts val="0"/>
              </a:spcBef>
              <a:spcAft>
                <a:spcPts val="0"/>
              </a:spcAft>
              <a:buNone/>
            </a:pPr>
            <a:r>
              <a:rPr lang="en-US" sz="2000" dirty="0">
                <a:solidFill>
                  <a:schemeClr val="dk1"/>
                </a:solidFill>
                <a:latin typeface="Times New Roman"/>
                <a:ea typeface="Times New Roman"/>
                <a:cs typeface="Times New Roman"/>
                <a:sym typeface="Times New Roman"/>
              </a:rPr>
              <a:t>P: Segment Present</a:t>
            </a:r>
            <a:endParaRPr dirty="0"/>
          </a:p>
          <a:p>
            <a:pPr marL="0" marR="0" lvl="0" indent="0" algn="l" rtl="0">
              <a:lnSpc>
                <a:spcPct val="150000"/>
              </a:lnSpc>
              <a:spcBef>
                <a:spcPts val="0"/>
              </a:spcBef>
              <a:spcAft>
                <a:spcPts val="0"/>
              </a:spcAft>
              <a:buNone/>
            </a:pPr>
            <a:r>
              <a:rPr lang="en-US" sz="2000" dirty="0">
                <a:solidFill>
                  <a:schemeClr val="dk1"/>
                </a:solidFill>
                <a:latin typeface="Times New Roman"/>
                <a:ea typeface="Times New Roman"/>
                <a:cs typeface="Times New Roman"/>
                <a:sym typeface="Times New Roman"/>
              </a:rPr>
              <a:t>S: Descriptor  type (</a:t>
            </a:r>
            <a:r>
              <a:rPr lang="en-US" sz="2400" b="1" dirty="0">
                <a:solidFill>
                  <a:schemeClr val="dk1"/>
                </a:solidFill>
                <a:latin typeface="Times New Roman"/>
                <a:ea typeface="Times New Roman"/>
                <a:cs typeface="Times New Roman"/>
                <a:sym typeface="Times New Roman"/>
              </a:rPr>
              <a:t>System Descriptor </a:t>
            </a:r>
            <a:r>
              <a:rPr lang="en-US" sz="2400" b="1" dirty="0">
                <a:solidFill>
                  <a:srgbClr val="C00000"/>
                </a:solidFill>
                <a:latin typeface="Times New Roman"/>
                <a:ea typeface="Times New Roman"/>
                <a:cs typeface="Times New Roman"/>
                <a:sym typeface="Times New Roman"/>
              </a:rPr>
              <a:t>(0)</a:t>
            </a:r>
            <a:r>
              <a:rPr lang="en-US" sz="2400" b="1" dirty="0">
                <a:solidFill>
                  <a:schemeClr val="dk1"/>
                </a:solidFill>
                <a:latin typeface="Times New Roman"/>
                <a:ea typeface="Times New Roman"/>
                <a:cs typeface="Times New Roman"/>
                <a:sym typeface="Times New Roman"/>
              </a:rPr>
              <a:t> </a:t>
            </a:r>
            <a:endParaRPr dirty="0"/>
          </a:p>
          <a:p>
            <a:pPr marL="0" marR="0" lvl="0" indent="0" algn="l" rtl="0">
              <a:lnSpc>
                <a:spcPct val="150000"/>
              </a:lnSpc>
              <a:spcBef>
                <a:spcPts val="0"/>
              </a:spcBef>
              <a:spcAft>
                <a:spcPts val="0"/>
              </a:spcAft>
              <a:buNone/>
            </a:pPr>
            <a:r>
              <a:rPr lang="en-US" sz="2000" dirty="0">
                <a:solidFill>
                  <a:schemeClr val="dk1"/>
                </a:solidFill>
                <a:latin typeface="Times New Roman"/>
                <a:ea typeface="Times New Roman"/>
                <a:cs typeface="Times New Roman"/>
                <a:sym typeface="Times New Roman"/>
              </a:rPr>
              <a:t>or </a:t>
            </a:r>
            <a:r>
              <a:rPr lang="en-US" sz="2000" b="1" dirty="0">
                <a:solidFill>
                  <a:schemeClr val="dk1"/>
                </a:solidFill>
                <a:latin typeface="Times New Roman"/>
                <a:ea typeface="Times New Roman"/>
                <a:cs typeface="Times New Roman"/>
                <a:sym typeface="Times New Roman"/>
              </a:rPr>
              <a:t>Non Segment Descriptor </a:t>
            </a:r>
            <a:r>
              <a:rPr lang="en-US" sz="2000" b="1" dirty="0">
                <a:solidFill>
                  <a:srgbClr val="C00000"/>
                </a:solidFill>
                <a:latin typeface="Times New Roman"/>
                <a:ea typeface="Times New Roman"/>
                <a:cs typeface="Times New Roman"/>
                <a:sym typeface="Times New Roman"/>
              </a:rPr>
              <a:t>(1)</a:t>
            </a:r>
            <a:r>
              <a:rPr lang="en-US" sz="2000" dirty="0">
                <a:solidFill>
                  <a:schemeClr val="dk1"/>
                </a:solidFill>
                <a:latin typeface="Times New Roman"/>
                <a:ea typeface="Times New Roman"/>
                <a:cs typeface="Times New Roman"/>
                <a:sym typeface="Times New Roman"/>
              </a:rPr>
              <a:t>)</a:t>
            </a:r>
            <a:endParaRPr dirty="0"/>
          </a:p>
          <a:p>
            <a:pPr marL="0" marR="0" lvl="0" indent="0" algn="l" rtl="0">
              <a:lnSpc>
                <a:spcPct val="150000"/>
              </a:lnSpc>
              <a:spcBef>
                <a:spcPts val="0"/>
              </a:spcBef>
              <a:spcAft>
                <a:spcPts val="0"/>
              </a:spcAft>
              <a:buNone/>
            </a:pPr>
            <a:r>
              <a:rPr lang="en-US" sz="2000" dirty="0">
                <a:solidFill>
                  <a:schemeClr val="dk1"/>
                </a:solidFill>
                <a:latin typeface="Times New Roman"/>
                <a:ea typeface="Times New Roman"/>
                <a:cs typeface="Times New Roman"/>
                <a:sym typeface="Times New Roman"/>
              </a:rPr>
              <a:t>TYPE: Segment Type</a:t>
            </a:r>
            <a:endParaRPr dirty="0"/>
          </a:p>
          <a:p>
            <a:pPr marL="0" marR="0" lvl="0" indent="0" algn="l" rtl="0">
              <a:lnSpc>
                <a:spcPct val="150000"/>
              </a:lnSpc>
              <a:spcBef>
                <a:spcPts val="0"/>
              </a:spcBef>
              <a:spcAft>
                <a:spcPts val="0"/>
              </a:spcAft>
              <a:buNone/>
            </a:pPr>
            <a:r>
              <a:rPr lang="en-US" sz="2000" dirty="0">
                <a:solidFill>
                  <a:schemeClr val="dk1"/>
                </a:solidFill>
                <a:latin typeface="Times New Roman"/>
                <a:ea typeface="Times New Roman"/>
                <a:cs typeface="Times New Roman"/>
                <a:sym typeface="Times New Roman"/>
              </a:rPr>
              <a:t>DPL: Descriptor’s Privilege Level </a:t>
            </a:r>
            <a:endParaRPr sz="2000" dirty="0">
              <a:solidFill>
                <a:schemeClr val="dk1"/>
              </a:solidFill>
              <a:latin typeface="Times New Roman"/>
              <a:ea typeface="Times New Roman"/>
              <a:cs typeface="Times New Roman"/>
              <a:sym typeface="Times New Roman"/>
            </a:endParaRPr>
          </a:p>
        </p:txBody>
      </p:sp>
      <p:pic>
        <p:nvPicPr>
          <p:cNvPr id="1464" name="Google Shape;1464;p86"/>
          <p:cNvPicPr preferRelativeResize="0"/>
          <p:nvPr/>
        </p:nvPicPr>
        <p:blipFill rotWithShape="1">
          <a:blip r:embed="rId4">
            <a:alphaModFix/>
          </a:blip>
          <a:srcRect/>
          <a:stretch/>
        </p:blipFill>
        <p:spPr>
          <a:xfrm>
            <a:off x="6986971" y="5573049"/>
            <a:ext cx="4486275" cy="619125"/>
          </a:xfrm>
          <a:prstGeom prst="rect">
            <a:avLst/>
          </a:prstGeom>
          <a:noFill/>
          <a:ln>
            <a:noFill/>
          </a:ln>
        </p:spPr>
      </p:pic>
      <p:pic>
        <p:nvPicPr>
          <p:cNvPr id="1465" name="Google Shape;1465;p86"/>
          <p:cNvPicPr preferRelativeResize="0"/>
          <p:nvPr/>
        </p:nvPicPr>
        <p:blipFill rotWithShape="1">
          <a:blip r:embed="rId5">
            <a:alphaModFix/>
          </a:blip>
          <a:srcRect/>
          <a:stretch/>
        </p:blipFill>
        <p:spPr>
          <a:xfrm>
            <a:off x="1041890" y="2593000"/>
            <a:ext cx="4874002" cy="3374412"/>
          </a:xfrm>
          <a:prstGeom prst="rect">
            <a:avLst/>
          </a:prstGeom>
          <a:noFill/>
          <a:ln>
            <a:noFill/>
          </a:ln>
        </p:spPr>
      </p:pic>
      <p:sp>
        <p:nvSpPr>
          <p:cNvPr id="1466" name="Google Shape;1466;p86"/>
          <p:cNvSpPr/>
          <p:nvPr/>
        </p:nvSpPr>
        <p:spPr>
          <a:xfrm>
            <a:off x="2244436" y="4225636"/>
            <a:ext cx="401782" cy="332509"/>
          </a:xfrm>
          <a:prstGeom prst="ellipse">
            <a:avLst/>
          </a:prstGeom>
          <a:solidFill>
            <a:srgbClr val="953734"/>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67" name="Google Shape;1467;p86"/>
          <p:cNvSpPr/>
          <p:nvPr/>
        </p:nvSpPr>
        <p:spPr>
          <a:xfrm>
            <a:off x="3736358" y="3930225"/>
            <a:ext cx="738916"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b="0" cap="none">
                <a:solidFill>
                  <a:schemeClr val="dk1"/>
                </a:solidFill>
                <a:latin typeface="Calibri"/>
                <a:ea typeface="Calibri"/>
                <a:cs typeface="Calibri"/>
                <a:sym typeface="Calibri"/>
              </a:rPr>
              <a:t>1</a:t>
            </a:r>
            <a:endParaRPr sz="5400" b="0" cap="none">
              <a:solidFill>
                <a:schemeClr val="dk1"/>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6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6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6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1471"/>
        <p:cNvGrpSpPr/>
        <p:nvPr/>
      </p:nvGrpSpPr>
      <p:grpSpPr>
        <a:xfrm>
          <a:off x="0" y="0"/>
          <a:ext cx="0" cy="0"/>
          <a:chOff x="0" y="0"/>
          <a:chExt cx="0" cy="0"/>
        </a:xfrm>
      </p:grpSpPr>
      <p:sp>
        <p:nvSpPr>
          <p:cNvPr id="1472" name="Google Shape;1472;p87"/>
          <p:cNvSpPr txBox="1">
            <a:spLocks noGrp="1"/>
          </p:cNvSpPr>
          <p:nvPr>
            <p:ph type="dt" idx="10"/>
          </p:nvPr>
        </p:nvSpPr>
        <p:spPr>
          <a:xfrm>
            <a:off x="1041889" y="6336377"/>
            <a:ext cx="28448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CAE60BA8-650F-4655-941F-4D0CEC8B1DD9}" type="datetime1">
              <a:rPr lang="en-US" smtClean="0"/>
              <a:t>3/29/2023</a:t>
            </a:fld>
            <a:endParaRPr/>
          </a:p>
        </p:txBody>
      </p:sp>
      <p:sp>
        <p:nvSpPr>
          <p:cNvPr id="1473" name="Google Shape;1473;p87"/>
          <p:cNvSpPr txBox="1">
            <a:spLocks noGrp="1"/>
          </p:cNvSpPr>
          <p:nvPr>
            <p:ph type="ftr" idx="11"/>
          </p:nvPr>
        </p:nvSpPr>
        <p:spPr>
          <a:xfrm>
            <a:off x="2854036" y="6356393"/>
            <a:ext cx="5172364"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GB" smtClean="0"/>
              <a:t>Microprocessor Architecture and Internet of Things_CET3014B    Unit 3      2022-23     S4  </a:t>
            </a:r>
            <a:endParaRPr/>
          </a:p>
        </p:txBody>
      </p:sp>
      <p:sp>
        <p:nvSpPr>
          <p:cNvPr id="1474" name="Google Shape;1474;p87"/>
          <p:cNvSpPr txBox="1">
            <a:spLocks noGrp="1"/>
          </p:cNvSpPr>
          <p:nvPr>
            <p:ph type="sldNum" idx="12"/>
          </p:nvPr>
        </p:nvSpPr>
        <p:spPr>
          <a:xfrm>
            <a:off x="8737600" y="6356393"/>
            <a:ext cx="28448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101</a:t>
            </a:fld>
            <a:endParaRPr/>
          </a:p>
        </p:txBody>
      </p:sp>
      <p:cxnSp>
        <p:nvCxnSpPr>
          <p:cNvPr id="1475" name="Google Shape;1475;p87"/>
          <p:cNvCxnSpPr/>
          <p:nvPr/>
        </p:nvCxnSpPr>
        <p:spPr>
          <a:xfrm rot="10800000" flipH="1">
            <a:off x="80250" y="894625"/>
            <a:ext cx="12192000" cy="27709"/>
          </a:xfrm>
          <a:prstGeom prst="straightConnector1">
            <a:avLst/>
          </a:prstGeom>
          <a:noFill/>
          <a:ln w="9525" cap="flat" cmpd="sng">
            <a:solidFill>
              <a:srgbClr val="00B050"/>
            </a:solidFill>
            <a:prstDash val="solid"/>
            <a:round/>
            <a:headEnd type="none" w="sm" len="sm"/>
            <a:tailEnd type="none" w="sm" len="sm"/>
          </a:ln>
        </p:spPr>
      </p:cxnSp>
      <p:sp>
        <p:nvSpPr>
          <p:cNvPr id="1476" name="Google Shape;1476;p87"/>
          <p:cNvSpPr/>
          <p:nvPr/>
        </p:nvSpPr>
        <p:spPr>
          <a:xfrm>
            <a:off x="146051" y="6356350"/>
            <a:ext cx="471487" cy="457200"/>
          </a:xfrm>
          <a:prstGeom prst="rect">
            <a:avLst/>
          </a:prstGeom>
          <a:solidFill>
            <a:srgbClr val="7030A0"/>
          </a:solidFill>
          <a:ln w="25400" cap="flat" cmpd="sng">
            <a:solidFill>
              <a:srgbClr val="7030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1477" name="Google Shape;1477;p87"/>
          <p:cNvCxnSpPr/>
          <p:nvPr/>
        </p:nvCxnSpPr>
        <p:spPr>
          <a:xfrm flipH="1">
            <a:off x="882161" y="0"/>
            <a:ext cx="14288" cy="6821487"/>
          </a:xfrm>
          <a:prstGeom prst="straightConnector1">
            <a:avLst/>
          </a:prstGeom>
          <a:noFill/>
          <a:ln w="15875" cap="flat" cmpd="sng">
            <a:solidFill>
              <a:srgbClr val="00B050"/>
            </a:solidFill>
            <a:prstDash val="solid"/>
            <a:round/>
            <a:headEnd type="none" w="sm" len="sm"/>
            <a:tailEnd type="none" w="sm" len="sm"/>
          </a:ln>
        </p:spPr>
      </p:cxnSp>
      <p:cxnSp>
        <p:nvCxnSpPr>
          <p:cNvPr id="1478" name="Google Shape;1478;p87"/>
          <p:cNvCxnSpPr/>
          <p:nvPr/>
        </p:nvCxnSpPr>
        <p:spPr>
          <a:xfrm>
            <a:off x="-10316" y="6264275"/>
            <a:ext cx="12192000" cy="0"/>
          </a:xfrm>
          <a:prstGeom prst="straightConnector1">
            <a:avLst/>
          </a:prstGeom>
          <a:noFill/>
          <a:ln w="15875" cap="flat" cmpd="sng">
            <a:solidFill>
              <a:srgbClr val="00B050"/>
            </a:solidFill>
            <a:prstDash val="solid"/>
            <a:round/>
            <a:headEnd type="none" w="sm" len="sm"/>
            <a:tailEnd type="none" w="sm" len="sm"/>
          </a:ln>
        </p:spPr>
      </p:cxnSp>
      <p:pic>
        <p:nvPicPr>
          <p:cNvPr id="1479" name="Google Shape;1479;p87"/>
          <p:cNvPicPr preferRelativeResize="0"/>
          <p:nvPr/>
        </p:nvPicPr>
        <p:blipFill rotWithShape="1">
          <a:blip r:embed="rId3">
            <a:alphaModFix/>
          </a:blip>
          <a:srcRect/>
          <a:stretch/>
        </p:blipFill>
        <p:spPr>
          <a:xfrm>
            <a:off x="80250" y="62750"/>
            <a:ext cx="801911" cy="796834"/>
          </a:xfrm>
          <a:prstGeom prst="rect">
            <a:avLst/>
          </a:prstGeom>
          <a:noFill/>
          <a:ln>
            <a:noFill/>
          </a:ln>
        </p:spPr>
      </p:pic>
      <p:sp>
        <p:nvSpPr>
          <p:cNvPr id="1480" name="Google Shape;1480;p87"/>
          <p:cNvSpPr txBox="1">
            <a:spLocks noGrp="1"/>
          </p:cNvSpPr>
          <p:nvPr>
            <p:ph type="title"/>
          </p:nvPr>
        </p:nvSpPr>
        <p:spPr>
          <a:xfrm>
            <a:off x="1161072" y="142802"/>
            <a:ext cx="9530080" cy="626394"/>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rgbClr val="C00000"/>
              </a:buClr>
              <a:buSzPts val="4400"/>
              <a:buFont typeface="Times New Roman"/>
              <a:buNone/>
            </a:pPr>
            <a:r>
              <a:rPr lang="en-US" b="1">
                <a:solidFill>
                  <a:srgbClr val="C00000"/>
                </a:solidFill>
                <a:latin typeface="Times New Roman"/>
                <a:ea typeface="Times New Roman"/>
                <a:cs typeface="Times New Roman"/>
                <a:sym typeface="Times New Roman"/>
              </a:rPr>
              <a:t>Segment Descriptor Format</a:t>
            </a:r>
            <a:endParaRPr b="1">
              <a:solidFill>
                <a:srgbClr val="C00000"/>
              </a:solidFill>
              <a:latin typeface="Times New Roman"/>
              <a:ea typeface="Times New Roman"/>
              <a:cs typeface="Times New Roman"/>
              <a:sym typeface="Times New Roman"/>
            </a:endParaRPr>
          </a:p>
        </p:txBody>
      </p:sp>
      <p:pic>
        <p:nvPicPr>
          <p:cNvPr id="1481" name="Google Shape;1481;p87"/>
          <p:cNvPicPr preferRelativeResize="0"/>
          <p:nvPr/>
        </p:nvPicPr>
        <p:blipFill rotWithShape="1">
          <a:blip r:embed="rId4">
            <a:alphaModFix/>
          </a:blip>
          <a:srcRect/>
          <a:stretch/>
        </p:blipFill>
        <p:spPr>
          <a:xfrm>
            <a:off x="1041889" y="979892"/>
            <a:ext cx="10279255" cy="4998966"/>
          </a:xfrm>
          <a:prstGeom prst="rect">
            <a:avLst/>
          </a:prstGeom>
          <a:noFill/>
          <a:ln>
            <a:noFill/>
          </a:ln>
        </p:spPr>
      </p:pic>
    </p:spTree>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1485"/>
        <p:cNvGrpSpPr/>
        <p:nvPr/>
      </p:nvGrpSpPr>
      <p:grpSpPr>
        <a:xfrm>
          <a:off x="0" y="0"/>
          <a:ext cx="0" cy="0"/>
          <a:chOff x="0" y="0"/>
          <a:chExt cx="0" cy="0"/>
        </a:xfrm>
      </p:grpSpPr>
      <p:sp>
        <p:nvSpPr>
          <p:cNvPr id="1486" name="Google Shape;1486;p88"/>
          <p:cNvSpPr txBox="1">
            <a:spLocks noGrp="1"/>
          </p:cNvSpPr>
          <p:nvPr>
            <p:ph type="dt" idx="10"/>
          </p:nvPr>
        </p:nvSpPr>
        <p:spPr>
          <a:xfrm>
            <a:off x="1041889" y="6336377"/>
            <a:ext cx="28448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C8443BDD-841D-47E6-A3A8-37024FCB5970}" type="datetime1">
              <a:rPr lang="en-US" smtClean="0"/>
              <a:t>3/29/2023</a:t>
            </a:fld>
            <a:endParaRPr/>
          </a:p>
        </p:txBody>
      </p:sp>
      <p:sp>
        <p:nvSpPr>
          <p:cNvPr id="1487" name="Google Shape;1487;p88"/>
          <p:cNvSpPr txBox="1">
            <a:spLocks noGrp="1"/>
          </p:cNvSpPr>
          <p:nvPr>
            <p:ph type="ftr" idx="11"/>
          </p:nvPr>
        </p:nvSpPr>
        <p:spPr>
          <a:xfrm>
            <a:off x="4165600" y="6356393"/>
            <a:ext cx="3860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GB" smtClean="0"/>
              <a:t>Microprocessor Architecture and Internet of Things_CET3014B    Unit 3      2022-23     S4  </a:t>
            </a:r>
            <a:endParaRPr/>
          </a:p>
        </p:txBody>
      </p:sp>
      <p:sp>
        <p:nvSpPr>
          <p:cNvPr id="1488" name="Google Shape;1488;p88"/>
          <p:cNvSpPr txBox="1">
            <a:spLocks noGrp="1"/>
          </p:cNvSpPr>
          <p:nvPr>
            <p:ph type="sldNum" idx="12"/>
          </p:nvPr>
        </p:nvSpPr>
        <p:spPr>
          <a:xfrm>
            <a:off x="8737600" y="6356393"/>
            <a:ext cx="28448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102</a:t>
            </a:fld>
            <a:endParaRPr/>
          </a:p>
        </p:txBody>
      </p:sp>
      <p:cxnSp>
        <p:nvCxnSpPr>
          <p:cNvPr id="1489" name="Google Shape;1489;p88"/>
          <p:cNvCxnSpPr/>
          <p:nvPr/>
        </p:nvCxnSpPr>
        <p:spPr>
          <a:xfrm rot="10800000" flipH="1">
            <a:off x="80250" y="894625"/>
            <a:ext cx="12192000" cy="27709"/>
          </a:xfrm>
          <a:prstGeom prst="straightConnector1">
            <a:avLst/>
          </a:prstGeom>
          <a:noFill/>
          <a:ln w="9525" cap="flat" cmpd="sng">
            <a:solidFill>
              <a:srgbClr val="00B050"/>
            </a:solidFill>
            <a:prstDash val="solid"/>
            <a:round/>
            <a:headEnd type="none" w="sm" len="sm"/>
            <a:tailEnd type="none" w="sm" len="sm"/>
          </a:ln>
        </p:spPr>
      </p:cxnSp>
      <p:sp>
        <p:nvSpPr>
          <p:cNvPr id="1490" name="Google Shape;1490;p88"/>
          <p:cNvSpPr/>
          <p:nvPr/>
        </p:nvSpPr>
        <p:spPr>
          <a:xfrm>
            <a:off x="146051" y="6356350"/>
            <a:ext cx="471487" cy="457200"/>
          </a:xfrm>
          <a:prstGeom prst="rect">
            <a:avLst/>
          </a:prstGeom>
          <a:solidFill>
            <a:srgbClr val="7030A0"/>
          </a:solidFill>
          <a:ln w="25400" cap="flat" cmpd="sng">
            <a:solidFill>
              <a:srgbClr val="7030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1491" name="Google Shape;1491;p88"/>
          <p:cNvCxnSpPr/>
          <p:nvPr/>
        </p:nvCxnSpPr>
        <p:spPr>
          <a:xfrm flipH="1">
            <a:off x="882161" y="0"/>
            <a:ext cx="14288" cy="6821487"/>
          </a:xfrm>
          <a:prstGeom prst="straightConnector1">
            <a:avLst/>
          </a:prstGeom>
          <a:noFill/>
          <a:ln w="15875" cap="flat" cmpd="sng">
            <a:solidFill>
              <a:srgbClr val="00B050"/>
            </a:solidFill>
            <a:prstDash val="solid"/>
            <a:round/>
            <a:headEnd type="none" w="sm" len="sm"/>
            <a:tailEnd type="none" w="sm" len="sm"/>
          </a:ln>
        </p:spPr>
      </p:cxnSp>
      <p:cxnSp>
        <p:nvCxnSpPr>
          <p:cNvPr id="1492" name="Google Shape;1492;p88"/>
          <p:cNvCxnSpPr/>
          <p:nvPr/>
        </p:nvCxnSpPr>
        <p:spPr>
          <a:xfrm>
            <a:off x="-10316" y="6264275"/>
            <a:ext cx="12192000" cy="0"/>
          </a:xfrm>
          <a:prstGeom prst="straightConnector1">
            <a:avLst/>
          </a:prstGeom>
          <a:noFill/>
          <a:ln w="15875" cap="flat" cmpd="sng">
            <a:solidFill>
              <a:srgbClr val="00B050"/>
            </a:solidFill>
            <a:prstDash val="solid"/>
            <a:round/>
            <a:headEnd type="none" w="sm" len="sm"/>
            <a:tailEnd type="none" w="sm" len="sm"/>
          </a:ln>
        </p:spPr>
      </p:cxnSp>
      <p:pic>
        <p:nvPicPr>
          <p:cNvPr id="1493" name="Google Shape;1493;p88"/>
          <p:cNvPicPr preferRelativeResize="0"/>
          <p:nvPr/>
        </p:nvPicPr>
        <p:blipFill rotWithShape="1">
          <a:blip r:embed="rId3">
            <a:alphaModFix/>
          </a:blip>
          <a:srcRect/>
          <a:stretch/>
        </p:blipFill>
        <p:spPr>
          <a:xfrm>
            <a:off x="80250" y="62750"/>
            <a:ext cx="801911" cy="796834"/>
          </a:xfrm>
          <a:prstGeom prst="rect">
            <a:avLst/>
          </a:prstGeom>
          <a:noFill/>
          <a:ln>
            <a:noFill/>
          </a:ln>
        </p:spPr>
      </p:pic>
      <p:sp>
        <p:nvSpPr>
          <p:cNvPr id="1494" name="Google Shape;1494;p88"/>
          <p:cNvSpPr txBox="1">
            <a:spLocks noGrp="1"/>
          </p:cNvSpPr>
          <p:nvPr>
            <p:ph type="title"/>
          </p:nvPr>
        </p:nvSpPr>
        <p:spPr>
          <a:xfrm>
            <a:off x="1573842" y="24770"/>
            <a:ext cx="9530080" cy="626394"/>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rgbClr val="002060"/>
              </a:buClr>
              <a:buSzPts val="4400"/>
              <a:buFont typeface="Times New Roman"/>
              <a:buNone/>
            </a:pPr>
            <a:r>
              <a:rPr lang="en-US" b="1">
                <a:solidFill>
                  <a:srgbClr val="002060"/>
                </a:solidFill>
                <a:latin typeface="Times New Roman"/>
                <a:ea typeface="Times New Roman"/>
                <a:cs typeface="Times New Roman"/>
                <a:sym typeface="Times New Roman"/>
              </a:rPr>
              <a:t>Segment</a:t>
            </a:r>
            <a:r>
              <a:rPr lang="en-US" sz="3800" b="1">
                <a:solidFill>
                  <a:srgbClr val="002060"/>
                </a:solidFill>
                <a:latin typeface="Times New Roman"/>
                <a:ea typeface="Times New Roman"/>
                <a:cs typeface="Times New Roman"/>
                <a:sym typeface="Times New Roman"/>
              </a:rPr>
              <a:t> Descriptor Format</a:t>
            </a:r>
            <a:endParaRPr sz="3800" b="1">
              <a:solidFill>
                <a:srgbClr val="002060"/>
              </a:solidFill>
              <a:latin typeface="Times New Roman"/>
              <a:ea typeface="Times New Roman"/>
              <a:cs typeface="Times New Roman"/>
              <a:sym typeface="Times New Roman"/>
            </a:endParaRPr>
          </a:p>
        </p:txBody>
      </p:sp>
      <p:sp>
        <p:nvSpPr>
          <p:cNvPr id="1495" name="Google Shape;1495;p88"/>
          <p:cNvSpPr txBox="1">
            <a:spLocks noGrp="1"/>
          </p:cNvSpPr>
          <p:nvPr>
            <p:ph type="body" idx="1"/>
          </p:nvPr>
        </p:nvSpPr>
        <p:spPr>
          <a:xfrm>
            <a:off x="1041889" y="957375"/>
            <a:ext cx="10948827" cy="5035730"/>
          </a:xfrm>
          <a:prstGeom prst="rect">
            <a:avLst/>
          </a:prstGeom>
          <a:noFill/>
          <a:ln>
            <a:noFill/>
          </a:ln>
        </p:spPr>
        <p:txBody>
          <a:bodyPr spcFirstLastPara="1" wrap="square" lIns="91425" tIns="45700" rIns="91425" bIns="45700" anchor="t" anchorCtr="0">
            <a:noAutofit/>
          </a:bodyPr>
          <a:lstStyle/>
          <a:p>
            <a:pPr marL="342900" lvl="0" indent="-342900" algn="just" rtl="0">
              <a:spcBef>
                <a:spcPts val="0"/>
              </a:spcBef>
              <a:spcAft>
                <a:spcPts val="0"/>
              </a:spcAft>
              <a:buClr>
                <a:srgbClr val="7030A0"/>
              </a:buClr>
              <a:buSzPts val="3600"/>
              <a:buFont typeface="Noto Sans Symbols"/>
              <a:buChar char="⮚"/>
            </a:pPr>
            <a:r>
              <a:rPr lang="en-US" sz="3600" b="1">
                <a:solidFill>
                  <a:srgbClr val="7030A0"/>
                </a:solidFill>
                <a:latin typeface="Times New Roman"/>
                <a:ea typeface="Times New Roman"/>
                <a:cs typeface="Times New Roman"/>
                <a:sym typeface="Times New Roman"/>
              </a:rPr>
              <a:t>Base Address field</a:t>
            </a:r>
            <a:r>
              <a:rPr lang="en-US" sz="4000" b="1">
                <a:latin typeface="Times New Roman"/>
                <a:ea typeface="Times New Roman"/>
                <a:cs typeface="Times New Roman"/>
                <a:sym typeface="Times New Roman"/>
              </a:rPr>
              <a:t>:</a:t>
            </a:r>
            <a:r>
              <a:rPr lang="en-US" sz="4000">
                <a:latin typeface="Times New Roman"/>
                <a:ea typeface="Times New Roman"/>
                <a:cs typeface="Times New Roman"/>
                <a:sym typeface="Times New Roman"/>
              </a:rPr>
              <a:t> </a:t>
            </a:r>
            <a:r>
              <a:rPr lang="en-US" sz="3600">
                <a:latin typeface="Times New Roman"/>
                <a:ea typeface="Times New Roman"/>
                <a:cs typeface="Times New Roman"/>
                <a:sym typeface="Times New Roman"/>
              </a:rPr>
              <a:t>defines location of the </a:t>
            </a:r>
            <a:r>
              <a:rPr lang="en-US" sz="3600" b="1">
                <a:solidFill>
                  <a:srgbClr val="C00000"/>
                </a:solidFill>
                <a:latin typeface="Times New Roman"/>
                <a:ea typeface="Times New Roman"/>
                <a:cs typeface="Times New Roman"/>
                <a:sym typeface="Times New Roman"/>
              </a:rPr>
              <a:t>byte 0</a:t>
            </a:r>
            <a:r>
              <a:rPr lang="en-US" sz="3600">
                <a:latin typeface="Times New Roman"/>
                <a:ea typeface="Times New Roman"/>
                <a:cs typeface="Times New Roman"/>
                <a:sym typeface="Times New Roman"/>
              </a:rPr>
              <a:t> of the segment within </a:t>
            </a:r>
            <a:r>
              <a:rPr lang="en-US" sz="3600">
                <a:solidFill>
                  <a:srgbClr val="974806"/>
                </a:solidFill>
                <a:latin typeface="Times New Roman"/>
                <a:ea typeface="Times New Roman"/>
                <a:cs typeface="Times New Roman"/>
                <a:sym typeface="Times New Roman"/>
              </a:rPr>
              <a:t>4 GBytes </a:t>
            </a:r>
            <a:r>
              <a:rPr lang="en-US" sz="3600">
                <a:latin typeface="Times New Roman"/>
                <a:ea typeface="Times New Roman"/>
                <a:cs typeface="Times New Roman"/>
                <a:sym typeface="Times New Roman"/>
              </a:rPr>
              <a:t>linear address space. The processor puts together </a:t>
            </a:r>
            <a:r>
              <a:rPr lang="en-US" sz="3600" b="1">
                <a:latin typeface="Times New Roman"/>
                <a:ea typeface="Times New Roman"/>
                <a:cs typeface="Times New Roman"/>
                <a:sym typeface="Times New Roman"/>
              </a:rPr>
              <a:t>3 base address </a:t>
            </a:r>
            <a:r>
              <a:rPr lang="en-US" sz="3600">
                <a:latin typeface="Times New Roman"/>
                <a:ea typeface="Times New Roman"/>
                <a:cs typeface="Times New Roman"/>
                <a:sym typeface="Times New Roman"/>
              </a:rPr>
              <a:t>fields to form </a:t>
            </a:r>
            <a:r>
              <a:rPr lang="en-US" sz="3600">
                <a:solidFill>
                  <a:srgbClr val="C00000"/>
                </a:solidFill>
                <a:latin typeface="Times New Roman"/>
                <a:ea typeface="Times New Roman"/>
                <a:cs typeface="Times New Roman"/>
                <a:sym typeface="Times New Roman"/>
              </a:rPr>
              <a:t>32 bit value. </a:t>
            </a:r>
            <a:endParaRPr/>
          </a:p>
          <a:p>
            <a:pPr marL="571500" lvl="1" indent="-571500" algn="just" rtl="0">
              <a:spcBef>
                <a:spcPts val="720"/>
              </a:spcBef>
              <a:spcAft>
                <a:spcPts val="0"/>
              </a:spcAft>
              <a:buClr>
                <a:srgbClr val="7030A0"/>
              </a:buClr>
              <a:buSzPts val="3600"/>
              <a:buFont typeface="Noto Sans Symbols"/>
              <a:buChar char="⮚"/>
            </a:pPr>
            <a:r>
              <a:rPr lang="en-US" sz="3600" b="1">
                <a:solidFill>
                  <a:srgbClr val="7030A0"/>
                </a:solidFill>
                <a:latin typeface="Times New Roman"/>
                <a:ea typeface="Times New Roman"/>
                <a:cs typeface="Times New Roman"/>
                <a:sym typeface="Times New Roman"/>
              </a:rPr>
              <a:t>Segment limit field</a:t>
            </a:r>
            <a:r>
              <a:rPr lang="en-US" sz="3600">
                <a:latin typeface="Times New Roman"/>
                <a:ea typeface="Times New Roman"/>
                <a:cs typeface="Times New Roman"/>
                <a:sym typeface="Times New Roman"/>
              </a:rPr>
              <a:t>: specifies the size of segment. </a:t>
            </a:r>
            <a:endParaRPr sz="3600">
              <a:latin typeface="Times New Roman"/>
              <a:ea typeface="Times New Roman"/>
              <a:cs typeface="Times New Roman"/>
              <a:sym typeface="Times New Roman"/>
            </a:endParaRPr>
          </a:p>
          <a:p>
            <a:pPr marL="571500" lvl="1" indent="-571500" algn="just" rtl="0">
              <a:spcBef>
                <a:spcPts val="720"/>
              </a:spcBef>
              <a:spcAft>
                <a:spcPts val="0"/>
              </a:spcAft>
              <a:buClr>
                <a:schemeClr val="dk1"/>
              </a:buClr>
              <a:buSzPts val="3600"/>
              <a:buFont typeface="Noto Sans Symbols"/>
              <a:buChar char="⮚"/>
            </a:pPr>
            <a:r>
              <a:rPr lang="en-US" sz="3600">
                <a:latin typeface="Times New Roman"/>
                <a:ea typeface="Times New Roman"/>
                <a:cs typeface="Times New Roman"/>
                <a:sym typeface="Times New Roman"/>
              </a:rPr>
              <a:t>Processor puts together </a:t>
            </a:r>
            <a:r>
              <a:rPr lang="en-US" sz="3600" b="1">
                <a:latin typeface="Times New Roman"/>
                <a:ea typeface="Times New Roman"/>
                <a:cs typeface="Times New Roman"/>
                <a:sym typeface="Times New Roman"/>
              </a:rPr>
              <a:t>two segment </a:t>
            </a:r>
            <a:r>
              <a:rPr lang="en-US" sz="3600">
                <a:latin typeface="Times New Roman"/>
                <a:ea typeface="Times New Roman"/>
                <a:cs typeface="Times New Roman"/>
                <a:sym typeface="Times New Roman"/>
              </a:rPr>
              <a:t>limit fields to form </a:t>
            </a:r>
            <a:r>
              <a:rPr lang="en-US" sz="3600" b="1">
                <a:solidFill>
                  <a:srgbClr val="974806"/>
                </a:solidFill>
                <a:latin typeface="Times New Roman"/>
                <a:ea typeface="Times New Roman"/>
                <a:cs typeface="Times New Roman"/>
                <a:sym typeface="Times New Roman"/>
              </a:rPr>
              <a:t>20 bit value</a:t>
            </a:r>
            <a:endParaRPr/>
          </a:p>
          <a:p>
            <a:pPr marL="742950" lvl="1" indent="-285750" algn="just" rtl="0">
              <a:spcBef>
                <a:spcPts val="720"/>
              </a:spcBef>
              <a:spcAft>
                <a:spcPts val="0"/>
              </a:spcAft>
              <a:buClr>
                <a:srgbClr val="006600"/>
              </a:buClr>
              <a:buSzPts val="3600"/>
              <a:buChar char="–"/>
            </a:pPr>
            <a:r>
              <a:rPr lang="en-US" sz="3600">
                <a:solidFill>
                  <a:srgbClr val="006600"/>
                </a:solidFill>
                <a:latin typeface="Times New Roman"/>
                <a:ea typeface="Times New Roman"/>
                <a:cs typeface="Times New Roman"/>
                <a:sym typeface="Times New Roman"/>
              </a:rPr>
              <a:t>Specified by the last offset of the segment  or  size -1</a:t>
            </a:r>
            <a:endParaRPr sz="3200">
              <a:solidFill>
                <a:srgbClr val="7030A0"/>
              </a:solidFill>
              <a:latin typeface="Times New Roman"/>
              <a:ea typeface="Times New Roman"/>
              <a:cs typeface="Times New Roman"/>
              <a:sym typeface="Times New Roman"/>
            </a:endParaRPr>
          </a:p>
          <a:p>
            <a:pPr marL="342900" lvl="0" indent="-88900" algn="just" rtl="0">
              <a:spcBef>
                <a:spcPts val="800"/>
              </a:spcBef>
              <a:spcAft>
                <a:spcPts val="0"/>
              </a:spcAft>
              <a:buClr>
                <a:schemeClr val="dk1"/>
              </a:buClr>
              <a:buSzPts val="4000"/>
              <a:buNone/>
            </a:pPr>
            <a:endParaRPr sz="4000">
              <a:latin typeface="Times New Roman"/>
              <a:ea typeface="Times New Roman"/>
              <a:cs typeface="Times New Roman"/>
              <a:sym typeface="Times New Roman"/>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9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9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9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9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9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1499"/>
        <p:cNvGrpSpPr/>
        <p:nvPr/>
      </p:nvGrpSpPr>
      <p:grpSpPr>
        <a:xfrm>
          <a:off x="0" y="0"/>
          <a:ext cx="0" cy="0"/>
          <a:chOff x="0" y="0"/>
          <a:chExt cx="0" cy="0"/>
        </a:xfrm>
      </p:grpSpPr>
      <p:sp>
        <p:nvSpPr>
          <p:cNvPr id="1500" name="Google Shape;1500;p89"/>
          <p:cNvSpPr txBox="1">
            <a:spLocks noGrp="1"/>
          </p:cNvSpPr>
          <p:nvPr>
            <p:ph type="dt" idx="10"/>
          </p:nvPr>
        </p:nvSpPr>
        <p:spPr>
          <a:xfrm>
            <a:off x="1041889" y="6336377"/>
            <a:ext cx="28448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B7DCA084-8D4C-4D7A-97C0-89B757A8C399}" type="datetime1">
              <a:rPr lang="en-US" smtClean="0"/>
              <a:t>3/29/2023</a:t>
            </a:fld>
            <a:endParaRPr/>
          </a:p>
        </p:txBody>
      </p:sp>
      <p:sp>
        <p:nvSpPr>
          <p:cNvPr id="1501" name="Google Shape;1501;p89"/>
          <p:cNvSpPr txBox="1">
            <a:spLocks noGrp="1"/>
          </p:cNvSpPr>
          <p:nvPr>
            <p:ph type="ftr" idx="11"/>
          </p:nvPr>
        </p:nvSpPr>
        <p:spPr>
          <a:xfrm>
            <a:off x="4165600" y="6356393"/>
            <a:ext cx="3860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GB" smtClean="0"/>
              <a:t>Microprocessor Architecture and Internet of Things_CET3014B    Unit 3      2022-23     S4  </a:t>
            </a:r>
            <a:endParaRPr/>
          </a:p>
        </p:txBody>
      </p:sp>
      <p:sp>
        <p:nvSpPr>
          <p:cNvPr id="1502" name="Google Shape;1502;p89"/>
          <p:cNvSpPr txBox="1">
            <a:spLocks noGrp="1"/>
          </p:cNvSpPr>
          <p:nvPr>
            <p:ph type="sldNum" idx="12"/>
          </p:nvPr>
        </p:nvSpPr>
        <p:spPr>
          <a:xfrm>
            <a:off x="8737600" y="6356393"/>
            <a:ext cx="28448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103</a:t>
            </a:fld>
            <a:endParaRPr/>
          </a:p>
        </p:txBody>
      </p:sp>
      <p:cxnSp>
        <p:nvCxnSpPr>
          <p:cNvPr id="1503" name="Google Shape;1503;p89"/>
          <p:cNvCxnSpPr/>
          <p:nvPr/>
        </p:nvCxnSpPr>
        <p:spPr>
          <a:xfrm rot="10800000" flipH="1">
            <a:off x="80250" y="894625"/>
            <a:ext cx="12192000" cy="27709"/>
          </a:xfrm>
          <a:prstGeom prst="straightConnector1">
            <a:avLst/>
          </a:prstGeom>
          <a:noFill/>
          <a:ln w="9525" cap="flat" cmpd="sng">
            <a:solidFill>
              <a:srgbClr val="00B050"/>
            </a:solidFill>
            <a:prstDash val="solid"/>
            <a:round/>
            <a:headEnd type="none" w="sm" len="sm"/>
            <a:tailEnd type="none" w="sm" len="sm"/>
          </a:ln>
        </p:spPr>
      </p:cxnSp>
      <p:sp>
        <p:nvSpPr>
          <p:cNvPr id="1504" name="Google Shape;1504;p89"/>
          <p:cNvSpPr/>
          <p:nvPr/>
        </p:nvSpPr>
        <p:spPr>
          <a:xfrm>
            <a:off x="146051" y="6356350"/>
            <a:ext cx="471487" cy="457200"/>
          </a:xfrm>
          <a:prstGeom prst="rect">
            <a:avLst/>
          </a:prstGeom>
          <a:solidFill>
            <a:srgbClr val="7030A0"/>
          </a:solidFill>
          <a:ln w="25400" cap="flat" cmpd="sng">
            <a:solidFill>
              <a:srgbClr val="7030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1505" name="Google Shape;1505;p89"/>
          <p:cNvCxnSpPr/>
          <p:nvPr/>
        </p:nvCxnSpPr>
        <p:spPr>
          <a:xfrm flipH="1">
            <a:off x="882161" y="0"/>
            <a:ext cx="14288" cy="6821487"/>
          </a:xfrm>
          <a:prstGeom prst="straightConnector1">
            <a:avLst/>
          </a:prstGeom>
          <a:noFill/>
          <a:ln w="15875" cap="flat" cmpd="sng">
            <a:solidFill>
              <a:srgbClr val="00B050"/>
            </a:solidFill>
            <a:prstDash val="solid"/>
            <a:round/>
            <a:headEnd type="none" w="sm" len="sm"/>
            <a:tailEnd type="none" w="sm" len="sm"/>
          </a:ln>
        </p:spPr>
      </p:cxnSp>
      <p:cxnSp>
        <p:nvCxnSpPr>
          <p:cNvPr id="1506" name="Google Shape;1506;p89"/>
          <p:cNvCxnSpPr/>
          <p:nvPr/>
        </p:nvCxnSpPr>
        <p:spPr>
          <a:xfrm>
            <a:off x="-10316" y="6264275"/>
            <a:ext cx="12192000" cy="0"/>
          </a:xfrm>
          <a:prstGeom prst="straightConnector1">
            <a:avLst/>
          </a:prstGeom>
          <a:noFill/>
          <a:ln w="15875" cap="flat" cmpd="sng">
            <a:solidFill>
              <a:srgbClr val="00B050"/>
            </a:solidFill>
            <a:prstDash val="solid"/>
            <a:round/>
            <a:headEnd type="none" w="sm" len="sm"/>
            <a:tailEnd type="none" w="sm" len="sm"/>
          </a:ln>
        </p:spPr>
      </p:cxnSp>
      <p:pic>
        <p:nvPicPr>
          <p:cNvPr id="1507" name="Google Shape;1507;p89"/>
          <p:cNvPicPr preferRelativeResize="0"/>
          <p:nvPr/>
        </p:nvPicPr>
        <p:blipFill rotWithShape="1">
          <a:blip r:embed="rId3">
            <a:alphaModFix/>
          </a:blip>
          <a:srcRect/>
          <a:stretch/>
        </p:blipFill>
        <p:spPr>
          <a:xfrm>
            <a:off x="80250" y="62750"/>
            <a:ext cx="801911" cy="796834"/>
          </a:xfrm>
          <a:prstGeom prst="rect">
            <a:avLst/>
          </a:prstGeom>
          <a:noFill/>
          <a:ln>
            <a:noFill/>
          </a:ln>
        </p:spPr>
      </p:pic>
      <p:sp>
        <p:nvSpPr>
          <p:cNvPr id="1508" name="Google Shape;1508;p89"/>
          <p:cNvSpPr txBox="1">
            <a:spLocks noGrp="1"/>
          </p:cNvSpPr>
          <p:nvPr>
            <p:ph type="title"/>
          </p:nvPr>
        </p:nvSpPr>
        <p:spPr>
          <a:xfrm>
            <a:off x="1573842" y="24770"/>
            <a:ext cx="9530080" cy="626394"/>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rgbClr val="002060"/>
              </a:buClr>
              <a:buSzPts val="4400"/>
              <a:buFont typeface="Times New Roman"/>
              <a:buNone/>
            </a:pPr>
            <a:r>
              <a:rPr lang="en-US" b="1">
                <a:solidFill>
                  <a:srgbClr val="002060"/>
                </a:solidFill>
                <a:latin typeface="Times New Roman"/>
                <a:ea typeface="Times New Roman"/>
                <a:cs typeface="Times New Roman"/>
                <a:sym typeface="Times New Roman"/>
              </a:rPr>
              <a:t>Segment</a:t>
            </a:r>
            <a:r>
              <a:rPr lang="en-US" sz="3800" b="1">
                <a:solidFill>
                  <a:srgbClr val="002060"/>
                </a:solidFill>
                <a:latin typeface="Times New Roman"/>
                <a:ea typeface="Times New Roman"/>
                <a:cs typeface="Times New Roman"/>
                <a:sym typeface="Times New Roman"/>
              </a:rPr>
              <a:t> Descriptor Format</a:t>
            </a:r>
            <a:endParaRPr sz="3800" b="1">
              <a:solidFill>
                <a:srgbClr val="002060"/>
              </a:solidFill>
              <a:latin typeface="Times New Roman"/>
              <a:ea typeface="Times New Roman"/>
              <a:cs typeface="Times New Roman"/>
              <a:sym typeface="Times New Roman"/>
            </a:endParaRPr>
          </a:p>
        </p:txBody>
      </p:sp>
      <p:sp>
        <p:nvSpPr>
          <p:cNvPr id="1509" name="Google Shape;1509;p89"/>
          <p:cNvSpPr txBox="1">
            <a:spLocks noGrp="1"/>
          </p:cNvSpPr>
          <p:nvPr>
            <p:ph type="body" idx="1"/>
          </p:nvPr>
        </p:nvSpPr>
        <p:spPr>
          <a:xfrm>
            <a:off x="864468" y="888703"/>
            <a:ext cx="11618477" cy="5447673"/>
          </a:xfrm>
          <a:prstGeom prst="rect">
            <a:avLst/>
          </a:prstGeom>
          <a:noFill/>
          <a:ln>
            <a:noFill/>
          </a:ln>
        </p:spPr>
        <p:txBody>
          <a:bodyPr spcFirstLastPara="1" wrap="square" lIns="91425" tIns="45700" rIns="91425" bIns="45700" anchor="t" anchorCtr="0">
            <a:noAutofit/>
          </a:bodyPr>
          <a:lstStyle/>
          <a:p>
            <a:pPr marL="0" lvl="1" indent="0" algn="l" rtl="0">
              <a:spcBef>
                <a:spcPts val="0"/>
              </a:spcBef>
              <a:spcAft>
                <a:spcPts val="0"/>
              </a:spcAft>
              <a:buClr>
                <a:srgbClr val="7030A0"/>
              </a:buClr>
              <a:buSzPts val="2800"/>
              <a:buNone/>
            </a:pPr>
            <a:r>
              <a:rPr lang="en-US" b="1" dirty="0">
                <a:solidFill>
                  <a:srgbClr val="7030A0"/>
                </a:solidFill>
                <a:latin typeface="Times New Roman"/>
                <a:ea typeface="Times New Roman"/>
                <a:cs typeface="Times New Roman"/>
                <a:sym typeface="Times New Roman"/>
              </a:rPr>
              <a:t>Segment limit field</a:t>
            </a:r>
            <a:r>
              <a:rPr lang="en-US" dirty="0">
                <a:latin typeface="Times New Roman"/>
                <a:ea typeface="Times New Roman"/>
                <a:cs typeface="Times New Roman"/>
                <a:sym typeface="Times New Roman"/>
              </a:rPr>
              <a:t>: specifies the size of segment </a:t>
            </a:r>
            <a:endParaRPr dirty="0">
              <a:latin typeface="Times New Roman"/>
              <a:ea typeface="Times New Roman"/>
              <a:cs typeface="Times New Roman"/>
              <a:sym typeface="Times New Roman"/>
            </a:endParaRPr>
          </a:p>
          <a:p>
            <a:pPr marL="457200" lvl="1" indent="-457200" algn="l" rtl="0">
              <a:spcBef>
                <a:spcPts val="560"/>
              </a:spcBef>
              <a:spcAft>
                <a:spcPts val="0"/>
              </a:spcAft>
              <a:buClr>
                <a:srgbClr val="006600"/>
              </a:buClr>
              <a:buSzPts val="2800"/>
              <a:buFont typeface="Noto Sans Symbols"/>
              <a:buChar char="⮚"/>
            </a:pPr>
            <a:r>
              <a:rPr lang="en-US" dirty="0">
                <a:solidFill>
                  <a:srgbClr val="006600"/>
                </a:solidFill>
                <a:latin typeface="Times New Roman"/>
                <a:ea typeface="Times New Roman"/>
                <a:cs typeface="Times New Roman"/>
                <a:sym typeface="Times New Roman"/>
              </a:rPr>
              <a:t>If </a:t>
            </a:r>
            <a:r>
              <a:rPr lang="en-US" b="1" dirty="0">
                <a:solidFill>
                  <a:srgbClr val="974806"/>
                </a:solidFill>
                <a:latin typeface="Times New Roman"/>
                <a:ea typeface="Times New Roman"/>
                <a:cs typeface="Times New Roman"/>
                <a:sym typeface="Times New Roman"/>
              </a:rPr>
              <a:t>Granularity bit is </a:t>
            </a:r>
            <a:r>
              <a:rPr lang="en-US" b="1" dirty="0">
                <a:latin typeface="Times New Roman"/>
                <a:ea typeface="Times New Roman"/>
                <a:cs typeface="Times New Roman"/>
                <a:sym typeface="Times New Roman"/>
              </a:rPr>
              <a:t>0</a:t>
            </a:r>
            <a:r>
              <a:rPr lang="en-US" dirty="0">
                <a:solidFill>
                  <a:srgbClr val="006600"/>
                </a:solidFill>
                <a:latin typeface="Times New Roman"/>
                <a:ea typeface="Times New Roman"/>
                <a:cs typeface="Times New Roman"/>
                <a:sym typeface="Times New Roman"/>
              </a:rPr>
              <a:t>, segment size can range from </a:t>
            </a:r>
            <a:r>
              <a:rPr lang="en-US" b="1" dirty="0">
                <a:solidFill>
                  <a:srgbClr val="002060"/>
                </a:solidFill>
                <a:latin typeface="Times New Roman"/>
                <a:ea typeface="Times New Roman"/>
                <a:cs typeface="Times New Roman"/>
                <a:sym typeface="Times New Roman"/>
              </a:rPr>
              <a:t>1 Byte to 1 </a:t>
            </a:r>
            <a:r>
              <a:rPr lang="en-US" b="1" dirty="0" err="1">
                <a:solidFill>
                  <a:srgbClr val="002060"/>
                </a:solidFill>
                <a:latin typeface="Times New Roman"/>
                <a:ea typeface="Times New Roman"/>
                <a:cs typeface="Times New Roman"/>
                <a:sym typeface="Times New Roman"/>
              </a:rPr>
              <a:t>MByte</a:t>
            </a:r>
            <a:r>
              <a:rPr lang="en-US" dirty="0">
                <a:solidFill>
                  <a:srgbClr val="006600"/>
                </a:solidFill>
                <a:latin typeface="Times New Roman"/>
                <a:ea typeface="Times New Roman"/>
                <a:cs typeface="Times New Roman"/>
                <a:sym typeface="Times New Roman"/>
              </a:rPr>
              <a:t>, </a:t>
            </a:r>
            <a:endParaRPr dirty="0">
              <a:solidFill>
                <a:srgbClr val="006600"/>
              </a:solidFill>
              <a:latin typeface="Times New Roman"/>
              <a:ea typeface="Times New Roman"/>
              <a:cs typeface="Times New Roman"/>
              <a:sym typeface="Times New Roman"/>
            </a:endParaRPr>
          </a:p>
          <a:p>
            <a:pPr marL="0" lvl="1" indent="0" algn="l" rtl="0">
              <a:spcBef>
                <a:spcPts val="560"/>
              </a:spcBef>
              <a:spcAft>
                <a:spcPts val="0"/>
              </a:spcAft>
              <a:buClr>
                <a:srgbClr val="006600"/>
              </a:buClr>
              <a:buSzPts val="2800"/>
              <a:buNone/>
            </a:pPr>
            <a:r>
              <a:rPr lang="en-US" dirty="0">
                <a:solidFill>
                  <a:srgbClr val="006600"/>
                </a:solidFill>
                <a:latin typeface="Times New Roman"/>
                <a:ea typeface="Times New Roman"/>
                <a:cs typeface="Times New Roman"/>
                <a:sym typeface="Times New Roman"/>
              </a:rPr>
              <a:t>      in </a:t>
            </a:r>
            <a:r>
              <a:rPr lang="en-US" b="1" dirty="0">
                <a:solidFill>
                  <a:srgbClr val="953734"/>
                </a:solidFill>
                <a:latin typeface="Times New Roman"/>
                <a:ea typeface="Times New Roman"/>
                <a:cs typeface="Times New Roman"/>
                <a:sym typeface="Times New Roman"/>
              </a:rPr>
              <a:t>byte</a:t>
            </a:r>
            <a:r>
              <a:rPr lang="en-US" dirty="0">
                <a:solidFill>
                  <a:srgbClr val="006600"/>
                </a:solidFill>
                <a:latin typeface="Times New Roman"/>
                <a:ea typeface="Times New Roman"/>
                <a:cs typeface="Times New Roman"/>
                <a:sym typeface="Times New Roman"/>
              </a:rPr>
              <a:t> increment </a:t>
            </a:r>
            <a:endParaRPr dirty="0"/>
          </a:p>
          <a:p>
            <a:pPr marL="344488" lvl="0" indent="0" algn="ctr" rtl="0">
              <a:spcBef>
                <a:spcPts val="480"/>
              </a:spcBef>
              <a:spcAft>
                <a:spcPts val="0"/>
              </a:spcAft>
              <a:buClr>
                <a:srgbClr val="FF0000"/>
              </a:buClr>
              <a:buSzPts val="2400"/>
              <a:buNone/>
            </a:pPr>
            <a:r>
              <a:rPr lang="en-US" sz="2400" b="1" dirty="0">
                <a:solidFill>
                  <a:srgbClr val="FF0000"/>
                </a:solidFill>
                <a:latin typeface="Times New Roman"/>
                <a:ea typeface="Times New Roman"/>
                <a:cs typeface="Times New Roman"/>
                <a:sym typeface="Times New Roman"/>
              </a:rPr>
              <a:t>        0000 0000 0000 </a:t>
            </a:r>
            <a:r>
              <a:rPr lang="en-US" sz="2400" b="1" dirty="0">
                <a:latin typeface="Times New Roman"/>
                <a:ea typeface="Times New Roman"/>
                <a:cs typeface="Times New Roman"/>
                <a:sym typeface="Times New Roman"/>
              </a:rPr>
              <a:t>0000 0000 0000 0000 0000 – </a:t>
            </a:r>
            <a:r>
              <a:rPr lang="en-US" sz="2400" b="1" dirty="0">
                <a:solidFill>
                  <a:srgbClr val="C00000"/>
                </a:solidFill>
                <a:latin typeface="Times New Roman"/>
                <a:ea typeface="Times New Roman"/>
                <a:cs typeface="Times New Roman"/>
                <a:sym typeface="Times New Roman"/>
              </a:rPr>
              <a:t>0 Byte</a:t>
            </a:r>
            <a:endParaRPr dirty="0"/>
          </a:p>
          <a:p>
            <a:pPr marL="344488" lvl="0" indent="0" algn="ctr" rtl="0">
              <a:spcBef>
                <a:spcPts val="480"/>
              </a:spcBef>
              <a:spcAft>
                <a:spcPts val="0"/>
              </a:spcAft>
              <a:buClr>
                <a:srgbClr val="FF0000"/>
              </a:buClr>
              <a:buSzPts val="2400"/>
              <a:buNone/>
            </a:pPr>
            <a:r>
              <a:rPr lang="en-US" sz="2400" b="1" dirty="0">
                <a:solidFill>
                  <a:srgbClr val="FF0000"/>
                </a:solidFill>
                <a:latin typeface="Times New Roman"/>
                <a:ea typeface="Times New Roman"/>
                <a:cs typeface="Times New Roman"/>
                <a:sym typeface="Times New Roman"/>
              </a:rPr>
              <a:t>           0000 0000 0000 </a:t>
            </a:r>
            <a:r>
              <a:rPr lang="en-US" sz="2400" b="1" dirty="0">
                <a:latin typeface="Times New Roman"/>
                <a:ea typeface="Times New Roman"/>
                <a:cs typeface="Times New Roman"/>
                <a:sym typeface="Times New Roman"/>
              </a:rPr>
              <a:t>1111 1111  1111  1111  1111-  </a:t>
            </a:r>
            <a:r>
              <a:rPr lang="en-US" sz="2400" b="1" dirty="0">
                <a:solidFill>
                  <a:srgbClr val="C00000"/>
                </a:solidFill>
                <a:latin typeface="Times New Roman"/>
                <a:ea typeface="Times New Roman"/>
                <a:cs typeface="Times New Roman"/>
                <a:sym typeface="Times New Roman"/>
              </a:rPr>
              <a:t>1MByte</a:t>
            </a:r>
            <a:endParaRPr dirty="0"/>
          </a:p>
          <a:p>
            <a:pPr marL="0" lvl="0" indent="-177800" algn="l" rtl="0">
              <a:spcBef>
                <a:spcPts val="560"/>
              </a:spcBef>
              <a:spcAft>
                <a:spcPts val="0"/>
              </a:spcAft>
              <a:buClr>
                <a:srgbClr val="003366"/>
              </a:buClr>
              <a:buSzPts val="2800"/>
              <a:buFont typeface="Noto Sans Symbols"/>
              <a:buChar char="⮚"/>
            </a:pPr>
            <a:r>
              <a:rPr lang="en-US" sz="2800" dirty="0">
                <a:solidFill>
                  <a:srgbClr val="003366"/>
                </a:solidFill>
                <a:latin typeface="Times New Roman"/>
                <a:ea typeface="Times New Roman"/>
                <a:cs typeface="Times New Roman"/>
                <a:sym typeface="Times New Roman"/>
              </a:rPr>
              <a:t>If </a:t>
            </a:r>
            <a:r>
              <a:rPr lang="en-US" sz="2800" b="1" dirty="0">
                <a:solidFill>
                  <a:srgbClr val="C00000"/>
                </a:solidFill>
                <a:latin typeface="Times New Roman"/>
                <a:ea typeface="Times New Roman"/>
                <a:cs typeface="Times New Roman"/>
                <a:sym typeface="Times New Roman"/>
              </a:rPr>
              <a:t>Granularity bit is </a:t>
            </a:r>
            <a:r>
              <a:rPr lang="en-US" sz="2800" b="1" dirty="0">
                <a:latin typeface="Times New Roman"/>
                <a:ea typeface="Times New Roman"/>
                <a:cs typeface="Times New Roman"/>
                <a:sym typeface="Times New Roman"/>
              </a:rPr>
              <a:t>1</a:t>
            </a:r>
            <a:r>
              <a:rPr lang="en-US" sz="2800" dirty="0">
                <a:solidFill>
                  <a:srgbClr val="003366"/>
                </a:solidFill>
                <a:latin typeface="Times New Roman"/>
                <a:ea typeface="Times New Roman"/>
                <a:cs typeface="Times New Roman"/>
                <a:sym typeface="Times New Roman"/>
              </a:rPr>
              <a:t>, segment size can range from (Used in </a:t>
            </a:r>
            <a:r>
              <a:rPr lang="en-US" sz="2800" b="1" dirty="0">
                <a:solidFill>
                  <a:srgbClr val="003366"/>
                </a:solidFill>
                <a:latin typeface="Times New Roman"/>
                <a:ea typeface="Times New Roman"/>
                <a:cs typeface="Times New Roman"/>
                <a:sym typeface="Times New Roman"/>
              </a:rPr>
              <a:t>paging</a:t>
            </a:r>
            <a:r>
              <a:rPr lang="en-US" sz="2800" dirty="0">
                <a:solidFill>
                  <a:srgbClr val="003366"/>
                </a:solidFill>
                <a:latin typeface="Times New Roman"/>
                <a:ea typeface="Times New Roman"/>
                <a:cs typeface="Times New Roman"/>
                <a:sym typeface="Times New Roman"/>
              </a:rPr>
              <a:t>) </a:t>
            </a:r>
            <a:r>
              <a:rPr lang="en-US" sz="2800" b="1" dirty="0">
                <a:solidFill>
                  <a:srgbClr val="953734"/>
                </a:solidFill>
                <a:latin typeface="Times New Roman"/>
                <a:ea typeface="Times New Roman"/>
                <a:cs typeface="Times New Roman"/>
                <a:sym typeface="Times New Roman"/>
              </a:rPr>
              <a:t>4KBytes </a:t>
            </a:r>
            <a:r>
              <a:rPr lang="en-US" sz="2800" b="1" dirty="0">
                <a:solidFill>
                  <a:schemeClr val="tx1"/>
                </a:solidFill>
                <a:latin typeface="Times New Roman"/>
                <a:ea typeface="Times New Roman"/>
                <a:cs typeface="Times New Roman"/>
                <a:sym typeface="Times New Roman"/>
              </a:rPr>
              <a:t>to</a:t>
            </a:r>
            <a:r>
              <a:rPr lang="en-US" sz="2800" b="1" dirty="0">
                <a:solidFill>
                  <a:srgbClr val="953734"/>
                </a:solidFill>
                <a:latin typeface="Times New Roman"/>
                <a:ea typeface="Times New Roman"/>
                <a:cs typeface="Times New Roman"/>
                <a:sym typeface="Times New Roman"/>
              </a:rPr>
              <a:t> 4 </a:t>
            </a:r>
            <a:r>
              <a:rPr lang="en-US" sz="2800" b="1" dirty="0" err="1">
                <a:solidFill>
                  <a:srgbClr val="953734"/>
                </a:solidFill>
                <a:latin typeface="Times New Roman"/>
                <a:ea typeface="Times New Roman"/>
                <a:cs typeface="Times New Roman"/>
                <a:sym typeface="Times New Roman"/>
              </a:rPr>
              <a:t>GBytes</a:t>
            </a:r>
            <a:r>
              <a:rPr lang="en-US" sz="2800" b="1" dirty="0">
                <a:solidFill>
                  <a:srgbClr val="953734"/>
                </a:solidFill>
                <a:latin typeface="Times New Roman"/>
                <a:ea typeface="Times New Roman"/>
                <a:cs typeface="Times New Roman"/>
                <a:sym typeface="Times New Roman"/>
              </a:rPr>
              <a:t> </a:t>
            </a:r>
            <a:r>
              <a:rPr lang="en-US" sz="2800" dirty="0">
                <a:solidFill>
                  <a:srgbClr val="003366"/>
                </a:solidFill>
                <a:latin typeface="Times New Roman"/>
                <a:ea typeface="Times New Roman"/>
                <a:cs typeface="Times New Roman"/>
                <a:sym typeface="Times New Roman"/>
              </a:rPr>
              <a:t>, in </a:t>
            </a:r>
            <a:r>
              <a:rPr lang="en-US" sz="2800" b="1" dirty="0">
                <a:solidFill>
                  <a:srgbClr val="5F497A"/>
                </a:solidFill>
                <a:latin typeface="Times New Roman"/>
                <a:ea typeface="Times New Roman"/>
                <a:cs typeface="Times New Roman"/>
                <a:sym typeface="Times New Roman"/>
              </a:rPr>
              <a:t>4KBytes </a:t>
            </a:r>
            <a:r>
              <a:rPr lang="en-US" sz="2800" b="1" dirty="0">
                <a:latin typeface="Times New Roman"/>
                <a:ea typeface="Times New Roman"/>
                <a:cs typeface="Times New Roman"/>
                <a:sym typeface="Times New Roman"/>
              </a:rPr>
              <a:t>(2^12=</a:t>
            </a:r>
            <a:r>
              <a:rPr lang="en-US" sz="2800" b="1" dirty="0">
                <a:solidFill>
                  <a:srgbClr val="C00000"/>
                </a:solidFill>
                <a:latin typeface="Times New Roman"/>
                <a:ea typeface="Times New Roman"/>
                <a:cs typeface="Times New Roman"/>
                <a:sym typeface="Times New Roman"/>
              </a:rPr>
              <a:t>4096</a:t>
            </a:r>
            <a:r>
              <a:rPr lang="en-US" sz="2800" b="1" dirty="0">
                <a:latin typeface="Times New Roman"/>
                <a:ea typeface="Times New Roman"/>
                <a:cs typeface="Times New Roman"/>
                <a:sym typeface="Times New Roman"/>
              </a:rPr>
              <a:t>=</a:t>
            </a:r>
            <a:r>
              <a:rPr lang="en-US" sz="2800" b="1" dirty="0">
                <a:solidFill>
                  <a:srgbClr val="E36C09"/>
                </a:solidFill>
                <a:latin typeface="Times New Roman"/>
                <a:ea typeface="Times New Roman"/>
                <a:cs typeface="Times New Roman"/>
                <a:sym typeface="Times New Roman"/>
              </a:rPr>
              <a:t>1000H</a:t>
            </a:r>
            <a:r>
              <a:rPr lang="en-US" sz="2800" b="1" dirty="0">
                <a:latin typeface="Times New Roman"/>
                <a:ea typeface="Times New Roman"/>
                <a:cs typeface="Times New Roman"/>
                <a:sym typeface="Times New Roman"/>
              </a:rPr>
              <a:t>) </a:t>
            </a:r>
            <a:r>
              <a:rPr lang="en-US" sz="2800" dirty="0">
                <a:solidFill>
                  <a:srgbClr val="003366"/>
                </a:solidFill>
                <a:latin typeface="Times New Roman"/>
                <a:ea typeface="Times New Roman"/>
                <a:cs typeface="Times New Roman"/>
                <a:sym typeface="Times New Roman"/>
              </a:rPr>
              <a:t>increment</a:t>
            </a:r>
            <a:endParaRPr dirty="0"/>
          </a:p>
          <a:p>
            <a:pPr marL="0" lvl="0" indent="0" algn="l" rtl="0">
              <a:spcBef>
                <a:spcPts val="480"/>
              </a:spcBef>
              <a:spcAft>
                <a:spcPts val="0"/>
              </a:spcAft>
              <a:buClr>
                <a:srgbClr val="003366"/>
              </a:buClr>
              <a:buSzPts val="2400"/>
              <a:buNone/>
            </a:pPr>
            <a:r>
              <a:rPr lang="en-US" sz="2400" b="1" dirty="0">
                <a:solidFill>
                  <a:srgbClr val="003366"/>
                </a:solidFill>
                <a:latin typeface="Times New Roman"/>
                <a:ea typeface="Times New Roman"/>
                <a:cs typeface="Times New Roman"/>
                <a:sym typeface="Times New Roman"/>
              </a:rPr>
              <a:t>                               </a:t>
            </a:r>
            <a:r>
              <a:rPr lang="en-US" sz="2400" b="1" dirty="0">
                <a:latin typeface="Times New Roman"/>
                <a:ea typeface="Times New Roman"/>
                <a:cs typeface="Times New Roman"/>
                <a:sym typeface="Times New Roman"/>
              </a:rPr>
              <a:t> 0000  0000 0000 0000  0000   </a:t>
            </a:r>
            <a:r>
              <a:rPr lang="en-US" sz="2400" b="1" dirty="0">
                <a:solidFill>
                  <a:srgbClr val="7030A0"/>
                </a:solidFill>
                <a:latin typeface="Times New Roman"/>
                <a:ea typeface="Times New Roman"/>
                <a:cs typeface="Times New Roman"/>
                <a:sym typeface="Times New Roman"/>
              </a:rPr>
              <a:t>1111 1111 1111</a:t>
            </a:r>
            <a:r>
              <a:rPr lang="en-US" sz="2400" b="1" dirty="0">
                <a:latin typeface="Times New Roman"/>
                <a:ea typeface="Times New Roman"/>
                <a:cs typeface="Times New Roman"/>
                <a:sym typeface="Times New Roman"/>
              </a:rPr>
              <a:t>– </a:t>
            </a:r>
            <a:r>
              <a:rPr lang="en-US" sz="2400" b="1" dirty="0">
                <a:solidFill>
                  <a:srgbClr val="953734"/>
                </a:solidFill>
                <a:latin typeface="Times New Roman"/>
                <a:ea typeface="Times New Roman"/>
                <a:cs typeface="Times New Roman"/>
                <a:sym typeface="Times New Roman"/>
              </a:rPr>
              <a:t>4KBytes</a:t>
            </a:r>
            <a:endParaRPr sz="2400" b="1" dirty="0">
              <a:latin typeface="Times New Roman"/>
              <a:ea typeface="Times New Roman"/>
              <a:cs typeface="Times New Roman"/>
              <a:sym typeface="Times New Roman"/>
            </a:endParaRPr>
          </a:p>
          <a:p>
            <a:pPr marL="0" lvl="0" indent="0" algn="ctr" rtl="0">
              <a:spcBef>
                <a:spcPts val="480"/>
              </a:spcBef>
              <a:spcAft>
                <a:spcPts val="0"/>
              </a:spcAft>
              <a:buClr>
                <a:srgbClr val="FF0000"/>
              </a:buClr>
              <a:buSzPts val="2400"/>
              <a:buNone/>
            </a:pPr>
            <a:r>
              <a:rPr lang="en-US" sz="2400" b="1" dirty="0">
                <a:solidFill>
                  <a:srgbClr val="FF0000"/>
                </a:solidFill>
                <a:latin typeface="Times New Roman"/>
                <a:ea typeface="Times New Roman"/>
                <a:cs typeface="Times New Roman"/>
                <a:sym typeface="Times New Roman"/>
              </a:rPr>
              <a:t>     </a:t>
            </a:r>
            <a:r>
              <a:rPr lang="en-US" sz="2400" b="1" dirty="0">
                <a:latin typeface="Times New Roman"/>
                <a:ea typeface="Times New Roman"/>
                <a:cs typeface="Times New Roman"/>
                <a:sym typeface="Times New Roman"/>
              </a:rPr>
              <a:t>1111   1111 1111  1111   1111   </a:t>
            </a:r>
            <a:r>
              <a:rPr lang="en-US" sz="2400" b="1" dirty="0">
                <a:solidFill>
                  <a:srgbClr val="7030A0"/>
                </a:solidFill>
                <a:latin typeface="Times New Roman"/>
                <a:ea typeface="Times New Roman"/>
                <a:cs typeface="Times New Roman"/>
                <a:sym typeface="Times New Roman"/>
              </a:rPr>
              <a:t>1111 1111 1111 - </a:t>
            </a:r>
            <a:r>
              <a:rPr lang="en-US" sz="2400" b="1" dirty="0">
                <a:solidFill>
                  <a:srgbClr val="953734"/>
                </a:solidFill>
                <a:latin typeface="Times New Roman"/>
                <a:ea typeface="Times New Roman"/>
                <a:cs typeface="Times New Roman"/>
                <a:sym typeface="Times New Roman"/>
              </a:rPr>
              <a:t>4 </a:t>
            </a:r>
            <a:r>
              <a:rPr lang="en-US" sz="2400" b="1" dirty="0" err="1">
                <a:solidFill>
                  <a:srgbClr val="953734"/>
                </a:solidFill>
                <a:latin typeface="Times New Roman"/>
                <a:ea typeface="Times New Roman"/>
                <a:cs typeface="Times New Roman"/>
                <a:sym typeface="Times New Roman"/>
              </a:rPr>
              <a:t>GBytes</a:t>
            </a:r>
            <a:r>
              <a:rPr lang="en-US" sz="2400" b="1" dirty="0">
                <a:solidFill>
                  <a:srgbClr val="953734"/>
                </a:solidFill>
                <a:latin typeface="Times New Roman"/>
                <a:ea typeface="Times New Roman"/>
                <a:cs typeface="Times New Roman"/>
                <a:sym typeface="Times New Roman"/>
              </a:rPr>
              <a:t> </a:t>
            </a:r>
            <a:endParaRPr sz="2400" b="1" dirty="0">
              <a:solidFill>
                <a:srgbClr val="7030A0"/>
              </a:solidFill>
              <a:latin typeface="Times New Roman"/>
              <a:ea typeface="Times New Roman"/>
              <a:cs typeface="Times New Roman"/>
              <a:sym typeface="Times New Roman"/>
            </a:endParaRPr>
          </a:p>
          <a:p>
            <a:pPr marL="742950" lvl="1" indent="-107950" algn="l" rtl="0">
              <a:spcBef>
                <a:spcPts val="560"/>
              </a:spcBef>
              <a:spcAft>
                <a:spcPts val="0"/>
              </a:spcAft>
              <a:buClr>
                <a:schemeClr val="dk1"/>
              </a:buClr>
              <a:buSzPts val="2800"/>
              <a:buNone/>
            </a:pPr>
            <a:endParaRPr dirty="0">
              <a:solidFill>
                <a:srgbClr val="7030A0"/>
              </a:solidFill>
              <a:latin typeface="Times New Roman"/>
              <a:ea typeface="Times New Roman"/>
              <a:cs typeface="Times New Roman"/>
              <a:sym typeface="Times New Roman"/>
            </a:endParaRPr>
          </a:p>
          <a:p>
            <a:pPr marL="342900" lvl="0" indent="-114300" algn="l" rtl="0">
              <a:spcBef>
                <a:spcPts val="720"/>
              </a:spcBef>
              <a:spcAft>
                <a:spcPts val="0"/>
              </a:spcAft>
              <a:buClr>
                <a:schemeClr val="dk1"/>
              </a:buClr>
              <a:buSzPts val="3600"/>
              <a:buNone/>
            </a:pPr>
            <a:endParaRPr sz="3600" dirty="0">
              <a:latin typeface="Times New Roman"/>
              <a:ea typeface="Times New Roman"/>
              <a:cs typeface="Times New Roman"/>
              <a:sym typeface="Times New Roman"/>
            </a:endParaRPr>
          </a:p>
        </p:txBody>
      </p:sp>
      <p:graphicFrame>
        <p:nvGraphicFramePr>
          <p:cNvPr id="1510" name="Google Shape;1510;p89"/>
          <p:cNvGraphicFramePr/>
          <p:nvPr/>
        </p:nvGraphicFramePr>
        <p:xfrm>
          <a:off x="880459" y="5339575"/>
          <a:ext cx="10916850" cy="716290"/>
        </p:xfrm>
        <a:graphic>
          <a:graphicData uri="http://schemas.openxmlformats.org/drawingml/2006/table">
            <a:tbl>
              <a:tblPr firstRow="1" bandRow="1">
                <a:noFill/>
                <a:tableStyleId>{C14310B4-761D-440C-B97F-3B79ECA8EF60}</a:tableStyleId>
              </a:tblPr>
              <a:tblGrid>
                <a:gridCol w="1574550">
                  <a:extLst>
                    <a:ext uri="{9D8B030D-6E8A-4147-A177-3AD203B41FA5}">
                      <a16:colId xmlns:a16="http://schemas.microsoft.com/office/drawing/2014/main" val="20000"/>
                    </a:ext>
                  </a:extLst>
                </a:gridCol>
                <a:gridCol w="556250">
                  <a:extLst>
                    <a:ext uri="{9D8B030D-6E8A-4147-A177-3AD203B41FA5}">
                      <a16:colId xmlns:a16="http://schemas.microsoft.com/office/drawing/2014/main" val="20001"/>
                    </a:ext>
                  </a:extLst>
                </a:gridCol>
                <a:gridCol w="817425">
                  <a:extLst>
                    <a:ext uri="{9D8B030D-6E8A-4147-A177-3AD203B41FA5}">
                      <a16:colId xmlns:a16="http://schemas.microsoft.com/office/drawing/2014/main" val="20002"/>
                    </a:ext>
                  </a:extLst>
                </a:gridCol>
                <a:gridCol w="623450">
                  <a:extLst>
                    <a:ext uri="{9D8B030D-6E8A-4147-A177-3AD203B41FA5}">
                      <a16:colId xmlns:a16="http://schemas.microsoft.com/office/drawing/2014/main" val="20003"/>
                    </a:ext>
                  </a:extLst>
                </a:gridCol>
                <a:gridCol w="762000">
                  <a:extLst>
                    <a:ext uri="{9D8B030D-6E8A-4147-A177-3AD203B41FA5}">
                      <a16:colId xmlns:a16="http://schemas.microsoft.com/office/drawing/2014/main" val="20004"/>
                    </a:ext>
                  </a:extLst>
                </a:gridCol>
                <a:gridCol w="1919675">
                  <a:extLst>
                    <a:ext uri="{9D8B030D-6E8A-4147-A177-3AD203B41FA5}">
                      <a16:colId xmlns:a16="http://schemas.microsoft.com/office/drawing/2014/main" val="20005"/>
                    </a:ext>
                  </a:extLst>
                </a:gridCol>
                <a:gridCol w="529950">
                  <a:extLst>
                    <a:ext uri="{9D8B030D-6E8A-4147-A177-3AD203B41FA5}">
                      <a16:colId xmlns:a16="http://schemas.microsoft.com/office/drawing/2014/main" val="20006"/>
                    </a:ext>
                  </a:extLst>
                </a:gridCol>
                <a:gridCol w="917050">
                  <a:extLst>
                    <a:ext uri="{9D8B030D-6E8A-4147-A177-3AD203B41FA5}">
                      <a16:colId xmlns:a16="http://schemas.microsoft.com/office/drawing/2014/main" val="20007"/>
                    </a:ext>
                  </a:extLst>
                </a:gridCol>
                <a:gridCol w="387925">
                  <a:extLst>
                    <a:ext uri="{9D8B030D-6E8A-4147-A177-3AD203B41FA5}">
                      <a16:colId xmlns:a16="http://schemas.microsoft.com/office/drawing/2014/main" val="20008"/>
                    </a:ext>
                  </a:extLst>
                </a:gridCol>
                <a:gridCol w="1080650">
                  <a:extLst>
                    <a:ext uri="{9D8B030D-6E8A-4147-A177-3AD203B41FA5}">
                      <a16:colId xmlns:a16="http://schemas.microsoft.com/office/drawing/2014/main" val="20009"/>
                    </a:ext>
                  </a:extLst>
                </a:gridCol>
                <a:gridCol w="1747925">
                  <a:extLst>
                    <a:ext uri="{9D8B030D-6E8A-4147-A177-3AD203B41FA5}">
                      <a16:colId xmlns:a16="http://schemas.microsoft.com/office/drawing/2014/main" val="20010"/>
                    </a:ext>
                  </a:extLst>
                </a:gridCol>
              </a:tblGrid>
              <a:tr h="671275">
                <a:tc>
                  <a:txBody>
                    <a:bodyPr/>
                    <a:lstStyle/>
                    <a:p>
                      <a:pPr marL="0" marR="0" lvl="0" indent="0" algn="l" rtl="0">
                        <a:spcBef>
                          <a:spcPts val="0"/>
                        </a:spcBef>
                        <a:spcAft>
                          <a:spcPts val="0"/>
                        </a:spcAft>
                        <a:buNone/>
                      </a:pPr>
                      <a:r>
                        <a:rPr lang="en-US" sz="1800"/>
                        <a:t>Base</a:t>
                      </a:r>
                      <a:endParaRPr/>
                    </a:p>
                    <a:p>
                      <a:pPr marL="0" marR="0" lvl="0" indent="0" algn="l" rtl="0">
                        <a:spcBef>
                          <a:spcPts val="0"/>
                        </a:spcBef>
                        <a:spcAft>
                          <a:spcPts val="0"/>
                        </a:spcAft>
                        <a:buNone/>
                      </a:pPr>
                      <a:r>
                        <a:rPr lang="en-US" sz="1800"/>
                        <a:t>Addr.  31:24</a:t>
                      </a:r>
                      <a:endParaRPr sz="1800"/>
                    </a:p>
                  </a:txBody>
                  <a:tcPr marL="121925" marR="121925" marT="45725" marB="45725">
                    <a:solidFill>
                      <a:schemeClr val="accent2"/>
                    </a:solidFill>
                  </a:tcPr>
                </a:tc>
                <a:tc>
                  <a:txBody>
                    <a:bodyPr/>
                    <a:lstStyle/>
                    <a:p>
                      <a:pPr marL="0" marR="0" lvl="0" indent="0" algn="l" rtl="0">
                        <a:spcBef>
                          <a:spcPts val="0"/>
                        </a:spcBef>
                        <a:spcAft>
                          <a:spcPts val="0"/>
                        </a:spcAft>
                        <a:buNone/>
                      </a:pPr>
                      <a:r>
                        <a:rPr lang="en-US" sz="3200">
                          <a:solidFill>
                            <a:srgbClr val="C00000"/>
                          </a:solidFill>
                        </a:rPr>
                        <a:t>G </a:t>
                      </a:r>
                      <a:r>
                        <a:rPr lang="en-US" sz="900">
                          <a:solidFill>
                            <a:srgbClr val="C00000"/>
                          </a:solidFill>
                        </a:rPr>
                        <a:t>23</a:t>
                      </a:r>
                      <a:endParaRPr sz="900">
                        <a:solidFill>
                          <a:srgbClr val="C00000"/>
                        </a:solidFill>
                      </a:endParaRPr>
                    </a:p>
                  </a:txBody>
                  <a:tcPr marL="121925" marR="121925" marT="45725" marB="45725">
                    <a:solidFill>
                      <a:srgbClr val="DDD9C3"/>
                    </a:solidFill>
                  </a:tcPr>
                </a:tc>
                <a:tc>
                  <a:txBody>
                    <a:bodyPr/>
                    <a:lstStyle/>
                    <a:p>
                      <a:pPr marL="0" marR="0" lvl="0" indent="0" algn="l" rtl="0">
                        <a:spcBef>
                          <a:spcPts val="0"/>
                        </a:spcBef>
                        <a:spcAft>
                          <a:spcPts val="0"/>
                        </a:spcAft>
                        <a:buNone/>
                      </a:pPr>
                      <a:r>
                        <a:rPr lang="en-US" sz="1800">
                          <a:solidFill>
                            <a:schemeClr val="dk1"/>
                          </a:solidFill>
                        </a:rPr>
                        <a:t>D/B</a:t>
                      </a:r>
                      <a:endParaRPr sz="1800">
                        <a:solidFill>
                          <a:schemeClr val="dk1"/>
                        </a:solidFill>
                      </a:endParaRPr>
                    </a:p>
                  </a:txBody>
                  <a:tcPr marL="121925" marR="121925" marT="45725" marB="45725">
                    <a:solidFill>
                      <a:srgbClr val="DDD9C3"/>
                    </a:solidFill>
                  </a:tcPr>
                </a:tc>
                <a:tc>
                  <a:txBody>
                    <a:bodyPr/>
                    <a:lstStyle/>
                    <a:p>
                      <a:pPr marL="0" marR="0" lvl="0" indent="0" algn="l" rtl="0">
                        <a:spcBef>
                          <a:spcPts val="0"/>
                        </a:spcBef>
                        <a:spcAft>
                          <a:spcPts val="0"/>
                        </a:spcAft>
                        <a:buNone/>
                      </a:pPr>
                      <a:r>
                        <a:rPr lang="en-US" sz="1800">
                          <a:solidFill>
                            <a:schemeClr val="dk1"/>
                          </a:solidFill>
                        </a:rPr>
                        <a:t>O</a:t>
                      </a:r>
                      <a:endParaRPr sz="1800">
                        <a:solidFill>
                          <a:schemeClr val="dk1"/>
                        </a:solidFill>
                      </a:endParaRPr>
                    </a:p>
                  </a:txBody>
                  <a:tcPr marL="121925" marR="121925" marT="45725" marB="45725">
                    <a:solidFill>
                      <a:srgbClr val="DDD9C3"/>
                    </a:solidFill>
                  </a:tcPr>
                </a:tc>
                <a:tc>
                  <a:txBody>
                    <a:bodyPr/>
                    <a:lstStyle/>
                    <a:p>
                      <a:pPr marL="0" marR="0" lvl="0" indent="0" algn="l" rtl="0">
                        <a:spcBef>
                          <a:spcPts val="0"/>
                        </a:spcBef>
                        <a:spcAft>
                          <a:spcPts val="0"/>
                        </a:spcAft>
                        <a:buNone/>
                      </a:pPr>
                      <a:r>
                        <a:rPr lang="en-US" sz="1800">
                          <a:solidFill>
                            <a:schemeClr val="dk1"/>
                          </a:solidFill>
                        </a:rPr>
                        <a:t>AVL</a:t>
                      </a:r>
                      <a:endParaRPr sz="1800">
                        <a:solidFill>
                          <a:schemeClr val="dk1"/>
                        </a:solidFill>
                      </a:endParaRPr>
                    </a:p>
                  </a:txBody>
                  <a:tcPr marL="121925" marR="121925" marT="45725" marB="45725">
                    <a:solidFill>
                      <a:srgbClr val="DDD9C3"/>
                    </a:solidFill>
                  </a:tcPr>
                </a:tc>
                <a:tc>
                  <a:txBody>
                    <a:bodyPr/>
                    <a:lstStyle/>
                    <a:p>
                      <a:pPr marL="0" marR="0" lvl="0" indent="0" algn="l" rtl="0">
                        <a:spcBef>
                          <a:spcPts val="0"/>
                        </a:spcBef>
                        <a:spcAft>
                          <a:spcPts val="0"/>
                        </a:spcAft>
                        <a:buNone/>
                      </a:pPr>
                      <a:r>
                        <a:rPr lang="en-US" sz="1800"/>
                        <a:t>Seg. Limit 19:16</a:t>
                      </a:r>
                      <a:endParaRPr sz="1800"/>
                    </a:p>
                  </a:txBody>
                  <a:tcPr marL="121925" marR="121925" marT="45725" marB="45725">
                    <a:solidFill>
                      <a:schemeClr val="accent3"/>
                    </a:solidFill>
                  </a:tcPr>
                </a:tc>
                <a:tc>
                  <a:txBody>
                    <a:bodyPr/>
                    <a:lstStyle/>
                    <a:p>
                      <a:pPr marL="0" marR="0" lvl="0" indent="0" algn="l" rtl="0">
                        <a:spcBef>
                          <a:spcPts val="0"/>
                        </a:spcBef>
                        <a:spcAft>
                          <a:spcPts val="0"/>
                        </a:spcAft>
                        <a:buNone/>
                      </a:pPr>
                      <a:r>
                        <a:rPr lang="en-US" sz="1800"/>
                        <a:t>P</a:t>
                      </a:r>
                      <a:endParaRPr sz="1800"/>
                    </a:p>
                  </a:txBody>
                  <a:tcPr marL="121925" marR="121925" marT="45725" marB="45725"/>
                </a:tc>
                <a:tc>
                  <a:txBody>
                    <a:bodyPr/>
                    <a:lstStyle/>
                    <a:p>
                      <a:pPr marL="0" marR="0" lvl="0" indent="0" algn="l" rtl="0">
                        <a:spcBef>
                          <a:spcPts val="0"/>
                        </a:spcBef>
                        <a:spcAft>
                          <a:spcPts val="0"/>
                        </a:spcAft>
                        <a:buNone/>
                      </a:pPr>
                      <a:r>
                        <a:rPr lang="en-US" sz="1800"/>
                        <a:t>DPL</a:t>
                      </a:r>
                      <a:endParaRPr/>
                    </a:p>
                    <a:p>
                      <a:pPr marL="0" marR="0" lvl="0" indent="0" algn="l" rtl="0">
                        <a:spcBef>
                          <a:spcPts val="0"/>
                        </a:spcBef>
                        <a:spcAft>
                          <a:spcPts val="0"/>
                        </a:spcAft>
                        <a:buNone/>
                      </a:pPr>
                      <a:r>
                        <a:rPr lang="en-US" sz="1800"/>
                        <a:t>(2 bit)</a:t>
                      </a:r>
                      <a:endParaRPr sz="1800"/>
                    </a:p>
                  </a:txBody>
                  <a:tcPr marL="121925" marR="121925" marT="45725" marB="45725"/>
                </a:tc>
                <a:tc>
                  <a:txBody>
                    <a:bodyPr/>
                    <a:lstStyle/>
                    <a:p>
                      <a:pPr marL="0" marR="0" lvl="0" indent="0" algn="l" rtl="0">
                        <a:spcBef>
                          <a:spcPts val="0"/>
                        </a:spcBef>
                        <a:spcAft>
                          <a:spcPts val="0"/>
                        </a:spcAft>
                        <a:buNone/>
                      </a:pPr>
                      <a:r>
                        <a:rPr lang="en-US" sz="1800"/>
                        <a:t>S</a:t>
                      </a:r>
                      <a:endParaRPr sz="1800"/>
                    </a:p>
                  </a:txBody>
                  <a:tcPr marL="121925" marR="121925" marT="45725" marB="45725"/>
                </a:tc>
                <a:tc>
                  <a:txBody>
                    <a:bodyPr/>
                    <a:lstStyle/>
                    <a:p>
                      <a:pPr marL="0" marR="0" lvl="0" indent="0" algn="l" rtl="0">
                        <a:spcBef>
                          <a:spcPts val="0"/>
                        </a:spcBef>
                        <a:spcAft>
                          <a:spcPts val="0"/>
                        </a:spcAft>
                        <a:buNone/>
                      </a:pPr>
                      <a:r>
                        <a:rPr lang="en-US" sz="1800"/>
                        <a:t>Type</a:t>
                      </a:r>
                      <a:endParaRPr/>
                    </a:p>
                    <a:p>
                      <a:pPr marL="0" marR="0" lvl="0" indent="0" algn="l" rtl="0">
                        <a:spcBef>
                          <a:spcPts val="0"/>
                        </a:spcBef>
                        <a:spcAft>
                          <a:spcPts val="0"/>
                        </a:spcAft>
                        <a:buNone/>
                      </a:pPr>
                      <a:r>
                        <a:rPr lang="en-US" sz="1800"/>
                        <a:t>(4 bit)</a:t>
                      </a:r>
                      <a:endParaRPr sz="1800"/>
                    </a:p>
                  </a:txBody>
                  <a:tcPr marL="121925" marR="121925" marT="45725" marB="45725"/>
                </a:tc>
                <a:tc>
                  <a:txBody>
                    <a:bodyPr/>
                    <a:lstStyle/>
                    <a:p>
                      <a:pPr marL="0" marR="0" lvl="0" indent="0" algn="l" rtl="0">
                        <a:spcBef>
                          <a:spcPts val="0"/>
                        </a:spcBef>
                        <a:spcAft>
                          <a:spcPts val="0"/>
                        </a:spcAft>
                        <a:buNone/>
                      </a:pPr>
                      <a:r>
                        <a:rPr lang="en-US" sz="1800"/>
                        <a:t>Base  Addr</a:t>
                      </a:r>
                      <a:endParaRPr sz="1800"/>
                    </a:p>
                    <a:p>
                      <a:pPr marL="0" marR="0" lvl="0" indent="0" algn="l" rtl="0">
                        <a:spcBef>
                          <a:spcPts val="0"/>
                        </a:spcBef>
                        <a:spcAft>
                          <a:spcPts val="0"/>
                        </a:spcAft>
                        <a:buNone/>
                      </a:pPr>
                      <a:r>
                        <a:rPr lang="en-US" sz="1800"/>
                        <a:t>23:16</a:t>
                      </a:r>
                      <a:endParaRPr sz="1800"/>
                    </a:p>
                  </a:txBody>
                  <a:tcPr marL="121925" marR="121925" marT="45725" marB="45725">
                    <a:solidFill>
                      <a:schemeClr val="accent2"/>
                    </a:solidFill>
                  </a:tcPr>
                </a:tc>
                <a:extLst>
                  <a:ext uri="{0D108BD9-81ED-4DB2-BD59-A6C34878D82A}">
                    <a16:rowId xmlns:a16="http://schemas.microsoft.com/office/drawing/2014/main" val="10000"/>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0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0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09">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09">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09">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509">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509">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509">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509">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5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1514"/>
        <p:cNvGrpSpPr/>
        <p:nvPr/>
      </p:nvGrpSpPr>
      <p:grpSpPr>
        <a:xfrm>
          <a:off x="0" y="0"/>
          <a:ext cx="0" cy="0"/>
          <a:chOff x="0" y="0"/>
          <a:chExt cx="0" cy="0"/>
        </a:xfrm>
      </p:grpSpPr>
      <p:sp>
        <p:nvSpPr>
          <p:cNvPr id="1515" name="Google Shape;1515;p90"/>
          <p:cNvSpPr txBox="1">
            <a:spLocks noGrp="1"/>
          </p:cNvSpPr>
          <p:nvPr>
            <p:ph type="dt" idx="10"/>
          </p:nvPr>
        </p:nvSpPr>
        <p:spPr>
          <a:xfrm>
            <a:off x="1041889" y="6336377"/>
            <a:ext cx="28448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9FFCF281-B700-40E2-AB33-4199C0E31428}" type="datetime1">
              <a:rPr lang="en-US" smtClean="0"/>
              <a:t>3/29/2023</a:t>
            </a:fld>
            <a:endParaRPr/>
          </a:p>
        </p:txBody>
      </p:sp>
      <p:sp>
        <p:nvSpPr>
          <p:cNvPr id="1516" name="Google Shape;1516;p90"/>
          <p:cNvSpPr txBox="1">
            <a:spLocks noGrp="1"/>
          </p:cNvSpPr>
          <p:nvPr>
            <p:ph type="ftr" idx="11"/>
          </p:nvPr>
        </p:nvSpPr>
        <p:spPr>
          <a:xfrm>
            <a:off x="2854036" y="6356393"/>
            <a:ext cx="5172364"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GB" smtClean="0"/>
              <a:t>Microprocessor Architecture and Internet of Things_CET3014B    Unit 3      2022-23     S4  </a:t>
            </a:r>
            <a:endParaRPr/>
          </a:p>
        </p:txBody>
      </p:sp>
      <p:sp>
        <p:nvSpPr>
          <p:cNvPr id="1517" name="Google Shape;1517;p90"/>
          <p:cNvSpPr txBox="1">
            <a:spLocks noGrp="1"/>
          </p:cNvSpPr>
          <p:nvPr>
            <p:ph type="sldNum" idx="12"/>
          </p:nvPr>
        </p:nvSpPr>
        <p:spPr>
          <a:xfrm>
            <a:off x="8737600" y="6356393"/>
            <a:ext cx="28448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104</a:t>
            </a:fld>
            <a:endParaRPr/>
          </a:p>
        </p:txBody>
      </p:sp>
      <p:cxnSp>
        <p:nvCxnSpPr>
          <p:cNvPr id="1518" name="Google Shape;1518;p90"/>
          <p:cNvCxnSpPr/>
          <p:nvPr/>
        </p:nvCxnSpPr>
        <p:spPr>
          <a:xfrm rot="10800000" flipH="1">
            <a:off x="80250" y="894625"/>
            <a:ext cx="12192000" cy="27709"/>
          </a:xfrm>
          <a:prstGeom prst="straightConnector1">
            <a:avLst/>
          </a:prstGeom>
          <a:noFill/>
          <a:ln w="9525" cap="flat" cmpd="sng">
            <a:solidFill>
              <a:srgbClr val="00B050"/>
            </a:solidFill>
            <a:prstDash val="solid"/>
            <a:round/>
            <a:headEnd type="none" w="sm" len="sm"/>
            <a:tailEnd type="none" w="sm" len="sm"/>
          </a:ln>
        </p:spPr>
      </p:cxnSp>
      <p:sp>
        <p:nvSpPr>
          <p:cNvPr id="1519" name="Google Shape;1519;p90"/>
          <p:cNvSpPr/>
          <p:nvPr/>
        </p:nvSpPr>
        <p:spPr>
          <a:xfrm>
            <a:off x="146051" y="6356350"/>
            <a:ext cx="471487" cy="457200"/>
          </a:xfrm>
          <a:prstGeom prst="rect">
            <a:avLst/>
          </a:prstGeom>
          <a:solidFill>
            <a:srgbClr val="7030A0"/>
          </a:solidFill>
          <a:ln w="25400" cap="flat" cmpd="sng">
            <a:solidFill>
              <a:srgbClr val="7030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1520" name="Google Shape;1520;p90"/>
          <p:cNvCxnSpPr/>
          <p:nvPr/>
        </p:nvCxnSpPr>
        <p:spPr>
          <a:xfrm flipH="1">
            <a:off x="882161" y="0"/>
            <a:ext cx="14288" cy="6821487"/>
          </a:xfrm>
          <a:prstGeom prst="straightConnector1">
            <a:avLst/>
          </a:prstGeom>
          <a:noFill/>
          <a:ln w="15875" cap="flat" cmpd="sng">
            <a:solidFill>
              <a:srgbClr val="00B050"/>
            </a:solidFill>
            <a:prstDash val="solid"/>
            <a:round/>
            <a:headEnd type="none" w="sm" len="sm"/>
            <a:tailEnd type="none" w="sm" len="sm"/>
          </a:ln>
        </p:spPr>
      </p:cxnSp>
      <p:cxnSp>
        <p:nvCxnSpPr>
          <p:cNvPr id="1521" name="Google Shape;1521;p90"/>
          <p:cNvCxnSpPr/>
          <p:nvPr/>
        </p:nvCxnSpPr>
        <p:spPr>
          <a:xfrm>
            <a:off x="-10316" y="6264275"/>
            <a:ext cx="12192000" cy="0"/>
          </a:xfrm>
          <a:prstGeom prst="straightConnector1">
            <a:avLst/>
          </a:prstGeom>
          <a:noFill/>
          <a:ln w="15875" cap="flat" cmpd="sng">
            <a:solidFill>
              <a:srgbClr val="00B050"/>
            </a:solidFill>
            <a:prstDash val="solid"/>
            <a:round/>
            <a:headEnd type="none" w="sm" len="sm"/>
            <a:tailEnd type="none" w="sm" len="sm"/>
          </a:ln>
        </p:spPr>
      </p:cxnSp>
      <p:pic>
        <p:nvPicPr>
          <p:cNvPr id="1522" name="Google Shape;1522;p90"/>
          <p:cNvPicPr preferRelativeResize="0"/>
          <p:nvPr/>
        </p:nvPicPr>
        <p:blipFill rotWithShape="1">
          <a:blip r:embed="rId3">
            <a:alphaModFix/>
          </a:blip>
          <a:srcRect/>
          <a:stretch/>
        </p:blipFill>
        <p:spPr>
          <a:xfrm>
            <a:off x="80250" y="62750"/>
            <a:ext cx="801911" cy="796834"/>
          </a:xfrm>
          <a:prstGeom prst="rect">
            <a:avLst/>
          </a:prstGeom>
          <a:noFill/>
          <a:ln>
            <a:noFill/>
          </a:ln>
        </p:spPr>
      </p:pic>
      <p:sp>
        <p:nvSpPr>
          <p:cNvPr id="1523" name="Google Shape;1523;p90"/>
          <p:cNvSpPr txBox="1">
            <a:spLocks noGrp="1"/>
          </p:cNvSpPr>
          <p:nvPr>
            <p:ph type="title"/>
          </p:nvPr>
        </p:nvSpPr>
        <p:spPr>
          <a:xfrm>
            <a:off x="-792480" y="150925"/>
            <a:ext cx="9530080" cy="626394"/>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rgbClr val="002060"/>
              </a:buClr>
              <a:buSzPts val="3800"/>
              <a:buFont typeface="Times New Roman"/>
              <a:buNone/>
            </a:pPr>
            <a:r>
              <a:rPr lang="en-US" sz="3800" b="1">
                <a:solidFill>
                  <a:srgbClr val="002060"/>
                </a:solidFill>
                <a:latin typeface="Times New Roman"/>
                <a:ea typeface="Times New Roman"/>
                <a:cs typeface="Times New Roman"/>
                <a:sym typeface="Times New Roman"/>
              </a:rPr>
              <a:t>Calculation:  </a:t>
            </a:r>
            <a:r>
              <a:rPr lang="en-US" sz="3800" b="1">
                <a:solidFill>
                  <a:srgbClr val="C00000"/>
                </a:solidFill>
                <a:latin typeface="Times New Roman"/>
                <a:ea typeface="Times New Roman"/>
                <a:cs typeface="Times New Roman"/>
                <a:sym typeface="Times New Roman"/>
              </a:rPr>
              <a:t>Size of segment</a:t>
            </a:r>
            <a:endParaRPr sz="3800" b="1">
              <a:solidFill>
                <a:srgbClr val="C00000"/>
              </a:solidFill>
              <a:latin typeface="Times New Roman"/>
              <a:ea typeface="Times New Roman"/>
              <a:cs typeface="Times New Roman"/>
              <a:sym typeface="Times New Roman"/>
            </a:endParaRPr>
          </a:p>
        </p:txBody>
      </p:sp>
      <p:sp>
        <p:nvSpPr>
          <p:cNvPr id="1524" name="Google Shape;1524;p90"/>
          <p:cNvSpPr/>
          <p:nvPr/>
        </p:nvSpPr>
        <p:spPr>
          <a:xfrm>
            <a:off x="1041888" y="1014451"/>
            <a:ext cx="11139795" cy="1215076"/>
          </a:xfrm>
          <a:prstGeom prst="rect">
            <a:avLst/>
          </a:prstGeom>
          <a:noFill/>
          <a:ln>
            <a:noFill/>
          </a:ln>
        </p:spPr>
        <p:txBody>
          <a:bodyPr spcFirstLastPara="1" wrap="square" lIns="91425" tIns="45700" rIns="91425" bIns="45700" anchor="t" anchorCtr="0">
            <a:spAutoFit/>
          </a:bodyPr>
          <a:lstStyle/>
          <a:p>
            <a:pPr marL="0" marR="0" lvl="0" indent="0" algn="just" rtl="0">
              <a:lnSpc>
                <a:spcPct val="64285"/>
              </a:lnSpc>
              <a:spcBef>
                <a:spcPts val="0"/>
              </a:spcBef>
              <a:spcAft>
                <a:spcPts val="0"/>
              </a:spcAft>
              <a:buNone/>
            </a:pPr>
            <a:r>
              <a:rPr lang="en-US" sz="2400" b="1">
                <a:solidFill>
                  <a:srgbClr val="C00000"/>
                </a:solidFill>
                <a:latin typeface="Times New Roman"/>
                <a:ea typeface="Times New Roman"/>
                <a:cs typeface="Times New Roman"/>
                <a:sym typeface="Times New Roman"/>
              </a:rPr>
              <a:t>In a segment descriptor if limit field is </a:t>
            </a:r>
            <a:r>
              <a:rPr lang="en-US" sz="2800" b="1">
                <a:solidFill>
                  <a:schemeClr val="dk1"/>
                </a:solidFill>
                <a:latin typeface="Times New Roman"/>
                <a:ea typeface="Times New Roman"/>
                <a:cs typeface="Times New Roman"/>
                <a:sym typeface="Times New Roman"/>
              </a:rPr>
              <a:t>00F00H</a:t>
            </a:r>
            <a:r>
              <a:rPr lang="en-US" sz="2400" b="1">
                <a:solidFill>
                  <a:srgbClr val="C00000"/>
                </a:solidFill>
                <a:latin typeface="Times New Roman"/>
                <a:ea typeface="Times New Roman"/>
                <a:cs typeface="Times New Roman"/>
                <a:sym typeface="Times New Roman"/>
              </a:rPr>
              <a:t> then find the </a:t>
            </a:r>
            <a:r>
              <a:rPr lang="en-US" sz="2400" b="1">
                <a:solidFill>
                  <a:srgbClr val="974806"/>
                </a:solidFill>
                <a:latin typeface="Times New Roman"/>
                <a:ea typeface="Times New Roman"/>
                <a:cs typeface="Times New Roman"/>
                <a:sym typeface="Times New Roman"/>
              </a:rPr>
              <a:t>size of the segment</a:t>
            </a:r>
            <a:r>
              <a:rPr lang="en-US" sz="2400" b="1">
                <a:solidFill>
                  <a:srgbClr val="C00000"/>
                </a:solidFill>
                <a:latin typeface="Times New Roman"/>
                <a:ea typeface="Times New Roman"/>
                <a:cs typeface="Times New Roman"/>
                <a:sym typeface="Times New Roman"/>
              </a:rPr>
              <a:t>, if</a:t>
            </a:r>
            <a:endParaRPr sz="2400" b="1">
              <a:solidFill>
                <a:srgbClr val="C00000"/>
              </a:solidFill>
              <a:latin typeface="Arial"/>
              <a:ea typeface="Arial"/>
              <a:cs typeface="Arial"/>
              <a:sym typeface="Arial"/>
            </a:endParaRPr>
          </a:p>
          <a:p>
            <a:pPr marL="342900" marR="0" lvl="0" indent="-342900" algn="just" rtl="0">
              <a:lnSpc>
                <a:spcPct val="107000"/>
              </a:lnSpc>
              <a:spcBef>
                <a:spcPts val="0"/>
              </a:spcBef>
              <a:spcAft>
                <a:spcPts val="0"/>
              </a:spcAft>
              <a:buClr>
                <a:srgbClr val="205867"/>
              </a:buClr>
              <a:buSzPts val="2800"/>
              <a:buFont typeface="Calibri"/>
              <a:buAutoNum type="alphaLcPeriod"/>
            </a:pPr>
            <a:r>
              <a:rPr lang="en-US" sz="2800" b="1">
                <a:solidFill>
                  <a:srgbClr val="205867"/>
                </a:solidFill>
                <a:latin typeface="Times New Roman"/>
                <a:ea typeface="Times New Roman"/>
                <a:cs typeface="Times New Roman"/>
                <a:sym typeface="Times New Roman"/>
              </a:rPr>
              <a:t>G bit = 0</a:t>
            </a:r>
            <a:endParaRPr sz="2400" b="1">
              <a:solidFill>
                <a:srgbClr val="205867"/>
              </a:solidFill>
              <a:latin typeface="Calibri"/>
              <a:ea typeface="Calibri"/>
              <a:cs typeface="Calibri"/>
              <a:sym typeface="Calibri"/>
            </a:endParaRPr>
          </a:p>
          <a:p>
            <a:pPr marL="0" marR="0" lvl="0" indent="0" algn="l" rtl="0">
              <a:spcBef>
                <a:spcPts val="0"/>
              </a:spcBef>
              <a:spcAft>
                <a:spcPts val="0"/>
              </a:spcAft>
              <a:buNone/>
            </a:pPr>
            <a:r>
              <a:rPr lang="en-US" sz="2800" b="1">
                <a:solidFill>
                  <a:srgbClr val="5F497A"/>
                </a:solidFill>
                <a:latin typeface="Times New Roman"/>
                <a:ea typeface="Times New Roman"/>
                <a:cs typeface="Times New Roman"/>
                <a:sym typeface="Times New Roman"/>
              </a:rPr>
              <a:t>b. G bit = 1 </a:t>
            </a:r>
            <a:endParaRPr sz="2800" b="1">
              <a:solidFill>
                <a:srgbClr val="5F497A"/>
              </a:solidFill>
              <a:latin typeface="Calibri"/>
              <a:ea typeface="Calibri"/>
              <a:cs typeface="Calibri"/>
              <a:sym typeface="Calibri"/>
            </a:endParaRPr>
          </a:p>
        </p:txBody>
      </p:sp>
      <p:sp>
        <p:nvSpPr>
          <p:cNvPr id="1525" name="Google Shape;1525;p90"/>
          <p:cNvSpPr/>
          <p:nvPr/>
        </p:nvSpPr>
        <p:spPr>
          <a:xfrm>
            <a:off x="984650" y="2383077"/>
            <a:ext cx="5533232" cy="332398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000" b="0" cap="none">
                <a:solidFill>
                  <a:schemeClr val="dk1"/>
                </a:solidFill>
                <a:latin typeface="Times New Roman"/>
                <a:ea typeface="Times New Roman"/>
                <a:cs typeface="Times New Roman"/>
                <a:sym typeface="Times New Roman"/>
              </a:rPr>
              <a:t>Memory size: </a:t>
            </a:r>
            <a:endParaRPr/>
          </a:p>
          <a:p>
            <a:pPr marL="0" marR="0" lvl="0" indent="0" algn="l" rtl="0">
              <a:spcBef>
                <a:spcPts val="0"/>
              </a:spcBef>
              <a:spcAft>
                <a:spcPts val="0"/>
              </a:spcAft>
              <a:buNone/>
            </a:pPr>
            <a:r>
              <a:rPr lang="en-US" sz="3000" b="0" cap="none">
                <a:solidFill>
                  <a:srgbClr val="974806"/>
                </a:solidFill>
                <a:latin typeface="Times New Roman"/>
                <a:ea typeface="Times New Roman"/>
                <a:cs typeface="Times New Roman"/>
                <a:sym typeface="Times New Roman"/>
              </a:rPr>
              <a:t>If G=0:   </a:t>
            </a:r>
            <a:r>
              <a:rPr lang="en-US" sz="3000" b="0" cap="none">
                <a:solidFill>
                  <a:schemeClr val="dk1"/>
                </a:solidFill>
                <a:latin typeface="Times New Roman"/>
                <a:ea typeface="Times New Roman"/>
                <a:cs typeface="Times New Roman"/>
                <a:sym typeface="Times New Roman"/>
              </a:rPr>
              <a:t>1MB:  </a:t>
            </a:r>
            <a:endParaRPr/>
          </a:p>
          <a:p>
            <a:pPr marL="0" marR="0" lvl="0" indent="0" algn="l" rtl="0">
              <a:spcBef>
                <a:spcPts val="0"/>
              </a:spcBef>
              <a:spcAft>
                <a:spcPts val="0"/>
              </a:spcAft>
              <a:buNone/>
            </a:pPr>
            <a:r>
              <a:rPr lang="en-US" sz="3000" b="0" cap="none">
                <a:solidFill>
                  <a:schemeClr val="dk1"/>
                </a:solidFill>
                <a:latin typeface="Times New Roman"/>
                <a:ea typeface="Times New Roman"/>
                <a:cs typeface="Times New Roman"/>
                <a:sym typeface="Times New Roman"/>
              </a:rPr>
              <a:t>Segment can be 1 byte to 1Mbyte</a:t>
            </a:r>
            <a:endParaRPr/>
          </a:p>
          <a:p>
            <a:pPr marL="0" marR="0" lvl="0" indent="0" algn="l" rtl="0">
              <a:spcBef>
                <a:spcPts val="0"/>
              </a:spcBef>
              <a:spcAft>
                <a:spcPts val="0"/>
              </a:spcAft>
              <a:buNone/>
            </a:pPr>
            <a:r>
              <a:rPr lang="en-US" sz="3000" b="0" cap="none">
                <a:solidFill>
                  <a:schemeClr val="dk1"/>
                </a:solidFill>
                <a:latin typeface="Times New Roman"/>
                <a:ea typeface="Times New Roman"/>
                <a:cs typeface="Times New Roman"/>
                <a:sym typeface="Times New Roman"/>
              </a:rPr>
              <a:t>So limit of segment is </a:t>
            </a:r>
            <a:endParaRPr/>
          </a:p>
          <a:p>
            <a:pPr marL="0" marR="0" lvl="0" indent="0" algn="l" rtl="0">
              <a:spcBef>
                <a:spcPts val="0"/>
              </a:spcBef>
              <a:spcAft>
                <a:spcPts val="0"/>
              </a:spcAft>
              <a:buNone/>
            </a:pPr>
            <a:r>
              <a:rPr lang="en-US" sz="3000" b="1">
                <a:solidFill>
                  <a:schemeClr val="dk1"/>
                </a:solidFill>
                <a:latin typeface="Times New Roman"/>
                <a:ea typeface="Times New Roman"/>
                <a:cs typeface="Times New Roman"/>
                <a:sym typeface="Times New Roman"/>
              </a:rPr>
              <a:t>0000H to F</a:t>
            </a:r>
            <a:r>
              <a:rPr lang="en-US" sz="3000" b="1" cap="none">
                <a:solidFill>
                  <a:schemeClr val="dk1"/>
                </a:solidFill>
                <a:latin typeface="Times New Roman"/>
                <a:ea typeface="Times New Roman"/>
                <a:cs typeface="Times New Roman"/>
                <a:sym typeface="Times New Roman"/>
              </a:rPr>
              <a:t>FFFFH </a:t>
            </a:r>
            <a:endParaRPr/>
          </a:p>
          <a:p>
            <a:pPr marL="0" marR="0" lvl="0" indent="0" algn="l" rtl="0">
              <a:spcBef>
                <a:spcPts val="0"/>
              </a:spcBef>
              <a:spcAft>
                <a:spcPts val="0"/>
              </a:spcAft>
              <a:buNone/>
            </a:pPr>
            <a:r>
              <a:rPr lang="en-US" sz="3000">
                <a:solidFill>
                  <a:schemeClr val="dk1"/>
                </a:solidFill>
                <a:latin typeface="Times New Roman"/>
                <a:ea typeface="Times New Roman"/>
                <a:cs typeface="Times New Roman"/>
                <a:sym typeface="Times New Roman"/>
              </a:rPr>
              <a:t>Segment </a:t>
            </a:r>
            <a:r>
              <a:rPr lang="en-US" sz="2800">
                <a:solidFill>
                  <a:schemeClr val="dk1"/>
                </a:solidFill>
                <a:latin typeface="Times New Roman"/>
                <a:ea typeface="Times New Roman"/>
                <a:cs typeface="Times New Roman"/>
                <a:sym typeface="Times New Roman"/>
              </a:rPr>
              <a:t>size =</a:t>
            </a:r>
            <a:r>
              <a:rPr lang="en-US" sz="2800">
                <a:solidFill>
                  <a:srgbClr val="974806"/>
                </a:solidFill>
                <a:latin typeface="Times New Roman"/>
                <a:ea typeface="Times New Roman"/>
                <a:cs typeface="Times New Roman"/>
                <a:sym typeface="Times New Roman"/>
              </a:rPr>
              <a:t>Segment field*</a:t>
            </a:r>
            <a:r>
              <a:rPr lang="en-US" sz="2800" b="1">
                <a:solidFill>
                  <a:srgbClr val="002060"/>
                </a:solidFill>
                <a:latin typeface="Times New Roman"/>
                <a:ea typeface="Times New Roman"/>
                <a:cs typeface="Times New Roman"/>
                <a:sym typeface="Times New Roman"/>
              </a:rPr>
              <a:t>1byte</a:t>
            </a:r>
            <a:r>
              <a:rPr lang="en-US" sz="2800" b="1">
                <a:solidFill>
                  <a:srgbClr val="974806"/>
                </a:solidFill>
                <a:latin typeface="Times New Roman"/>
                <a:ea typeface="Times New Roman"/>
                <a:cs typeface="Times New Roman"/>
                <a:sym typeface="Times New Roman"/>
              </a:rPr>
              <a:t> </a:t>
            </a:r>
            <a:r>
              <a:rPr lang="en-US" sz="3000">
                <a:solidFill>
                  <a:schemeClr val="dk1"/>
                </a:solidFill>
                <a:latin typeface="Times New Roman"/>
                <a:ea typeface="Times New Roman"/>
                <a:cs typeface="Times New Roman"/>
                <a:sym typeface="Times New Roman"/>
              </a:rPr>
              <a:t>= 00F00H*1=0F00H</a:t>
            </a:r>
            <a:endParaRPr sz="3000" b="0" cap="none">
              <a:solidFill>
                <a:schemeClr val="dk1"/>
              </a:solidFill>
              <a:latin typeface="Times New Roman"/>
              <a:ea typeface="Times New Roman"/>
              <a:cs typeface="Times New Roman"/>
              <a:sym typeface="Times New Roman"/>
            </a:endParaRPr>
          </a:p>
        </p:txBody>
      </p:sp>
      <p:sp>
        <p:nvSpPr>
          <p:cNvPr id="1526" name="Google Shape;1526;p90"/>
          <p:cNvSpPr/>
          <p:nvPr/>
        </p:nvSpPr>
        <p:spPr>
          <a:xfrm>
            <a:off x="6737401" y="2329606"/>
            <a:ext cx="5692492" cy="332398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000" b="0" cap="none">
                <a:solidFill>
                  <a:schemeClr val="dk1"/>
                </a:solidFill>
                <a:latin typeface="Times New Roman"/>
                <a:ea typeface="Times New Roman"/>
                <a:cs typeface="Times New Roman"/>
                <a:sym typeface="Times New Roman"/>
              </a:rPr>
              <a:t>Memory size: </a:t>
            </a:r>
            <a:endParaRPr/>
          </a:p>
          <a:p>
            <a:pPr marL="0" marR="0" lvl="0" indent="0" algn="l" rtl="0">
              <a:spcBef>
                <a:spcPts val="0"/>
              </a:spcBef>
              <a:spcAft>
                <a:spcPts val="0"/>
              </a:spcAft>
              <a:buNone/>
            </a:pPr>
            <a:r>
              <a:rPr lang="en-US" sz="3000" b="0" cap="none">
                <a:solidFill>
                  <a:srgbClr val="974806"/>
                </a:solidFill>
                <a:latin typeface="Times New Roman"/>
                <a:ea typeface="Times New Roman"/>
                <a:cs typeface="Times New Roman"/>
                <a:sym typeface="Times New Roman"/>
              </a:rPr>
              <a:t>If G=1</a:t>
            </a:r>
            <a:r>
              <a:rPr lang="en-US" sz="3000" b="0" cap="none">
                <a:solidFill>
                  <a:schemeClr val="dk1"/>
                </a:solidFill>
                <a:latin typeface="Times New Roman"/>
                <a:ea typeface="Times New Roman"/>
                <a:cs typeface="Times New Roman"/>
                <a:sym typeface="Times New Roman"/>
              </a:rPr>
              <a:t>:   1GB:  </a:t>
            </a:r>
            <a:endParaRPr/>
          </a:p>
          <a:p>
            <a:pPr marL="0" marR="0" lvl="0" indent="0" algn="l" rtl="0">
              <a:spcBef>
                <a:spcPts val="0"/>
              </a:spcBef>
              <a:spcAft>
                <a:spcPts val="0"/>
              </a:spcAft>
              <a:buNone/>
            </a:pPr>
            <a:r>
              <a:rPr lang="en-US" sz="3000" b="0" cap="none">
                <a:solidFill>
                  <a:schemeClr val="dk1"/>
                </a:solidFill>
                <a:latin typeface="Times New Roman"/>
                <a:ea typeface="Times New Roman"/>
                <a:cs typeface="Times New Roman"/>
                <a:sym typeface="Times New Roman"/>
              </a:rPr>
              <a:t>Segment can be 4Kbyte to 4Gbyte </a:t>
            </a:r>
            <a:endParaRPr/>
          </a:p>
          <a:p>
            <a:pPr marL="0" marR="0" lvl="0" indent="0" algn="l" rtl="0">
              <a:spcBef>
                <a:spcPts val="0"/>
              </a:spcBef>
              <a:spcAft>
                <a:spcPts val="0"/>
              </a:spcAft>
              <a:buNone/>
            </a:pPr>
            <a:r>
              <a:rPr lang="en-US" sz="3000" b="0" cap="none">
                <a:solidFill>
                  <a:schemeClr val="dk1"/>
                </a:solidFill>
                <a:latin typeface="Times New Roman"/>
                <a:ea typeface="Times New Roman"/>
                <a:cs typeface="Times New Roman"/>
                <a:sym typeface="Times New Roman"/>
              </a:rPr>
              <a:t>So limit of segment is </a:t>
            </a:r>
            <a:endParaRPr/>
          </a:p>
          <a:p>
            <a:pPr marL="0" marR="0" lvl="0" indent="0" algn="l" rtl="0">
              <a:spcBef>
                <a:spcPts val="0"/>
              </a:spcBef>
              <a:spcAft>
                <a:spcPts val="0"/>
              </a:spcAft>
              <a:buNone/>
            </a:pPr>
            <a:r>
              <a:rPr lang="en-US" sz="3000" b="1" cap="none">
                <a:solidFill>
                  <a:schemeClr val="dk1"/>
                </a:solidFill>
                <a:latin typeface="Times New Roman"/>
                <a:ea typeface="Times New Roman"/>
                <a:cs typeface="Times New Roman"/>
                <a:sym typeface="Times New Roman"/>
              </a:rPr>
              <a:t>0000</a:t>
            </a:r>
            <a:r>
              <a:rPr lang="en-US" sz="3000" b="1">
                <a:solidFill>
                  <a:schemeClr val="dk1"/>
                </a:solidFill>
                <a:latin typeface="Times New Roman"/>
                <a:ea typeface="Times New Roman"/>
                <a:cs typeface="Times New Roman"/>
                <a:sym typeface="Times New Roman"/>
              </a:rPr>
              <a:t>0000H to FFFF</a:t>
            </a:r>
            <a:r>
              <a:rPr lang="en-US" sz="3000" b="1" cap="none">
                <a:solidFill>
                  <a:schemeClr val="dk1"/>
                </a:solidFill>
                <a:latin typeface="Times New Roman"/>
                <a:ea typeface="Times New Roman"/>
                <a:cs typeface="Times New Roman"/>
                <a:sym typeface="Times New Roman"/>
              </a:rPr>
              <a:t>FFFFH </a:t>
            </a:r>
            <a:endParaRPr/>
          </a:p>
          <a:p>
            <a:pPr marL="0" marR="0" lvl="0" indent="0" algn="l" rtl="0">
              <a:spcBef>
                <a:spcPts val="0"/>
              </a:spcBef>
              <a:spcAft>
                <a:spcPts val="0"/>
              </a:spcAft>
              <a:buNone/>
            </a:pPr>
            <a:r>
              <a:rPr lang="en-US" sz="3000">
                <a:solidFill>
                  <a:schemeClr val="dk1"/>
                </a:solidFill>
                <a:latin typeface="Times New Roman"/>
                <a:ea typeface="Times New Roman"/>
                <a:cs typeface="Times New Roman"/>
                <a:sym typeface="Times New Roman"/>
              </a:rPr>
              <a:t>Segment size= </a:t>
            </a:r>
            <a:r>
              <a:rPr lang="en-US" sz="2400">
                <a:solidFill>
                  <a:srgbClr val="974806"/>
                </a:solidFill>
                <a:latin typeface="Times New Roman"/>
                <a:ea typeface="Times New Roman"/>
                <a:cs typeface="Times New Roman"/>
                <a:sym typeface="Times New Roman"/>
              </a:rPr>
              <a:t>Segment field*</a:t>
            </a:r>
            <a:r>
              <a:rPr lang="en-US" sz="2400" b="1">
                <a:solidFill>
                  <a:srgbClr val="002060"/>
                </a:solidFill>
                <a:latin typeface="Times New Roman"/>
                <a:ea typeface="Times New Roman"/>
                <a:cs typeface="Times New Roman"/>
                <a:sym typeface="Times New Roman"/>
              </a:rPr>
              <a:t>4Kbyte</a:t>
            </a:r>
            <a:r>
              <a:rPr lang="en-US" sz="2400">
                <a:solidFill>
                  <a:srgbClr val="974806"/>
                </a:solidFill>
                <a:latin typeface="Times New Roman"/>
                <a:ea typeface="Times New Roman"/>
                <a:cs typeface="Times New Roman"/>
                <a:sym typeface="Times New Roman"/>
              </a:rPr>
              <a:t>= </a:t>
            </a:r>
            <a:r>
              <a:rPr lang="en-US" sz="3000">
                <a:solidFill>
                  <a:schemeClr val="dk1"/>
                </a:solidFill>
                <a:latin typeface="Times New Roman"/>
                <a:ea typeface="Times New Roman"/>
                <a:cs typeface="Times New Roman"/>
                <a:sym typeface="Times New Roman"/>
              </a:rPr>
              <a:t>00F00H*1000H=F00000H</a:t>
            </a:r>
            <a:endParaRPr sz="3000" b="0" cap="none">
              <a:solidFill>
                <a:schemeClr val="dk1"/>
              </a:solidFill>
              <a:latin typeface="Times New Roman"/>
              <a:ea typeface="Times New Roman"/>
              <a:cs typeface="Times New Roman"/>
              <a:sym typeface="Times New Roman"/>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2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2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2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25">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25">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525">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525">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525">
                                            <p:txEl>
                                              <p:pRg st="4" end="4"/>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525">
                                            <p:txEl>
                                              <p:pRg st="5" end="5"/>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526">
                                            <p:txEl>
                                              <p:pRg st="0" end="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526">
                                            <p:txEl>
                                              <p:pRg st="1" end="1"/>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526">
                                            <p:txEl>
                                              <p:pRg st="2" end="2"/>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526">
                                            <p:txEl>
                                              <p:pRg st="3" end="3"/>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1526">
                                            <p:txEl>
                                              <p:pRg st="4" end="4"/>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152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1530"/>
        <p:cNvGrpSpPr/>
        <p:nvPr/>
      </p:nvGrpSpPr>
      <p:grpSpPr>
        <a:xfrm>
          <a:off x="0" y="0"/>
          <a:ext cx="0" cy="0"/>
          <a:chOff x="0" y="0"/>
          <a:chExt cx="0" cy="0"/>
        </a:xfrm>
      </p:grpSpPr>
      <p:sp>
        <p:nvSpPr>
          <p:cNvPr id="1531" name="Google Shape;1531;p91"/>
          <p:cNvSpPr txBox="1">
            <a:spLocks noGrp="1"/>
          </p:cNvSpPr>
          <p:nvPr>
            <p:ph type="dt" idx="10"/>
          </p:nvPr>
        </p:nvSpPr>
        <p:spPr>
          <a:xfrm>
            <a:off x="1041889" y="6336377"/>
            <a:ext cx="28448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2DCE0689-8A82-44E8-B1BE-D6BFA252D9DC}" type="datetime1">
              <a:rPr lang="en-US" smtClean="0"/>
              <a:t>3/29/2023</a:t>
            </a:fld>
            <a:endParaRPr/>
          </a:p>
        </p:txBody>
      </p:sp>
      <p:sp>
        <p:nvSpPr>
          <p:cNvPr id="1532" name="Google Shape;1532;p91"/>
          <p:cNvSpPr txBox="1">
            <a:spLocks noGrp="1"/>
          </p:cNvSpPr>
          <p:nvPr>
            <p:ph type="ftr" idx="11"/>
          </p:nvPr>
        </p:nvSpPr>
        <p:spPr>
          <a:xfrm>
            <a:off x="4165600" y="6356393"/>
            <a:ext cx="3860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GB" smtClean="0"/>
              <a:t>Microprocessor Architecture and Internet of Things_CET3014B    Unit 3      2022-23     S4  </a:t>
            </a:r>
            <a:endParaRPr/>
          </a:p>
        </p:txBody>
      </p:sp>
      <p:sp>
        <p:nvSpPr>
          <p:cNvPr id="1533" name="Google Shape;1533;p91"/>
          <p:cNvSpPr txBox="1">
            <a:spLocks noGrp="1"/>
          </p:cNvSpPr>
          <p:nvPr>
            <p:ph type="sldNum" idx="12"/>
          </p:nvPr>
        </p:nvSpPr>
        <p:spPr>
          <a:xfrm>
            <a:off x="8737600" y="6356393"/>
            <a:ext cx="28448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105</a:t>
            </a:fld>
            <a:endParaRPr/>
          </a:p>
        </p:txBody>
      </p:sp>
      <p:cxnSp>
        <p:nvCxnSpPr>
          <p:cNvPr id="1534" name="Google Shape;1534;p91"/>
          <p:cNvCxnSpPr/>
          <p:nvPr/>
        </p:nvCxnSpPr>
        <p:spPr>
          <a:xfrm rot="10800000" flipH="1">
            <a:off x="80250" y="894625"/>
            <a:ext cx="12192000" cy="27709"/>
          </a:xfrm>
          <a:prstGeom prst="straightConnector1">
            <a:avLst/>
          </a:prstGeom>
          <a:noFill/>
          <a:ln w="9525" cap="flat" cmpd="sng">
            <a:solidFill>
              <a:srgbClr val="00B050"/>
            </a:solidFill>
            <a:prstDash val="solid"/>
            <a:round/>
            <a:headEnd type="none" w="sm" len="sm"/>
            <a:tailEnd type="none" w="sm" len="sm"/>
          </a:ln>
        </p:spPr>
      </p:cxnSp>
      <p:sp>
        <p:nvSpPr>
          <p:cNvPr id="1535" name="Google Shape;1535;p91"/>
          <p:cNvSpPr/>
          <p:nvPr/>
        </p:nvSpPr>
        <p:spPr>
          <a:xfrm>
            <a:off x="146051" y="6356350"/>
            <a:ext cx="471487" cy="457200"/>
          </a:xfrm>
          <a:prstGeom prst="rect">
            <a:avLst/>
          </a:prstGeom>
          <a:solidFill>
            <a:srgbClr val="7030A0"/>
          </a:solidFill>
          <a:ln w="25400" cap="flat" cmpd="sng">
            <a:solidFill>
              <a:srgbClr val="7030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1536" name="Google Shape;1536;p91"/>
          <p:cNvCxnSpPr/>
          <p:nvPr/>
        </p:nvCxnSpPr>
        <p:spPr>
          <a:xfrm flipH="1">
            <a:off x="882161" y="0"/>
            <a:ext cx="14288" cy="6821487"/>
          </a:xfrm>
          <a:prstGeom prst="straightConnector1">
            <a:avLst/>
          </a:prstGeom>
          <a:noFill/>
          <a:ln w="15875" cap="flat" cmpd="sng">
            <a:solidFill>
              <a:srgbClr val="00B050"/>
            </a:solidFill>
            <a:prstDash val="solid"/>
            <a:round/>
            <a:headEnd type="none" w="sm" len="sm"/>
            <a:tailEnd type="none" w="sm" len="sm"/>
          </a:ln>
        </p:spPr>
      </p:cxnSp>
      <p:cxnSp>
        <p:nvCxnSpPr>
          <p:cNvPr id="1537" name="Google Shape;1537;p91"/>
          <p:cNvCxnSpPr/>
          <p:nvPr/>
        </p:nvCxnSpPr>
        <p:spPr>
          <a:xfrm>
            <a:off x="-10316" y="6264275"/>
            <a:ext cx="12192000" cy="0"/>
          </a:xfrm>
          <a:prstGeom prst="straightConnector1">
            <a:avLst/>
          </a:prstGeom>
          <a:noFill/>
          <a:ln w="15875" cap="flat" cmpd="sng">
            <a:solidFill>
              <a:srgbClr val="00B050"/>
            </a:solidFill>
            <a:prstDash val="solid"/>
            <a:round/>
            <a:headEnd type="none" w="sm" len="sm"/>
            <a:tailEnd type="none" w="sm" len="sm"/>
          </a:ln>
        </p:spPr>
      </p:cxnSp>
      <p:pic>
        <p:nvPicPr>
          <p:cNvPr id="1538" name="Google Shape;1538;p91"/>
          <p:cNvPicPr preferRelativeResize="0"/>
          <p:nvPr/>
        </p:nvPicPr>
        <p:blipFill rotWithShape="1">
          <a:blip r:embed="rId3">
            <a:alphaModFix/>
          </a:blip>
          <a:srcRect/>
          <a:stretch/>
        </p:blipFill>
        <p:spPr>
          <a:xfrm>
            <a:off x="80250" y="62750"/>
            <a:ext cx="801911" cy="796834"/>
          </a:xfrm>
          <a:prstGeom prst="rect">
            <a:avLst/>
          </a:prstGeom>
          <a:noFill/>
          <a:ln>
            <a:noFill/>
          </a:ln>
        </p:spPr>
      </p:pic>
      <p:sp>
        <p:nvSpPr>
          <p:cNvPr id="1539" name="Google Shape;1539;p91"/>
          <p:cNvSpPr txBox="1">
            <a:spLocks noGrp="1"/>
          </p:cNvSpPr>
          <p:nvPr>
            <p:ph type="title"/>
          </p:nvPr>
        </p:nvSpPr>
        <p:spPr>
          <a:xfrm>
            <a:off x="1041889" y="147970"/>
            <a:ext cx="9530080" cy="626394"/>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rgbClr val="002060"/>
              </a:buClr>
              <a:buSzPts val="3800"/>
              <a:buFont typeface="Times New Roman"/>
              <a:buNone/>
            </a:pPr>
            <a:r>
              <a:rPr lang="en-US" sz="3800" b="1">
                <a:solidFill>
                  <a:srgbClr val="002060"/>
                </a:solidFill>
                <a:latin typeface="Times New Roman"/>
                <a:ea typeface="Times New Roman"/>
                <a:cs typeface="Times New Roman"/>
                <a:sym typeface="Times New Roman"/>
              </a:rPr>
              <a:t>Quiz: Calculation:  </a:t>
            </a:r>
            <a:r>
              <a:rPr lang="en-US" sz="3800" b="1">
                <a:solidFill>
                  <a:srgbClr val="C00000"/>
                </a:solidFill>
                <a:latin typeface="Times New Roman"/>
                <a:ea typeface="Times New Roman"/>
                <a:cs typeface="Times New Roman"/>
                <a:sym typeface="Times New Roman"/>
              </a:rPr>
              <a:t>Size of segment</a:t>
            </a:r>
            <a:endParaRPr sz="3800" b="1">
              <a:solidFill>
                <a:srgbClr val="C00000"/>
              </a:solidFill>
              <a:latin typeface="Times New Roman"/>
              <a:ea typeface="Times New Roman"/>
              <a:cs typeface="Times New Roman"/>
              <a:sym typeface="Times New Roman"/>
            </a:endParaRPr>
          </a:p>
        </p:txBody>
      </p:sp>
      <p:sp>
        <p:nvSpPr>
          <p:cNvPr id="1540" name="Google Shape;1540;p91"/>
          <p:cNvSpPr/>
          <p:nvPr/>
        </p:nvSpPr>
        <p:spPr>
          <a:xfrm>
            <a:off x="1041888" y="1014451"/>
            <a:ext cx="11139795" cy="1087670"/>
          </a:xfrm>
          <a:prstGeom prst="rect">
            <a:avLst/>
          </a:prstGeom>
          <a:noFill/>
          <a:ln>
            <a:noFill/>
          </a:ln>
        </p:spPr>
        <p:txBody>
          <a:bodyPr spcFirstLastPara="1" wrap="square" lIns="91425" tIns="45700" rIns="91425" bIns="45700" anchor="t" anchorCtr="0">
            <a:spAutoFit/>
          </a:bodyPr>
          <a:lstStyle/>
          <a:p>
            <a:pPr marL="0" marR="0" lvl="0" indent="0" algn="just" rtl="0">
              <a:lnSpc>
                <a:spcPct val="50000"/>
              </a:lnSpc>
              <a:spcBef>
                <a:spcPts val="0"/>
              </a:spcBef>
              <a:spcAft>
                <a:spcPts val="0"/>
              </a:spcAft>
              <a:buNone/>
            </a:pPr>
            <a:r>
              <a:rPr lang="en-US" sz="2400" b="1">
                <a:solidFill>
                  <a:srgbClr val="C00000"/>
                </a:solidFill>
                <a:latin typeface="Times New Roman"/>
                <a:ea typeface="Times New Roman"/>
                <a:cs typeface="Times New Roman"/>
                <a:sym typeface="Times New Roman"/>
              </a:rPr>
              <a:t>In a segment descriptor if limit field is </a:t>
            </a:r>
            <a:r>
              <a:rPr lang="en-US" sz="2800" b="1">
                <a:solidFill>
                  <a:srgbClr val="0000FF"/>
                </a:solidFill>
                <a:latin typeface="Times New Roman"/>
                <a:ea typeface="Times New Roman"/>
                <a:cs typeface="Times New Roman"/>
                <a:sym typeface="Times New Roman"/>
              </a:rPr>
              <a:t>000FFH</a:t>
            </a:r>
            <a:r>
              <a:rPr lang="en-US" sz="3600" b="1">
                <a:solidFill>
                  <a:srgbClr val="C00000"/>
                </a:solidFill>
                <a:latin typeface="Times New Roman"/>
                <a:ea typeface="Times New Roman"/>
                <a:cs typeface="Times New Roman"/>
                <a:sym typeface="Times New Roman"/>
              </a:rPr>
              <a:t> </a:t>
            </a:r>
            <a:r>
              <a:rPr lang="en-US" sz="2400" b="1">
                <a:solidFill>
                  <a:srgbClr val="C00000"/>
                </a:solidFill>
                <a:latin typeface="Times New Roman"/>
                <a:ea typeface="Times New Roman"/>
                <a:cs typeface="Times New Roman"/>
                <a:sym typeface="Times New Roman"/>
              </a:rPr>
              <a:t>then find the </a:t>
            </a:r>
            <a:r>
              <a:rPr lang="en-US" sz="2400" b="1">
                <a:solidFill>
                  <a:srgbClr val="974806"/>
                </a:solidFill>
                <a:latin typeface="Times New Roman"/>
                <a:ea typeface="Times New Roman"/>
                <a:cs typeface="Times New Roman"/>
                <a:sym typeface="Times New Roman"/>
              </a:rPr>
              <a:t>size of the segment</a:t>
            </a:r>
            <a:r>
              <a:rPr lang="en-US" sz="2400" b="1">
                <a:solidFill>
                  <a:srgbClr val="C00000"/>
                </a:solidFill>
                <a:latin typeface="Times New Roman"/>
                <a:ea typeface="Times New Roman"/>
                <a:cs typeface="Times New Roman"/>
                <a:sym typeface="Times New Roman"/>
              </a:rPr>
              <a:t>, if</a:t>
            </a:r>
            <a:endParaRPr sz="2400" b="1">
              <a:solidFill>
                <a:srgbClr val="C00000"/>
              </a:solidFill>
              <a:latin typeface="Arial"/>
              <a:ea typeface="Arial"/>
              <a:cs typeface="Arial"/>
              <a:sym typeface="Arial"/>
            </a:endParaRPr>
          </a:p>
          <a:p>
            <a:pPr marL="342900" marR="0" lvl="0" indent="-342900" algn="just" rtl="0">
              <a:lnSpc>
                <a:spcPct val="107000"/>
              </a:lnSpc>
              <a:spcBef>
                <a:spcPts val="0"/>
              </a:spcBef>
              <a:spcAft>
                <a:spcPts val="0"/>
              </a:spcAft>
              <a:buClr>
                <a:srgbClr val="205867"/>
              </a:buClr>
              <a:buSzPts val="2400"/>
              <a:buFont typeface="Calibri"/>
              <a:buAutoNum type="alphaLcPeriod"/>
            </a:pPr>
            <a:r>
              <a:rPr lang="en-US" sz="2400" b="1">
                <a:solidFill>
                  <a:srgbClr val="205867"/>
                </a:solidFill>
                <a:latin typeface="Times New Roman"/>
                <a:ea typeface="Times New Roman"/>
                <a:cs typeface="Times New Roman"/>
                <a:sym typeface="Times New Roman"/>
              </a:rPr>
              <a:t>G bit = 0</a:t>
            </a:r>
            <a:endParaRPr sz="2000" b="1">
              <a:solidFill>
                <a:srgbClr val="205867"/>
              </a:solidFill>
              <a:latin typeface="Calibri"/>
              <a:ea typeface="Calibri"/>
              <a:cs typeface="Calibri"/>
              <a:sym typeface="Calibri"/>
            </a:endParaRPr>
          </a:p>
          <a:p>
            <a:pPr marL="0" marR="0" lvl="0" indent="0" algn="l" rtl="0">
              <a:spcBef>
                <a:spcPts val="0"/>
              </a:spcBef>
              <a:spcAft>
                <a:spcPts val="0"/>
              </a:spcAft>
              <a:buNone/>
            </a:pPr>
            <a:r>
              <a:rPr lang="en-US" sz="2400" b="1">
                <a:solidFill>
                  <a:srgbClr val="C00000"/>
                </a:solidFill>
                <a:latin typeface="Times New Roman"/>
                <a:ea typeface="Times New Roman"/>
                <a:cs typeface="Times New Roman"/>
                <a:sym typeface="Times New Roman"/>
              </a:rPr>
              <a:t>b. </a:t>
            </a:r>
            <a:r>
              <a:rPr lang="en-US" sz="2400" b="1">
                <a:solidFill>
                  <a:srgbClr val="5F497A"/>
                </a:solidFill>
                <a:latin typeface="Times New Roman"/>
                <a:ea typeface="Times New Roman"/>
                <a:cs typeface="Times New Roman"/>
                <a:sym typeface="Times New Roman"/>
              </a:rPr>
              <a:t>G bit = 1 </a:t>
            </a:r>
            <a:endParaRPr sz="2400" b="1">
              <a:solidFill>
                <a:srgbClr val="5F497A"/>
              </a:solidFill>
              <a:latin typeface="Calibri"/>
              <a:ea typeface="Calibri"/>
              <a:cs typeface="Calibri"/>
              <a:sym typeface="Calibri"/>
            </a:endParaRPr>
          </a:p>
        </p:txBody>
      </p:sp>
      <p:sp>
        <p:nvSpPr>
          <p:cNvPr id="1541" name="Google Shape;1541;p91"/>
          <p:cNvSpPr/>
          <p:nvPr/>
        </p:nvSpPr>
        <p:spPr>
          <a:xfrm>
            <a:off x="1061532" y="2038728"/>
            <a:ext cx="5533232" cy="332398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000" b="0" cap="none">
                <a:solidFill>
                  <a:schemeClr val="dk1"/>
                </a:solidFill>
                <a:latin typeface="Times New Roman"/>
                <a:ea typeface="Times New Roman"/>
                <a:cs typeface="Times New Roman"/>
                <a:sym typeface="Times New Roman"/>
              </a:rPr>
              <a:t>Memory size: </a:t>
            </a:r>
            <a:endParaRPr/>
          </a:p>
          <a:p>
            <a:pPr marL="0" marR="0" lvl="0" indent="0" algn="l" rtl="0">
              <a:spcBef>
                <a:spcPts val="0"/>
              </a:spcBef>
              <a:spcAft>
                <a:spcPts val="0"/>
              </a:spcAft>
              <a:buNone/>
            </a:pPr>
            <a:r>
              <a:rPr lang="en-US" sz="3000" b="0" cap="none">
                <a:solidFill>
                  <a:srgbClr val="974806"/>
                </a:solidFill>
                <a:latin typeface="Times New Roman"/>
                <a:ea typeface="Times New Roman"/>
                <a:cs typeface="Times New Roman"/>
                <a:sym typeface="Times New Roman"/>
              </a:rPr>
              <a:t>If G=0:   </a:t>
            </a:r>
            <a:r>
              <a:rPr lang="en-US" sz="3000" b="0" cap="none">
                <a:solidFill>
                  <a:schemeClr val="dk1"/>
                </a:solidFill>
                <a:latin typeface="Times New Roman"/>
                <a:ea typeface="Times New Roman"/>
                <a:cs typeface="Times New Roman"/>
                <a:sym typeface="Times New Roman"/>
              </a:rPr>
              <a:t>1MB:  </a:t>
            </a:r>
            <a:endParaRPr/>
          </a:p>
          <a:p>
            <a:pPr marL="0" marR="0" lvl="0" indent="0" algn="l" rtl="0">
              <a:spcBef>
                <a:spcPts val="0"/>
              </a:spcBef>
              <a:spcAft>
                <a:spcPts val="0"/>
              </a:spcAft>
              <a:buNone/>
            </a:pPr>
            <a:r>
              <a:rPr lang="en-US" sz="3000" b="0" cap="none">
                <a:solidFill>
                  <a:schemeClr val="dk1"/>
                </a:solidFill>
                <a:latin typeface="Times New Roman"/>
                <a:ea typeface="Times New Roman"/>
                <a:cs typeface="Times New Roman"/>
                <a:sym typeface="Times New Roman"/>
              </a:rPr>
              <a:t>Segment can be 1 byte to 1Mbyte</a:t>
            </a:r>
            <a:endParaRPr/>
          </a:p>
          <a:p>
            <a:pPr marL="0" marR="0" lvl="0" indent="0" algn="l" rtl="0">
              <a:spcBef>
                <a:spcPts val="0"/>
              </a:spcBef>
              <a:spcAft>
                <a:spcPts val="0"/>
              </a:spcAft>
              <a:buNone/>
            </a:pPr>
            <a:r>
              <a:rPr lang="en-US" sz="3000" b="0" cap="none">
                <a:solidFill>
                  <a:schemeClr val="dk1"/>
                </a:solidFill>
                <a:latin typeface="Times New Roman"/>
                <a:ea typeface="Times New Roman"/>
                <a:cs typeface="Times New Roman"/>
                <a:sym typeface="Times New Roman"/>
              </a:rPr>
              <a:t>So limit of segment is </a:t>
            </a:r>
            <a:endParaRPr/>
          </a:p>
          <a:p>
            <a:pPr marL="0" marR="0" lvl="0" indent="0" algn="l" rtl="0">
              <a:spcBef>
                <a:spcPts val="0"/>
              </a:spcBef>
              <a:spcAft>
                <a:spcPts val="0"/>
              </a:spcAft>
              <a:buNone/>
            </a:pPr>
            <a:r>
              <a:rPr lang="en-US" sz="3000" b="1">
                <a:solidFill>
                  <a:schemeClr val="dk1"/>
                </a:solidFill>
                <a:latin typeface="Times New Roman"/>
                <a:ea typeface="Times New Roman"/>
                <a:cs typeface="Times New Roman"/>
                <a:sym typeface="Times New Roman"/>
              </a:rPr>
              <a:t>0000H to F</a:t>
            </a:r>
            <a:r>
              <a:rPr lang="en-US" sz="3000" b="1" cap="none">
                <a:solidFill>
                  <a:schemeClr val="dk1"/>
                </a:solidFill>
                <a:latin typeface="Times New Roman"/>
                <a:ea typeface="Times New Roman"/>
                <a:cs typeface="Times New Roman"/>
                <a:sym typeface="Times New Roman"/>
              </a:rPr>
              <a:t>FFFFH </a:t>
            </a:r>
            <a:endParaRPr/>
          </a:p>
          <a:p>
            <a:pPr marL="0" marR="0" lvl="0" indent="0" algn="l" rtl="0">
              <a:spcBef>
                <a:spcPts val="0"/>
              </a:spcBef>
              <a:spcAft>
                <a:spcPts val="0"/>
              </a:spcAft>
              <a:buNone/>
            </a:pPr>
            <a:r>
              <a:rPr lang="en-US" sz="3000">
                <a:solidFill>
                  <a:schemeClr val="dk1"/>
                </a:solidFill>
                <a:latin typeface="Times New Roman"/>
                <a:ea typeface="Times New Roman"/>
                <a:cs typeface="Times New Roman"/>
                <a:sym typeface="Times New Roman"/>
              </a:rPr>
              <a:t>Segment </a:t>
            </a:r>
            <a:r>
              <a:rPr lang="en-US" sz="2800">
                <a:solidFill>
                  <a:schemeClr val="dk1"/>
                </a:solidFill>
                <a:latin typeface="Times New Roman"/>
                <a:ea typeface="Times New Roman"/>
                <a:cs typeface="Times New Roman"/>
                <a:sym typeface="Times New Roman"/>
              </a:rPr>
              <a:t>size =</a:t>
            </a:r>
            <a:r>
              <a:rPr lang="en-US" sz="2800">
                <a:solidFill>
                  <a:srgbClr val="974806"/>
                </a:solidFill>
                <a:latin typeface="Times New Roman"/>
                <a:ea typeface="Times New Roman"/>
                <a:cs typeface="Times New Roman"/>
                <a:sym typeface="Times New Roman"/>
              </a:rPr>
              <a:t>Segment field*</a:t>
            </a:r>
            <a:r>
              <a:rPr lang="en-US" sz="2800" b="1">
                <a:solidFill>
                  <a:srgbClr val="002060"/>
                </a:solidFill>
                <a:latin typeface="Times New Roman"/>
                <a:ea typeface="Times New Roman"/>
                <a:cs typeface="Times New Roman"/>
                <a:sym typeface="Times New Roman"/>
              </a:rPr>
              <a:t>1byte</a:t>
            </a:r>
            <a:r>
              <a:rPr lang="en-US" sz="2800">
                <a:solidFill>
                  <a:srgbClr val="974806"/>
                </a:solidFill>
                <a:latin typeface="Times New Roman"/>
                <a:ea typeface="Times New Roman"/>
                <a:cs typeface="Times New Roman"/>
                <a:sym typeface="Times New Roman"/>
              </a:rPr>
              <a:t> </a:t>
            </a:r>
            <a:r>
              <a:rPr lang="en-US" sz="3000">
                <a:solidFill>
                  <a:schemeClr val="dk1"/>
                </a:solidFill>
                <a:latin typeface="Times New Roman"/>
                <a:ea typeface="Times New Roman"/>
                <a:cs typeface="Times New Roman"/>
                <a:sym typeface="Times New Roman"/>
              </a:rPr>
              <a:t>= 00FFH*1=00FFH</a:t>
            </a:r>
            <a:endParaRPr sz="3000" b="0" cap="none">
              <a:solidFill>
                <a:schemeClr val="dk1"/>
              </a:solidFill>
              <a:latin typeface="Times New Roman"/>
              <a:ea typeface="Times New Roman"/>
              <a:cs typeface="Times New Roman"/>
              <a:sym typeface="Times New Roman"/>
            </a:endParaRPr>
          </a:p>
        </p:txBody>
      </p:sp>
      <p:sp>
        <p:nvSpPr>
          <p:cNvPr id="1542" name="Google Shape;1542;p91"/>
          <p:cNvSpPr/>
          <p:nvPr/>
        </p:nvSpPr>
        <p:spPr>
          <a:xfrm>
            <a:off x="6654274" y="1783341"/>
            <a:ext cx="5692492" cy="332398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000" b="0" cap="none">
                <a:solidFill>
                  <a:schemeClr val="dk1"/>
                </a:solidFill>
                <a:latin typeface="Times New Roman"/>
                <a:ea typeface="Times New Roman"/>
                <a:cs typeface="Times New Roman"/>
                <a:sym typeface="Times New Roman"/>
              </a:rPr>
              <a:t>Memory size: </a:t>
            </a:r>
            <a:endParaRPr/>
          </a:p>
          <a:p>
            <a:pPr marL="0" marR="0" lvl="0" indent="0" algn="l" rtl="0">
              <a:spcBef>
                <a:spcPts val="0"/>
              </a:spcBef>
              <a:spcAft>
                <a:spcPts val="0"/>
              </a:spcAft>
              <a:buNone/>
            </a:pPr>
            <a:r>
              <a:rPr lang="en-US" sz="3000" b="0" cap="none">
                <a:solidFill>
                  <a:srgbClr val="974806"/>
                </a:solidFill>
                <a:latin typeface="Times New Roman"/>
                <a:ea typeface="Times New Roman"/>
                <a:cs typeface="Times New Roman"/>
                <a:sym typeface="Times New Roman"/>
              </a:rPr>
              <a:t>If G=1</a:t>
            </a:r>
            <a:r>
              <a:rPr lang="en-US" sz="3000" b="0" cap="none">
                <a:solidFill>
                  <a:schemeClr val="dk1"/>
                </a:solidFill>
                <a:latin typeface="Times New Roman"/>
                <a:ea typeface="Times New Roman"/>
                <a:cs typeface="Times New Roman"/>
                <a:sym typeface="Times New Roman"/>
              </a:rPr>
              <a:t>:   1GB:  </a:t>
            </a:r>
            <a:endParaRPr/>
          </a:p>
          <a:p>
            <a:pPr marL="0" marR="0" lvl="0" indent="0" algn="l" rtl="0">
              <a:spcBef>
                <a:spcPts val="0"/>
              </a:spcBef>
              <a:spcAft>
                <a:spcPts val="0"/>
              </a:spcAft>
              <a:buNone/>
            </a:pPr>
            <a:r>
              <a:rPr lang="en-US" sz="3000" b="0" cap="none">
                <a:solidFill>
                  <a:schemeClr val="dk1"/>
                </a:solidFill>
                <a:latin typeface="Times New Roman"/>
                <a:ea typeface="Times New Roman"/>
                <a:cs typeface="Times New Roman"/>
                <a:sym typeface="Times New Roman"/>
              </a:rPr>
              <a:t>Segment can be 4Kbyte to 4Gbyte </a:t>
            </a:r>
            <a:endParaRPr/>
          </a:p>
          <a:p>
            <a:pPr marL="0" marR="0" lvl="0" indent="0" algn="l" rtl="0">
              <a:spcBef>
                <a:spcPts val="0"/>
              </a:spcBef>
              <a:spcAft>
                <a:spcPts val="0"/>
              </a:spcAft>
              <a:buNone/>
            </a:pPr>
            <a:r>
              <a:rPr lang="en-US" sz="3000" b="0" cap="none">
                <a:solidFill>
                  <a:schemeClr val="dk1"/>
                </a:solidFill>
                <a:latin typeface="Times New Roman"/>
                <a:ea typeface="Times New Roman"/>
                <a:cs typeface="Times New Roman"/>
                <a:sym typeface="Times New Roman"/>
              </a:rPr>
              <a:t>So limit of segment is </a:t>
            </a:r>
            <a:endParaRPr/>
          </a:p>
          <a:p>
            <a:pPr marL="0" marR="0" lvl="0" indent="0" algn="l" rtl="0">
              <a:spcBef>
                <a:spcPts val="0"/>
              </a:spcBef>
              <a:spcAft>
                <a:spcPts val="0"/>
              </a:spcAft>
              <a:buNone/>
            </a:pPr>
            <a:r>
              <a:rPr lang="en-US" sz="3000" b="1" cap="none">
                <a:solidFill>
                  <a:schemeClr val="dk1"/>
                </a:solidFill>
                <a:latin typeface="Times New Roman"/>
                <a:ea typeface="Times New Roman"/>
                <a:cs typeface="Times New Roman"/>
                <a:sym typeface="Times New Roman"/>
              </a:rPr>
              <a:t>0000</a:t>
            </a:r>
            <a:r>
              <a:rPr lang="en-US" sz="3000" b="1">
                <a:solidFill>
                  <a:schemeClr val="dk1"/>
                </a:solidFill>
                <a:latin typeface="Times New Roman"/>
                <a:ea typeface="Times New Roman"/>
                <a:cs typeface="Times New Roman"/>
                <a:sym typeface="Times New Roman"/>
              </a:rPr>
              <a:t>0000H to FFFF</a:t>
            </a:r>
            <a:r>
              <a:rPr lang="en-US" sz="3000" b="1" cap="none">
                <a:solidFill>
                  <a:schemeClr val="dk1"/>
                </a:solidFill>
                <a:latin typeface="Times New Roman"/>
                <a:ea typeface="Times New Roman"/>
                <a:cs typeface="Times New Roman"/>
                <a:sym typeface="Times New Roman"/>
              </a:rPr>
              <a:t>FFFFH </a:t>
            </a:r>
            <a:endParaRPr/>
          </a:p>
          <a:p>
            <a:pPr marL="0" marR="0" lvl="0" indent="0" algn="l" rtl="0">
              <a:spcBef>
                <a:spcPts val="0"/>
              </a:spcBef>
              <a:spcAft>
                <a:spcPts val="0"/>
              </a:spcAft>
              <a:buNone/>
            </a:pPr>
            <a:r>
              <a:rPr lang="en-US" sz="3000">
                <a:solidFill>
                  <a:schemeClr val="dk1"/>
                </a:solidFill>
                <a:latin typeface="Times New Roman"/>
                <a:ea typeface="Times New Roman"/>
                <a:cs typeface="Times New Roman"/>
                <a:sym typeface="Times New Roman"/>
              </a:rPr>
              <a:t>Segment size= </a:t>
            </a:r>
            <a:r>
              <a:rPr lang="en-US" sz="2400">
                <a:solidFill>
                  <a:srgbClr val="974806"/>
                </a:solidFill>
                <a:latin typeface="Times New Roman"/>
                <a:ea typeface="Times New Roman"/>
                <a:cs typeface="Times New Roman"/>
                <a:sym typeface="Times New Roman"/>
              </a:rPr>
              <a:t>Segment field*</a:t>
            </a:r>
            <a:r>
              <a:rPr lang="en-US" sz="2400" b="1">
                <a:solidFill>
                  <a:srgbClr val="002060"/>
                </a:solidFill>
                <a:latin typeface="Times New Roman"/>
                <a:ea typeface="Times New Roman"/>
                <a:cs typeface="Times New Roman"/>
                <a:sym typeface="Times New Roman"/>
              </a:rPr>
              <a:t>4Kbyte</a:t>
            </a:r>
            <a:r>
              <a:rPr lang="en-US" sz="2400">
                <a:solidFill>
                  <a:srgbClr val="974806"/>
                </a:solidFill>
                <a:latin typeface="Times New Roman"/>
                <a:ea typeface="Times New Roman"/>
                <a:cs typeface="Times New Roman"/>
                <a:sym typeface="Times New Roman"/>
              </a:rPr>
              <a:t>= </a:t>
            </a:r>
            <a:r>
              <a:rPr lang="en-US" sz="3000">
                <a:solidFill>
                  <a:schemeClr val="dk1"/>
                </a:solidFill>
                <a:latin typeface="Times New Roman"/>
                <a:ea typeface="Times New Roman"/>
                <a:cs typeface="Times New Roman"/>
                <a:sym typeface="Times New Roman"/>
              </a:rPr>
              <a:t>000FFH*1000H=FF000H</a:t>
            </a:r>
            <a:endParaRPr sz="3000" b="0" cap="none">
              <a:solidFill>
                <a:schemeClr val="dk1"/>
              </a:solidFill>
              <a:latin typeface="Times New Roman"/>
              <a:ea typeface="Times New Roman"/>
              <a:cs typeface="Times New Roman"/>
              <a:sym typeface="Times New Roman"/>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4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4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4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41">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41">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541">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541">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541">
                                            <p:txEl>
                                              <p:pRg st="4" end="4"/>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541">
                                            <p:txEl>
                                              <p:pRg st="5" end="5"/>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542">
                                            <p:txEl>
                                              <p:pRg st="0" end="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542">
                                            <p:txEl>
                                              <p:pRg st="1" end="1"/>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542">
                                            <p:txEl>
                                              <p:pRg st="2" end="2"/>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542">
                                            <p:txEl>
                                              <p:pRg st="3" end="3"/>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1542">
                                            <p:txEl>
                                              <p:pRg st="4" end="4"/>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154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1546"/>
        <p:cNvGrpSpPr/>
        <p:nvPr/>
      </p:nvGrpSpPr>
      <p:grpSpPr>
        <a:xfrm>
          <a:off x="0" y="0"/>
          <a:ext cx="0" cy="0"/>
          <a:chOff x="0" y="0"/>
          <a:chExt cx="0" cy="0"/>
        </a:xfrm>
      </p:grpSpPr>
      <p:sp>
        <p:nvSpPr>
          <p:cNvPr id="1547" name="Google Shape;1547;p92"/>
          <p:cNvSpPr txBox="1">
            <a:spLocks noGrp="1"/>
          </p:cNvSpPr>
          <p:nvPr>
            <p:ph type="dt" idx="10"/>
          </p:nvPr>
        </p:nvSpPr>
        <p:spPr>
          <a:xfrm>
            <a:off x="1041889" y="6336377"/>
            <a:ext cx="28448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25E55542-701F-4688-B314-6759FF9B3700}" type="datetime1">
              <a:rPr lang="en-US" smtClean="0"/>
              <a:t>3/29/2023</a:t>
            </a:fld>
            <a:endParaRPr/>
          </a:p>
        </p:txBody>
      </p:sp>
      <p:sp>
        <p:nvSpPr>
          <p:cNvPr id="1548" name="Google Shape;1548;p92"/>
          <p:cNvSpPr txBox="1">
            <a:spLocks noGrp="1"/>
          </p:cNvSpPr>
          <p:nvPr>
            <p:ph type="ftr" idx="11"/>
          </p:nvPr>
        </p:nvSpPr>
        <p:spPr>
          <a:xfrm>
            <a:off x="4165600" y="6356393"/>
            <a:ext cx="3860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GB" smtClean="0"/>
              <a:t>Microprocessor Architecture and Internet of Things_CET3014B    Unit 3      2022-23     S4  </a:t>
            </a:r>
            <a:endParaRPr/>
          </a:p>
        </p:txBody>
      </p:sp>
      <p:sp>
        <p:nvSpPr>
          <p:cNvPr id="1549" name="Google Shape;1549;p92"/>
          <p:cNvSpPr txBox="1">
            <a:spLocks noGrp="1"/>
          </p:cNvSpPr>
          <p:nvPr>
            <p:ph type="sldNum" idx="12"/>
          </p:nvPr>
        </p:nvSpPr>
        <p:spPr>
          <a:xfrm>
            <a:off x="8737600" y="6356393"/>
            <a:ext cx="28448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106</a:t>
            </a:fld>
            <a:endParaRPr/>
          </a:p>
        </p:txBody>
      </p:sp>
      <p:cxnSp>
        <p:nvCxnSpPr>
          <p:cNvPr id="1550" name="Google Shape;1550;p92"/>
          <p:cNvCxnSpPr/>
          <p:nvPr/>
        </p:nvCxnSpPr>
        <p:spPr>
          <a:xfrm rot="10800000" flipH="1">
            <a:off x="80250" y="894625"/>
            <a:ext cx="12192000" cy="27709"/>
          </a:xfrm>
          <a:prstGeom prst="straightConnector1">
            <a:avLst/>
          </a:prstGeom>
          <a:noFill/>
          <a:ln w="9525" cap="flat" cmpd="sng">
            <a:solidFill>
              <a:srgbClr val="00B050"/>
            </a:solidFill>
            <a:prstDash val="solid"/>
            <a:round/>
            <a:headEnd type="none" w="sm" len="sm"/>
            <a:tailEnd type="none" w="sm" len="sm"/>
          </a:ln>
        </p:spPr>
      </p:cxnSp>
      <p:sp>
        <p:nvSpPr>
          <p:cNvPr id="1551" name="Google Shape;1551;p92"/>
          <p:cNvSpPr/>
          <p:nvPr/>
        </p:nvSpPr>
        <p:spPr>
          <a:xfrm>
            <a:off x="146051" y="6356350"/>
            <a:ext cx="471487" cy="457200"/>
          </a:xfrm>
          <a:prstGeom prst="rect">
            <a:avLst/>
          </a:prstGeom>
          <a:solidFill>
            <a:srgbClr val="7030A0"/>
          </a:solidFill>
          <a:ln w="25400" cap="flat" cmpd="sng">
            <a:solidFill>
              <a:srgbClr val="7030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1552" name="Google Shape;1552;p92"/>
          <p:cNvCxnSpPr/>
          <p:nvPr/>
        </p:nvCxnSpPr>
        <p:spPr>
          <a:xfrm flipH="1">
            <a:off x="882161" y="0"/>
            <a:ext cx="14288" cy="6821487"/>
          </a:xfrm>
          <a:prstGeom prst="straightConnector1">
            <a:avLst/>
          </a:prstGeom>
          <a:noFill/>
          <a:ln w="15875" cap="flat" cmpd="sng">
            <a:solidFill>
              <a:srgbClr val="00B050"/>
            </a:solidFill>
            <a:prstDash val="solid"/>
            <a:round/>
            <a:headEnd type="none" w="sm" len="sm"/>
            <a:tailEnd type="none" w="sm" len="sm"/>
          </a:ln>
        </p:spPr>
      </p:cxnSp>
      <p:cxnSp>
        <p:nvCxnSpPr>
          <p:cNvPr id="1553" name="Google Shape;1553;p92"/>
          <p:cNvCxnSpPr/>
          <p:nvPr/>
        </p:nvCxnSpPr>
        <p:spPr>
          <a:xfrm>
            <a:off x="-10316" y="6264275"/>
            <a:ext cx="12192000" cy="0"/>
          </a:xfrm>
          <a:prstGeom prst="straightConnector1">
            <a:avLst/>
          </a:prstGeom>
          <a:noFill/>
          <a:ln w="15875" cap="flat" cmpd="sng">
            <a:solidFill>
              <a:srgbClr val="00B050"/>
            </a:solidFill>
            <a:prstDash val="solid"/>
            <a:round/>
            <a:headEnd type="none" w="sm" len="sm"/>
            <a:tailEnd type="none" w="sm" len="sm"/>
          </a:ln>
        </p:spPr>
      </p:cxnSp>
      <p:pic>
        <p:nvPicPr>
          <p:cNvPr id="1554" name="Google Shape;1554;p92"/>
          <p:cNvPicPr preferRelativeResize="0"/>
          <p:nvPr/>
        </p:nvPicPr>
        <p:blipFill rotWithShape="1">
          <a:blip r:embed="rId3">
            <a:alphaModFix/>
          </a:blip>
          <a:srcRect/>
          <a:stretch/>
        </p:blipFill>
        <p:spPr>
          <a:xfrm>
            <a:off x="80250" y="62750"/>
            <a:ext cx="801911" cy="796834"/>
          </a:xfrm>
          <a:prstGeom prst="rect">
            <a:avLst/>
          </a:prstGeom>
          <a:noFill/>
          <a:ln>
            <a:noFill/>
          </a:ln>
        </p:spPr>
      </p:pic>
      <p:sp>
        <p:nvSpPr>
          <p:cNvPr id="1555" name="Google Shape;1555;p92"/>
          <p:cNvSpPr txBox="1">
            <a:spLocks noGrp="1"/>
          </p:cNvSpPr>
          <p:nvPr>
            <p:ph type="title"/>
          </p:nvPr>
        </p:nvSpPr>
        <p:spPr>
          <a:xfrm>
            <a:off x="1041889" y="147970"/>
            <a:ext cx="9530080" cy="626394"/>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rgbClr val="002060"/>
              </a:buClr>
              <a:buSzPts val="3800"/>
              <a:buFont typeface="Times New Roman"/>
              <a:buNone/>
            </a:pPr>
            <a:r>
              <a:rPr lang="en-US" sz="3800" b="1">
                <a:solidFill>
                  <a:srgbClr val="002060"/>
                </a:solidFill>
                <a:latin typeface="Times New Roman"/>
                <a:ea typeface="Times New Roman"/>
                <a:cs typeface="Times New Roman"/>
                <a:sym typeface="Times New Roman"/>
              </a:rPr>
              <a:t>Quiz</a:t>
            </a:r>
            <a:endParaRPr sz="3800" b="1">
              <a:solidFill>
                <a:srgbClr val="C00000"/>
              </a:solidFill>
              <a:latin typeface="Times New Roman"/>
              <a:ea typeface="Times New Roman"/>
              <a:cs typeface="Times New Roman"/>
              <a:sym typeface="Times New Roman"/>
            </a:endParaRPr>
          </a:p>
        </p:txBody>
      </p:sp>
      <p:sp>
        <p:nvSpPr>
          <p:cNvPr id="1556" name="Google Shape;1556;p92"/>
          <p:cNvSpPr/>
          <p:nvPr/>
        </p:nvSpPr>
        <p:spPr>
          <a:xfrm>
            <a:off x="883981" y="931685"/>
            <a:ext cx="11127910" cy="4031873"/>
          </a:xfrm>
          <a:prstGeom prst="rect">
            <a:avLst/>
          </a:prstGeom>
          <a:noFill/>
          <a:ln>
            <a:noFill/>
          </a:ln>
        </p:spPr>
        <p:txBody>
          <a:bodyPr spcFirstLastPara="1" wrap="square" lIns="91425" tIns="45700" rIns="91425" bIns="45700" anchor="t" anchorCtr="0">
            <a:spAutoFit/>
          </a:bodyPr>
          <a:lstStyle/>
          <a:p>
            <a:pPr marL="457200" marR="0" lvl="0" indent="-457200" algn="just" rtl="0">
              <a:spcBef>
                <a:spcPts val="0"/>
              </a:spcBef>
              <a:spcAft>
                <a:spcPts val="0"/>
              </a:spcAft>
              <a:buClr>
                <a:srgbClr val="C00000"/>
              </a:buClr>
              <a:buSzPts val="2800"/>
              <a:buFont typeface="Noto Sans Symbols"/>
              <a:buChar char="⮚"/>
            </a:pPr>
            <a:r>
              <a:rPr lang="en-US" sz="2800">
                <a:solidFill>
                  <a:srgbClr val="C00000"/>
                </a:solidFill>
                <a:latin typeface="Times New Roman"/>
                <a:ea typeface="Times New Roman"/>
                <a:cs typeface="Times New Roman"/>
                <a:sym typeface="Times New Roman"/>
              </a:rPr>
              <a:t>For the instruction </a:t>
            </a:r>
            <a:r>
              <a:rPr lang="en-US" sz="2800" b="1">
                <a:solidFill>
                  <a:schemeClr val="dk1"/>
                </a:solidFill>
                <a:latin typeface="Times New Roman"/>
                <a:ea typeface="Times New Roman"/>
                <a:cs typeface="Times New Roman"/>
                <a:sym typeface="Times New Roman"/>
              </a:rPr>
              <a:t>MOV [ESI], BX</a:t>
            </a:r>
            <a:endParaRPr/>
          </a:p>
          <a:p>
            <a:pPr marL="457200" marR="0" lvl="0" indent="-457200" algn="just" rtl="0">
              <a:spcBef>
                <a:spcPts val="0"/>
              </a:spcBef>
              <a:spcAft>
                <a:spcPts val="0"/>
              </a:spcAft>
              <a:buClr>
                <a:srgbClr val="C00000"/>
              </a:buClr>
              <a:buSzPts val="2800"/>
              <a:buFont typeface="Noto Sans Symbols"/>
              <a:buChar char="⮚"/>
            </a:pPr>
            <a:r>
              <a:rPr lang="en-US" sz="2800">
                <a:solidFill>
                  <a:srgbClr val="C00000"/>
                </a:solidFill>
                <a:latin typeface="Times New Roman"/>
                <a:ea typeface="Times New Roman"/>
                <a:cs typeface="Times New Roman"/>
                <a:sym typeface="Times New Roman"/>
              </a:rPr>
              <a:t>if </a:t>
            </a:r>
            <a:r>
              <a:rPr lang="en-US" sz="2800" b="1">
                <a:solidFill>
                  <a:srgbClr val="C00000"/>
                </a:solidFill>
                <a:latin typeface="Times New Roman"/>
                <a:ea typeface="Times New Roman"/>
                <a:cs typeface="Times New Roman"/>
                <a:sym typeface="Times New Roman"/>
              </a:rPr>
              <a:t>physical address </a:t>
            </a:r>
            <a:r>
              <a:rPr lang="en-US" sz="2800">
                <a:solidFill>
                  <a:srgbClr val="C00000"/>
                </a:solidFill>
                <a:latin typeface="Times New Roman"/>
                <a:ea typeface="Times New Roman"/>
                <a:cs typeface="Times New Roman"/>
                <a:sym typeface="Times New Roman"/>
              </a:rPr>
              <a:t>calculated is </a:t>
            </a:r>
            <a:r>
              <a:rPr lang="en-US" sz="2800" b="1">
                <a:solidFill>
                  <a:schemeClr val="dk1"/>
                </a:solidFill>
                <a:latin typeface="Times New Roman"/>
                <a:ea typeface="Times New Roman"/>
                <a:cs typeface="Times New Roman"/>
                <a:sym typeface="Times New Roman"/>
              </a:rPr>
              <a:t>00001111H </a:t>
            </a:r>
            <a:endParaRPr/>
          </a:p>
          <a:p>
            <a:pPr marL="457200" marR="0" lvl="0" indent="-457200" algn="just" rtl="0">
              <a:spcBef>
                <a:spcPts val="0"/>
              </a:spcBef>
              <a:spcAft>
                <a:spcPts val="0"/>
              </a:spcAft>
              <a:buClr>
                <a:srgbClr val="C00000"/>
              </a:buClr>
              <a:buSzPts val="2800"/>
              <a:buFont typeface="Noto Sans Symbols"/>
              <a:buChar char="⮚"/>
            </a:pPr>
            <a:r>
              <a:rPr lang="en-US" sz="2800">
                <a:solidFill>
                  <a:srgbClr val="C00000"/>
                </a:solidFill>
                <a:latin typeface="Times New Roman"/>
                <a:ea typeface="Times New Roman"/>
                <a:cs typeface="Times New Roman"/>
                <a:sym typeface="Times New Roman"/>
              </a:rPr>
              <a:t>If the </a:t>
            </a:r>
            <a:r>
              <a:rPr lang="en-US" sz="2800" b="1">
                <a:solidFill>
                  <a:srgbClr val="C00000"/>
                </a:solidFill>
                <a:latin typeface="Times New Roman"/>
                <a:ea typeface="Times New Roman"/>
                <a:cs typeface="Times New Roman"/>
                <a:sym typeface="Times New Roman"/>
              </a:rPr>
              <a:t>base address</a:t>
            </a:r>
            <a:r>
              <a:rPr lang="en-US" sz="2800">
                <a:solidFill>
                  <a:srgbClr val="C00000"/>
                </a:solidFill>
                <a:latin typeface="Times New Roman"/>
                <a:ea typeface="Times New Roman"/>
                <a:cs typeface="Times New Roman"/>
                <a:sym typeface="Times New Roman"/>
              </a:rPr>
              <a:t> in the </a:t>
            </a:r>
            <a:r>
              <a:rPr lang="en-US" sz="2800">
                <a:solidFill>
                  <a:schemeClr val="dk1"/>
                </a:solidFill>
                <a:latin typeface="Times New Roman"/>
                <a:ea typeface="Times New Roman"/>
                <a:cs typeface="Times New Roman"/>
                <a:sym typeface="Times New Roman"/>
              </a:rPr>
              <a:t>descriptor</a:t>
            </a:r>
            <a:r>
              <a:rPr lang="en-US" sz="2800">
                <a:solidFill>
                  <a:srgbClr val="C00000"/>
                </a:solidFill>
                <a:latin typeface="Times New Roman"/>
                <a:ea typeface="Times New Roman"/>
                <a:cs typeface="Times New Roman"/>
                <a:sym typeface="Times New Roman"/>
              </a:rPr>
              <a:t> used is </a:t>
            </a:r>
            <a:r>
              <a:rPr lang="en-US" sz="2800" b="1">
                <a:solidFill>
                  <a:srgbClr val="C00000"/>
                </a:solidFill>
                <a:latin typeface="Times New Roman"/>
                <a:ea typeface="Times New Roman"/>
                <a:cs typeface="Times New Roman"/>
                <a:sym typeface="Times New Roman"/>
              </a:rPr>
              <a:t>00000000H </a:t>
            </a:r>
            <a:endParaRPr sz="2800" b="1">
              <a:solidFill>
                <a:srgbClr val="C00000"/>
              </a:solidFill>
              <a:latin typeface="Times New Roman"/>
              <a:ea typeface="Times New Roman"/>
              <a:cs typeface="Times New Roman"/>
              <a:sym typeface="Times New Roman"/>
            </a:endParaRPr>
          </a:p>
          <a:p>
            <a:pPr marL="457200" marR="0" lvl="0" indent="-457200" algn="just" rtl="0">
              <a:spcBef>
                <a:spcPts val="0"/>
              </a:spcBef>
              <a:spcAft>
                <a:spcPts val="0"/>
              </a:spcAft>
              <a:buClr>
                <a:srgbClr val="C00000"/>
              </a:buClr>
              <a:buSzPts val="2800"/>
              <a:buFont typeface="Noto Sans Symbols"/>
              <a:buChar char="⮚"/>
            </a:pPr>
            <a:r>
              <a:rPr lang="en-US" sz="2800">
                <a:solidFill>
                  <a:srgbClr val="C00000"/>
                </a:solidFill>
                <a:latin typeface="Times New Roman"/>
                <a:ea typeface="Times New Roman"/>
                <a:cs typeface="Times New Roman"/>
                <a:sym typeface="Times New Roman"/>
              </a:rPr>
              <a:t>and </a:t>
            </a:r>
            <a:r>
              <a:rPr lang="en-US" sz="2800" b="1">
                <a:solidFill>
                  <a:srgbClr val="C00000"/>
                </a:solidFill>
                <a:latin typeface="Times New Roman"/>
                <a:ea typeface="Times New Roman"/>
                <a:cs typeface="Times New Roman"/>
                <a:sym typeface="Times New Roman"/>
              </a:rPr>
              <a:t>limit field </a:t>
            </a:r>
            <a:r>
              <a:rPr lang="en-US" sz="2800">
                <a:solidFill>
                  <a:srgbClr val="C00000"/>
                </a:solidFill>
                <a:latin typeface="Times New Roman"/>
                <a:ea typeface="Times New Roman"/>
                <a:cs typeface="Times New Roman"/>
                <a:sym typeface="Times New Roman"/>
              </a:rPr>
              <a:t>is </a:t>
            </a:r>
            <a:r>
              <a:rPr lang="en-US" sz="2800" b="1">
                <a:solidFill>
                  <a:schemeClr val="dk1"/>
                </a:solidFill>
                <a:latin typeface="Times New Roman"/>
                <a:ea typeface="Times New Roman"/>
                <a:cs typeface="Times New Roman"/>
                <a:sym typeface="Times New Roman"/>
              </a:rPr>
              <a:t>00010H</a:t>
            </a:r>
            <a:r>
              <a:rPr lang="en-US" sz="2800">
                <a:solidFill>
                  <a:srgbClr val="C00000"/>
                </a:solidFill>
                <a:latin typeface="Times New Roman"/>
                <a:ea typeface="Times New Roman"/>
                <a:cs typeface="Times New Roman"/>
                <a:sym typeface="Times New Roman"/>
              </a:rPr>
              <a:t> with </a:t>
            </a:r>
            <a:r>
              <a:rPr lang="en-US" sz="2800" b="1">
                <a:solidFill>
                  <a:srgbClr val="7030A0"/>
                </a:solidFill>
                <a:latin typeface="Times New Roman"/>
                <a:ea typeface="Times New Roman"/>
                <a:cs typeface="Times New Roman"/>
                <a:sym typeface="Times New Roman"/>
              </a:rPr>
              <a:t>G bit equal to 0 </a:t>
            </a:r>
            <a:endParaRPr sz="2800" b="1">
              <a:solidFill>
                <a:srgbClr val="7030A0"/>
              </a:solidFill>
              <a:latin typeface="Times New Roman"/>
              <a:ea typeface="Times New Roman"/>
              <a:cs typeface="Times New Roman"/>
              <a:sym typeface="Times New Roman"/>
            </a:endParaRPr>
          </a:p>
          <a:p>
            <a:pPr marL="457200" marR="0" lvl="0" indent="-457200" algn="just" rtl="0">
              <a:spcBef>
                <a:spcPts val="0"/>
              </a:spcBef>
              <a:spcAft>
                <a:spcPts val="0"/>
              </a:spcAft>
              <a:buClr>
                <a:srgbClr val="C00000"/>
              </a:buClr>
              <a:buSzPts val="2800"/>
              <a:buFont typeface="Noto Sans Symbols"/>
              <a:buChar char="⮚"/>
            </a:pPr>
            <a:r>
              <a:rPr lang="en-US" sz="2800">
                <a:solidFill>
                  <a:srgbClr val="C00000"/>
                </a:solidFill>
                <a:latin typeface="Times New Roman"/>
                <a:ea typeface="Times New Roman"/>
                <a:cs typeface="Times New Roman"/>
                <a:sym typeface="Times New Roman"/>
              </a:rPr>
              <a:t>then will the instruction be executed?  </a:t>
            </a:r>
            <a:r>
              <a:rPr lang="en-US" sz="2400" b="1">
                <a:solidFill>
                  <a:srgbClr val="0000FF"/>
                </a:solidFill>
                <a:latin typeface="Times New Roman"/>
                <a:ea typeface="Times New Roman"/>
                <a:cs typeface="Times New Roman"/>
                <a:sym typeface="Times New Roman"/>
              </a:rPr>
              <a:t>(Comment about segmentation fault)</a:t>
            </a:r>
            <a:endParaRPr/>
          </a:p>
          <a:p>
            <a:pPr marL="457200" marR="0" lvl="0" indent="-304800" algn="just" rtl="0">
              <a:spcBef>
                <a:spcPts val="0"/>
              </a:spcBef>
              <a:spcAft>
                <a:spcPts val="0"/>
              </a:spcAft>
              <a:buClr>
                <a:schemeClr val="dk1"/>
              </a:buClr>
              <a:buSzPts val="2400"/>
              <a:buFont typeface="Noto Sans Symbols"/>
              <a:buNone/>
            </a:pPr>
            <a:endParaRPr sz="2400" b="1">
              <a:solidFill>
                <a:srgbClr val="0000FF"/>
              </a:solidFill>
              <a:latin typeface="Times New Roman"/>
              <a:ea typeface="Times New Roman"/>
              <a:cs typeface="Times New Roman"/>
              <a:sym typeface="Times New Roman"/>
            </a:endParaRPr>
          </a:p>
          <a:p>
            <a:pPr marL="457200" marR="0" lvl="0" indent="-457200" algn="just" rtl="0">
              <a:spcBef>
                <a:spcPts val="0"/>
              </a:spcBef>
              <a:spcAft>
                <a:spcPts val="0"/>
              </a:spcAft>
              <a:buClr>
                <a:schemeClr val="dk1"/>
              </a:buClr>
              <a:buSzPts val="2400"/>
              <a:buFont typeface="Noto Sans Symbols"/>
              <a:buChar char="⮚"/>
            </a:pPr>
            <a:r>
              <a:rPr lang="en-US" sz="2400" b="1">
                <a:solidFill>
                  <a:schemeClr val="dk1"/>
                </a:solidFill>
                <a:latin typeface="Times New Roman"/>
                <a:ea typeface="Times New Roman"/>
                <a:cs typeface="Times New Roman"/>
                <a:sym typeface="Times New Roman"/>
              </a:rPr>
              <a:t>For the instruction MOV [ESI], BX, if physical address calculated is 000000FFH. If the base address in the descriptor used is 00000000H and limit field is 00FFFH with G bit equal to 0 then will the instruction be executed? </a:t>
            </a:r>
            <a:r>
              <a:rPr lang="en-US" sz="2000" b="1">
                <a:solidFill>
                  <a:schemeClr val="dk1"/>
                </a:solidFill>
                <a:latin typeface="Times New Roman"/>
                <a:ea typeface="Times New Roman"/>
                <a:cs typeface="Times New Roman"/>
                <a:sym typeface="Times New Roman"/>
              </a:rPr>
              <a:t>(Comment about segmentation fault)</a:t>
            </a:r>
            <a:endParaRPr sz="2400" b="1">
              <a:solidFill>
                <a:srgbClr val="0000FF"/>
              </a:solidFill>
              <a:latin typeface="Calibri"/>
              <a:ea typeface="Calibri"/>
              <a:cs typeface="Calibri"/>
              <a:sym typeface="Calibri"/>
            </a:endParaRPr>
          </a:p>
        </p:txBody>
      </p:sp>
      <p:graphicFrame>
        <p:nvGraphicFramePr>
          <p:cNvPr id="1557" name="Google Shape;1557;p92"/>
          <p:cNvGraphicFramePr/>
          <p:nvPr/>
        </p:nvGraphicFramePr>
        <p:xfrm>
          <a:off x="1074216" y="4985832"/>
          <a:ext cx="10421325" cy="1219200"/>
        </p:xfrm>
        <a:graphic>
          <a:graphicData uri="http://schemas.openxmlformats.org/drawingml/2006/table">
            <a:tbl>
              <a:tblPr firstRow="1" firstCol="1" bandRow="1">
                <a:noFill/>
                <a:tableStyleId>{C14310B4-761D-440C-B97F-3B79ECA8EF60}</a:tableStyleId>
              </a:tblPr>
              <a:tblGrid>
                <a:gridCol w="10421325">
                  <a:extLst>
                    <a:ext uri="{9D8B030D-6E8A-4147-A177-3AD203B41FA5}">
                      <a16:colId xmlns:a16="http://schemas.microsoft.com/office/drawing/2014/main" val="20000"/>
                    </a:ext>
                  </a:extLst>
                </a:gridCol>
              </a:tblGrid>
              <a:tr h="254000">
                <a:tc>
                  <a:txBody>
                    <a:bodyPr/>
                    <a:lstStyle/>
                    <a:p>
                      <a:pPr marL="0" marR="0" lvl="0" indent="0" algn="just" rtl="0">
                        <a:lnSpc>
                          <a:spcPct val="100000"/>
                        </a:lnSpc>
                        <a:spcBef>
                          <a:spcPts val="0"/>
                        </a:spcBef>
                        <a:spcAft>
                          <a:spcPts val="0"/>
                        </a:spcAft>
                        <a:buNone/>
                      </a:pPr>
                      <a:r>
                        <a:rPr lang="en-US" sz="2000">
                          <a:latin typeface="Times New Roman"/>
                          <a:ea typeface="Times New Roman"/>
                          <a:cs typeface="Times New Roman"/>
                          <a:sym typeface="Times New Roman"/>
                        </a:rPr>
                        <a:t>In the execution of the instruction MOV [EDI], CX, comment whether access will be </a:t>
                      </a:r>
                      <a:r>
                        <a:rPr lang="en-US" sz="2000">
                          <a:solidFill>
                            <a:srgbClr val="C00000"/>
                          </a:solidFill>
                          <a:latin typeface="Times New Roman"/>
                          <a:ea typeface="Times New Roman"/>
                          <a:cs typeface="Times New Roman"/>
                          <a:sym typeface="Times New Roman"/>
                        </a:rPr>
                        <a:t>granted or denied </a:t>
                      </a:r>
                      <a:r>
                        <a:rPr lang="en-US" sz="2000">
                          <a:latin typeface="Times New Roman"/>
                          <a:ea typeface="Times New Roman"/>
                          <a:cs typeface="Times New Roman"/>
                          <a:sym typeface="Times New Roman"/>
                        </a:rPr>
                        <a:t>in following cases</a:t>
                      </a:r>
                      <a:endParaRPr sz="2000">
                        <a:latin typeface="Times New Roman"/>
                        <a:ea typeface="Times New Roman"/>
                        <a:cs typeface="Times New Roman"/>
                        <a:sym typeface="Times New Roman"/>
                      </a:endParaRPr>
                    </a:p>
                    <a:p>
                      <a:pPr marL="0" marR="0" lvl="0" indent="-127000" algn="just" rtl="0">
                        <a:lnSpc>
                          <a:spcPct val="100000"/>
                        </a:lnSpc>
                        <a:spcBef>
                          <a:spcPts val="0"/>
                        </a:spcBef>
                        <a:spcAft>
                          <a:spcPts val="0"/>
                        </a:spcAft>
                        <a:buClr>
                          <a:schemeClr val="dk1"/>
                        </a:buClr>
                        <a:buSzPts val="2000"/>
                        <a:buFont typeface="Calibri"/>
                        <a:buAutoNum type="alphaLcPeriod"/>
                      </a:pPr>
                      <a:r>
                        <a:rPr lang="en-US" sz="2000">
                          <a:latin typeface="Times New Roman"/>
                          <a:ea typeface="Times New Roman"/>
                          <a:cs typeface="Times New Roman"/>
                          <a:sym typeface="Times New Roman"/>
                        </a:rPr>
                        <a:t> Type field of the segment descriptor identified is 1111</a:t>
                      </a:r>
                      <a:endParaRPr sz="2000">
                        <a:latin typeface="Times New Roman"/>
                        <a:ea typeface="Times New Roman"/>
                        <a:cs typeface="Times New Roman"/>
                        <a:sym typeface="Times New Roman"/>
                      </a:endParaRPr>
                    </a:p>
                    <a:p>
                      <a:pPr marL="0" marR="0" lvl="0" indent="-127000" algn="just" rtl="0">
                        <a:lnSpc>
                          <a:spcPct val="100000"/>
                        </a:lnSpc>
                        <a:spcBef>
                          <a:spcPts val="0"/>
                        </a:spcBef>
                        <a:spcAft>
                          <a:spcPts val="0"/>
                        </a:spcAft>
                        <a:buClr>
                          <a:schemeClr val="dk1"/>
                        </a:buClr>
                        <a:buSzPts val="2000"/>
                        <a:buFont typeface="Calibri"/>
                        <a:buAutoNum type="alphaLcPeriod"/>
                      </a:pPr>
                      <a:r>
                        <a:rPr lang="en-US" sz="2000">
                          <a:latin typeface="Times New Roman"/>
                          <a:ea typeface="Times New Roman"/>
                          <a:cs typeface="Times New Roman"/>
                          <a:sym typeface="Times New Roman"/>
                        </a:rPr>
                        <a:t> Type field of the segment descriptor identified is 0010</a:t>
                      </a:r>
                      <a:endParaRPr sz="2000">
                        <a:latin typeface="Times New Roman"/>
                        <a:ea typeface="Times New Roman"/>
                        <a:cs typeface="Times New Roman"/>
                        <a:sym typeface="Times New Roman"/>
                      </a:endParaRPr>
                    </a:p>
                  </a:txBody>
                  <a:tcPr marL="68575" marR="68575" marT="0" marB="0"/>
                </a:tc>
                <a:extLst>
                  <a:ext uri="{0D108BD9-81ED-4DB2-BD59-A6C34878D82A}">
                    <a16:rowId xmlns:a16="http://schemas.microsoft.com/office/drawing/2014/main" val="10000"/>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5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5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5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5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5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55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556">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5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1561"/>
        <p:cNvGrpSpPr/>
        <p:nvPr/>
      </p:nvGrpSpPr>
      <p:grpSpPr>
        <a:xfrm>
          <a:off x="0" y="0"/>
          <a:ext cx="0" cy="0"/>
          <a:chOff x="0" y="0"/>
          <a:chExt cx="0" cy="0"/>
        </a:xfrm>
      </p:grpSpPr>
      <p:sp>
        <p:nvSpPr>
          <p:cNvPr id="1562" name="Google Shape;1562;p93"/>
          <p:cNvSpPr txBox="1">
            <a:spLocks noGrp="1"/>
          </p:cNvSpPr>
          <p:nvPr>
            <p:ph type="dt" idx="10"/>
          </p:nvPr>
        </p:nvSpPr>
        <p:spPr>
          <a:xfrm>
            <a:off x="1041889" y="6336377"/>
            <a:ext cx="28448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5B47B721-40C9-44D2-BBE9-2AA3DE64E076}" type="datetime1">
              <a:rPr lang="en-US" smtClean="0"/>
              <a:t>3/29/2023</a:t>
            </a:fld>
            <a:endParaRPr/>
          </a:p>
        </p:txBody>
      </p:sp>
      <p:sp>
        <p:nvSpPr>
          <p:cNvPr id="1563" name="Google Shape;1563;p93"/>
          <p:cNvSpPr txBox="1">
            <a:spLocks noGrp="1"/>
          </p:cNvSpPr>
          <p:nvPr>
            <p:ph type="ftr" idx="11"/>
          </p:nvPr>
        </p:nvSpPr>
        <p:spPr>
          <a:xfrm>
            <a:off x="4165600" y="6356393"/>
            <a:ext cx="3860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GB" smtClean="0"/>
              <a:t>Microprocessor Architecture and Internet of Things_CET3014B    Unit 3      2022-23     S4  </a:t>
            </a:r>
            <a:endParaRPr/>
          </a:p>
        </p:txBody>
      </p:sp>
      <p:sp>
        <p:nvSpPr>
          <p:cNvPr id="1564" name="Google Shape;1564;p93"/>
          <p:cNvSpPr txBox="1">
            <a:spLocks noGrp="1"/>
          </p:cNvSpPr>
          <p:nvPr>
            <p:ph type="sldNum" idx="12"/>
          </p:nvPr>
        </p:nvSpPr>
        <p:spPr>
          <a:xfrm>
            <a:off x="8737600" y="6356393"/>
            <a:ext cx="28448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107</a:t>
            </a:fld>
            <a:endParaRPr/>
          </a:p>
        </p:txBody>
      </p:sp>
      <p:cxnSp>
        <p:nvCxnSpPr>
          <p:cNvPr id="1565" name="Google Shape;1565;p93"/>
          <p:cNvCxnSpPr/>
          <p:nvPr/>
        </p:nvCxnSpPr>
        <p:spPr>
          <a:xfrm rot="10800000" flipH="1">
            <a:off x="80250" y="894625"/>
            <a:ext cx="12192000" cy="27709"/>
          </a:xfrm>
          <a:prstGeom prst="straightConnector1">
            <a:avLst/>
          </a:prstGeom>
          <a:noFill/>
          <a:ln w="9525" cap="flat" cmpd="sng">
            <a:solidFill>
              <a:srgbClr val="00B050"/>
            </a:solidFill>
            <a:prstDash val="solid"/>
            <a:round/>
            <a:headEnd type="none" w="sm" len="sm"/>
            <a:tailEnd type="none" w="sm" len="sm"/>
          </a:ln>
        </p:spPr>
      </p:cxnSp>
      <p:sp>
        <p:nvSpPr>
          <p:cNvPr id="1566" name="Google Shape;1566;p93"/>
          <p:cNvSpPr/>
          <p:nvPr/>
        </p:nvSpPr>
        <p:spPr>
          <a:xfrm>
            <a:off x="146051" y="6356350"/>
            <a:ext cx="471487" cy="457200"/>
          </a:xfrm>
          <a:prstGeom prst="rect">
            <a:avLst/>
          </a:prstGeom>
          <a:solidFill>
            <a:srgbClr val="7030A0"/>
          </a:solidFill>
          <a:ln w="25400" cap="flat" cmpd="sng">
            <a:solidFill>
              <a:srgbClr val="7030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1567" name="Google Shape;1567;p93"/>
          <p:cNvCxnSpPr/>
          <p:nvPr/>
        </p:nvCxnSpPr>
        <p:spPr>
          <a:xfrm flipH="1">
            <a:off x="882161" y="0"/>
            <a:ext cx="14288" cy="6821487"/>
          </a:xfrm>
          <a:prstGeom prst="straightConnector1">
            <a:avLst/>
          </a:prstGeom>
          <a:noFill/>
          <a:ln w="15875" cap="flat" cmpd="sng">
            <a:solidFill>
              <a:srgbClr val="00B050"/>
            </a:solidFill>
            <a:prstDash val="solid"/>
            <a:round/>
            <a:headEnd type="none" w="sm" len="sm"/>
            <a:tailEnd type="none" w="sm" len="sm"/>
          </a:ln>
        </p:spPr>
      </p:cxnSp>
      <p:cxnSp>
        <p:nvCxnSpPr>
          <p:cNvPr id="1568" name="Google Shape;1568;p93"/>
          <p:cNvCxnSpPr/>
          <p:nvPr/>
        </p:nvCxnSpPr>
        <p:spPr>
          <a:xfrm>
            <a:off x="0" y="6352252"/>
            <a:ext cx="12192000" cy="0"/>
          </a:xfrm>
          <a:prstGeom prst="straightConnector1">
            <a:avLst/>
          </a:prstGeom>
          <a:noFill/>
          <a:ln w="15875" cap="flat" cmpd="sng">
            <a:solidFill>
              <a:srgbClr val="00B050"/>
            </a:solidFill>
            <a:prstDash val="solid"/>
            <a:round/>
            <a:headEnd type="none" w="sm" len="sm"/>
            <a:tailEnd type="none" w="sm" len="sm"/>
          </a:ln>
        </p:spPr>
      </p:cxnSp>
      <p:pic>
        <p:nvPicPr>
          <p:cNvPr id="1569" name="Google Shape;1569;p93"/>
          <p:cNvPicPr preferRelativeResize="0"/>
          <p:nvPr/>
        </p:nvPicPr>
        <p:blipFill rotWithShape="1">
          <a:blip r:embed="rId3">
            <a:alphaModFix/>
          </a:blip>
          <a:srcRect/>
          <a:stretch/>
        </p:blipFill>
        <p:spPr>
          <a:xfrm>
            <a:off x="80250" y="62750"/>
            <a:ext cx="801911" cy="796834"/>
          </a:xfrm>
          <a:prstGeom prst="rect">
            <a:avLst/>
          </a:prstGeom>
          <a:noFill/>
          <a:ln>
            <a:noFill/>
          </a:ln>
        </p:spPr>
      </p:pic>
      <p:sp>
        <p:nvSpPr>
          <p:cNvPr id="1570" name="Google Shape;1570;p93"/>
          <p:cNvSpPr txBox="1">
            <a:spLocks noGrp="1"/>
          </p:cNvSpPr>
          <p:nvPr>
            <p:ph type="title"/>
          </p:nvPr>
        </p:nvSpPr>
        <p:spPr>
          <a:xfrm>
            <a:off x="1320644" y="134116"/>
            <a:ext cx="9530080" cy="626394"/>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rgbClr val="002060"/>
              </a:buClr>
              <a:buSzPts val="3800"/>
              <a:buFont typeface="Times New Roman"/>
              <a:buNone/>
            </a:pPr>
            <a:r>
              <a:rPr lang="en-US" sz="3800" b="1">
                <a:solidFill>
                  <a:srgbClr val="002060"/>
                </a:solidFill>
                <a:latin typeface="Times New Roman"/>
                <a:ea typeface="Times New Roman"/>
                <a:cs typeface="Times New Roman"/>
                <a:sym typeface="Times New Roman"/>
              </a:rPr>
              <a:t>Segment Descriptor Format (Limit Field)</a:t>
            </a:r>
            <a:endParaRPr sz="3800" b="1">
              <a:solidFill>
                <a:srgbClr val="002060"/>
              </a:solidFill>
              <a:latin typeface="Times New Roman"/>
              <a:ea typeface="Times New Roman"/>
              <a:cs typeface="Times New Roman"/>
              <a:sym typeface="Times New Roman"/>
            </a:endParaRPr>
          </a:p>
        </p:txBody>
      </p:sp>
      <p:sp>
        <p:nvSpPr>
          <p:cNvPr id="1571" name="Google Shape;1571;p93"/>
          <p:cNvSpPr txBox="1">
            <a:spLocks noGrp="1"/>
          </p:cNvSpPr>
          <p:nvPr>
            <p:ph type="body" idx="1"/>
          </p:nvPr>
        </p:nvSpPr>
        <p:spPr>
          <a:xfrm>
            <a:off x="940541" y="980723"/>
            <a:ext cx="6859568" cy="5225161"/>
          </a:xfrm>
          <a:prstGeom prst="rect">
            <a:avLst/>
          </a:prstGeom>
          <a:noFill/>
          <a:ln>
            <a:noFill/>
          </a:ln>
        </p:spPr>
        <p:txBody>
          <a:bodyPr spcFirstLastPara="1" wrap="square" lIns="91425" tIns="45700" rIns="91425" bIns="45700" anchor="t" anchorCtr="0">
            <a:normAutofit/>
          </a:bodyPr>
          <a:lstStyle/>
          <a:p>
            <a:pPr marL="342900" lvl="0" indent="-342900" algn="just" rtl="0">
              <a:spcBef>
                <a:spcPts val="0"/>
              </a:spcBef>
              <a:spcAft>
                <a:spcPts val="0"/>
              </a:spcAft>
              <a:buClr>
                <a:srgbClr val="7030A0"/>
              </a:buClr>
              <a:buSzPts val="2000"/>
              <a:buFont typeface="Noto Sans Symbols"/>
              <a:buChar char="⮚"/>
            </a:pPr>
            <a:r>
              <a:rPr lang="en-US" sz="2000" b="1">
                <a:solidFill>
                  <a:srgbClr val="7030A0"/>
                </a:solidFill>
                <a:latin typeface="Times New Roman"/>
                <a:ea typeface="Times New Roman"/>
                <a:cs typeface="Times New Roman"/>
                <a:sym typeface="Times New Roman"/>
              </a:rPr>
              <a:t>Segment limit field</a:t>
            </a:r>
            <a:r>
              <a:rPr lang="en-US" sz="2400">
                <a:latin typeface="Times New Roman"/>
                <a:ea typeface="Times New Roman"/>
                <a:cs typeface="Times New Roman"/>
                <a:sym typeface="Times New Roman"/>
              </a:rPr>
              <a:t>: The processor uses the segment limit  depending on (segment is an </a:t>
            </a:r>
            <a:r>
              <a:rPr lang="en-US" sz="2400">
                <a:solidFill>
                  <a:srgbClr val="FF0000"/>
                </a:solidFill>
                <a:latin typeface="Times New Roman"/>
                <a:ea typeface="Times New Roman"/>
                <a:cs typeface="Times New Roman"/>
                <a:sym typeface="Times New Roman"/>
              </a:rPr>
              <a:t>expand-up</a:t>
            </a:r>
            <a:r>
              <a:rPr lang="en-US" sz="2400">
                <a:latin typeface="Times New Roman"/>
                <a:ea typeface="Times New Roman"/>
                <a:cs typeface="Times New Roman"/>
                <a:sym typeface="Times New Roman"/>
              </a:rPr>
              <a:t> or </a:t>
            </a:r>
            <a:r>
              <a:rPr lang="en-US" sz="2400">
                <a:solidFill>
                  <a:srgbClr val="FF0000"/>
                </a:solidFill>
                <a:latin typeface="Times New Roman"/>
                <a:ea typeface="Times New Roman"/>
                <a:cs typeface="Times New Roman"/>
                <a:sym typeface="Times New Roman"/>
              </a:rPr>
              <a:t>expand-down</a:t>
            </a:r>
            <a:r>
              <a:rPr lang="en-US" sz="2400">
                <a:latin typeface="Times New Roman"/>
                <a:ea typeface="Times New Roman"/>
                <a:cs typeface="Times New Roman"/>
                <a:sym typeface="Times New Roman"/>
              </a:rPr>
              <a:t>)</a:t>
            </a:r>
            <a:endParaRPr/>
          </a:p>
          <a:p>
            <a:pPr marL="342900" lvl="0" indent="-342900" algn="just" rtl="0">
              <a:spcBef>
                <a:spcPts val="0"/>
              </a:spcBef>
              <a:spcAft>
                <a:spcPts val="0"/>
              </a:spcAft>
              <a:buClr>
                <a:srgbClr val="C00000"/>
              </a:buClr>
              <a:buSzPts val="2400"/>
              <a:buFont typeface="Noto Sans Symbols"/>
              <a:buChar char="⮚"/>
            </a:pPr>
            <a:r>
              <a:rPr lang="en-US" sz="2400" b="1">
                <a:solidFill>
                  <a:srgbClr val="C00000"/>
                </a:solidFill>
                <a:latin typeface="Times New Roman"/>
                <a:ea typeface="Times New Roman"/>
                <a:cs typeface="Times New Roman"/>
                <a:sym typeface="Times New Roman"/>
              </a:rPr>
              <a:t>expand-up</a:t>
            </a:r>
            <a:r>
              <a:rPr lang="en-US" sz="2400">
                <a:latin typeface="Times New Roman"/>
                <a:ea typeface="Times New Roman"/>
                <a:cs typeface="Times New Roman"/>
                <a:sym typeface="Times New Roman"/>
              </a:rPr>
              <a:t> </a:t>
            </a:r>
            <a:r>
              <a:rPr lang="en-US" sz="2000" b="1">
                <a:latin typeface="Times New Roman"/>
                <a:ea typeface="Times New Roman"/>
                <a:cs typeface="Times New Roman"/>
                <a:sym typeface="Times New Roman"/>
              </a:rPr>
              <a:t>(</a:t>
            </a:r>
            <a:r>
              <a:rPr lang="en-US" sz="2000" b="1">
                <a:solidFill>
                  <a:srgbClr val="7030A0"/>
                </a:solidFill>
                <a:latin typeface="Times New Roman"/>
                <a:ea typeface="Times New Roman"/>
                <a:cs typeface="Times New Roman"/>
                <a:sym typeface="Times New Roman"/>
              </a:rPr>
              <a:t>Code- and Data-Segment Descriptor Types</a:t>
            </a:r>
            <a:r>
              <a:rPr lang="en-US" sz="2000" b="1">
                <a:latin typeface="Times New Roman"/>
                <a:ea typeface="Times New Roman"/>
                <a:cs typeface="Times New Roman"/>
                <a:sym typeface="Times New Roman"/>
              </a:rPr>
              <a:t>)</a:t>
            </a:r>
            <a:endParaRPr/>
          </a:p>
          <a:p>
            <a:pPr marL="342900" lvl="0" indent="-342900" algn="just" rtl="0">
              <a:spcBef>
                <a:spcPts val="0"/>
              </a:spcBef>
              <a:spcAft>
                <a:spcPts val="0"/>
              </a:spcAft>
              <a:buClr>
                <a:schemeClr val="dk1"/>
              </a:buClr>
              <a:buSzPts val="2000"/>
              <a:buFont typeface="Noto Sans Symbols"/>
              <a:buChar char="⮚"/>
            </a:pPr>
            <a:r>
              <a:rPr lang="en-US" sz="2000">
                <a:latin typeface="Times New Roman"/>
                <a:ea typeface="Times New Roman"/>
                <a:cs typeface="Times New Roman"/>
                <a:sym typeface="Times New Roman"/>
              </a:rPr>
              <a:t>Addressable </a:t>
            </a:r>
            <a:r>
              <a:rPr lang="en-US" sz="2000">
                <a:solidFill>
                  <a:srgbClr val="FF0000"/>
                </a:solidFill>
                <a:latin typeface="Times New Roman"/>
                <a:ea typeface="Times New Roman"/>
                <a:cs typeface="Times New Roman"/>
                <a:sym typeface="Times New Roman"/>
              </a:rPr>
              <a:t>range</a:t>
            </a:r>
            <a:r>
              <a:rPr lang="en-US" sz="2000">
                <a:latin typeface="Times New Roman"/>
                <a:ea typeface="Times New Roman"/>
                <a:cs typeface="Times New Roman"/>
                <a:sym typeface="Times New Roman"/>
              </a:rPr>
              <a:t> stretches from </a:t>
            </a:r>
            <a:r>
              <a:rPr lang="en-US" sz="2000" b="1">
                <a:solidFill>
                  <a:srgbClr val="FF0000"/>
                </a:solidFill>
                <a:latin typeface="Times New Roman"/>
                <a:ea typeface="Times New Roman"/>
                <a:cs typeface="Times New Roman"/>
                <a:sym typeface="Times New Roman"/>
              </a:rPr>
              <a:t>base address to base address plus limit</a:t>
            </a:r>
            <a:endParaRPr/>
          </a:p>
          <a:p>
            <a:pPr marL="342900" lvl="0" indent="-342900" algn="just" rtl="0">
              <a:spcBef>
                <a:spcPts val="0"/>
              </a:spcBef>
              <a:spcAft>
                <a:spcPts val="0"/>
              </a:spcAft>
              <a:buClr>
                <a:schemeClr val="dk1"/>
              </a:buClr>
              <a:buSzPts val="2000"/>
              <a:buFont typeface="Noto Sans Symbols"/>
              <a:buChar char="⮚"/>
            </a:pPr>
            <a:r>
              <a:rPr lang="en-US" sz="2000">
                <a:latin typeface="Times New Roman"/>
                <a:ea typeface="Times New Roman"/>
                <a:cs typeface="Times New Roman"/>
                <a:sym typeface="Times New Roman"/>
              </a:rPr>
              <a:t>Any address </a:t>
            </a:r>
            <a:r>
              <a:rPr lang="en-US" sz="2400" b="1">
                <a:solidFill>
                  <a:srgbClr val="0000FF"/>
                </a:solidFill>
                <a:latin typeface="Times New Roman"/>
                <a:ea typeface="Times New Roman"/>
                <a:cs typeface="Times New Roman"/>
                <a:sym typeface="Times New Roman"/>
              </a:rPr>
              <a:t>greater than </a:t>
            </a:r>
            <a:r>
              <a:rPr lang="en-US" sz="2800" b="1">
                <a:solidFill>
                  <a:srgbClr val="C00000"/>
                </a:solidFill>
                <a:latin typeface="Times New Roman"/>
                <a:ea typeface="Times New Roman"/>
                <a:cs typeface="Times New Roman"/>
                <a:sym typeface="Times New Roman"/>
              </a:rPr>
              <a:t>limit</a:t>
            </a:r>
            <a:r>
              <a:rPr lang="en-US" sz="2000">
                <a:latin typeface="Times New Roman"/>
                <a:ea typeface="Times New Roman"/>
                <a:cs typeface="Times New Roman"/>
                <a:sym typeface="Times New Roman"/>
              </a:rPr>
              <a:t> is not valid </a:t>
            </a:r>
            <a:r>
              <a:rPr lang="en-US" sz="2000" b="1">
                <a:latin typeface="Times New Roman"/>
                <a:ea typeface="Times New Roman"/>
                <a:cs typeface="Times New Roman"/>
                <a:sym typeface="Times New Roman"/>
              </a:rPr>
              <a:t>and not considered</a:t>
            </a:r>
            <a:endParaRPr/>
          </a:p>
          <a:p>
            <a:pPr marL="457200" lvl="1" indent="0" algn="l" rtl="0">
              <a:spcBef>
                <a:spcPts val="560"/>
              </a:spcBef>
              <a:spcAft>
                <a:spcPts val="0"/>
              </a:spcAft>
              <a:buClr>
                <a:schemeClr val="dk1"/>
              </a:buClr>
              <a:buSzPts val="2800"/>
              <a:buNone/>
            </a:pPr>
            <a:endParaRPr>
              <a:latin typeface="Times New Roman"/>
              <a:ea typeface="Times New Roman"/>
              <a:cs typeface="Times New Roman"/>
              <a:sym typeface="Times New Roman"/>
            </a:endParaRPr>
          </a:p>
        </p:txBody>
      </p:sp>
      <p:pic>
        <p:nvPicPr>
          <p:cNvPr id="1572" name="Google Shape;1572;p93"/>
          <p:cNvPicPr preferRelativeResize="0"/>
          <p:nvPr/>
        </p:nvPicPr>
        <p:blipFill rotWithShape="1">
          <a:blip r:embed="rId4">
            <a:alphaModFix/>
          </a:blip>
          <a:srcRect/>
          <a:stretch/>
        </p:blipFill>
        <p:spPr>
          <a:xfrm>
            <a:off x="8026400" y="1091690"/>
            <a:ext cx="4133850" cy="4800600"/>
          </a:xfrm>
          <a:prstGeom prst="rect">
            <a:avLst/>
          </a:prstGeom>
          <a:noFill/>
          <a:ln>
            <a:noFill/>
          </a:ln>
        </p:spPr>
      </p:pic>
      <p:sp>
        <p:nvSpPr>
          <p:cNvPr id="1573" name="Google Shape;1573;p93"/>
          <p:cNvSpPr/>
          <p:nvPr/>
        </p:nvSpPr>
        <p:spPr>
          <a:xfrm>
            <a:off x="896449" y="4191605"/>
            <a:ext cx="7000642" cy="2185214"/>
          </a:xfrm>
          <a:prstGeom prst="rect">
            <a:avLst/>
          </a:prstGeom>
          <a:noFill/>
          <a:ln>
            <a:noFill/>
          </a:ln>
        </p:spPr>
        <p:txBody>
          <a:bodyPr spcFirstLastPara="1" wrap="square" lIns="91425" tIns="45700" rIns="91425" bIns="45700" anchor="t" anchorCtr="0">
            <a:spAutoFit/>
          </a:bodyPr>
          <a:lstStyle/>
          <a:p>
            <a:pPr marL="117475" marR="0" lvl="1" indent="0" algn="just" rtl="0">
              <a:spcBef>
                <a:spcPts val="0"/>
              </a:spcBef>
              <a:spcAft>
                <a:spcPts val="0"/>
              </a:spcAft>
              <a:buClr>
                <a:srgbClr val="C00000"/>
              </a:buClr>
              <a:buSzPts val="2400"/>
              <a:buFont typeface="Times New Roman"/>
              <a:buNone/>
            </a:pPr>
            <a:r>
              <a:rPr lang="en-US" sz="2400" b="1" i="0" u="none" strike="noStrike" cap="none">
                <a:solidFill>
                  <a:srgbClr val="C00000"/>
                </a:solidFill>
                <a:latin typeface="Times New Roman"/>
                <a:ea typeface="Times New Roman"/>
                <a:cs typeface="Times New Roman"/>
                <a:sym typeface="Times New Roman"/>
              </a:rPr>
              <a:t>Expand-down segment</a:t>
            </a:r>
            <a:endParaRPr/>
          </a:p>
          <a:p>
            <a:pPr marL="460375" marR="0" lvl="1" indent="-342900" algn="just" rtl="0">
              <a:spcBef>
                <a:spcPts val="0"/>
              </a:spcBef>
              <a:spcAft>
                <a:spcPts val="0"/>
              </a:spcAft>
              <a:buClr>
                <a:schemeClr val="dk1"/>
              </a:buClr>
              <a:buSzPts val="2000"/>
              <a:buFont typeface="Noto Sans Symbols"/>
              <a:buChar char="⮚"/>
            </a:pPr>
            <a:r>
              <a:rPr lang="en-US" sz="2000" b="0" i="0" u="none" strike="noStrike" cap="none">
                <a:solidFill>
                  <a:schemeClr val="dk1"/>
                </a:solidFill>
                <a:latin typeface="Times New Roman"/>
                <a:ea typeface="Times New Roman"/>
                <a:cs typeface="Times New Roman"/>
                <a:sym typeface="Times New Roman"/>
              </a:rPr>
              <a:t>The offset can </a:t>
            </a:r>
            <a:r>
              <a:rPr lang="en-US" sz="2000" b="0" i="0" u="none" strike="noStrike" cap="none">
                <a:solidFill>
                  <a:srgbClr val="7030A0"/>
                </a:solidFill>
                <a:latin typeface="Times New Roman"/>
                <a:ea typeface="Times New Roman"/>
                <a:cs typeface="Times New Roman"/>
                <a:sym typeface="Times New Roman"/>
              </a:rPr>
              <a:t>range from the segment </a:t>
            </a:r>
            <a:r>
              <a:rPr lang="en-US" sz="2000" b="0" i="0" u="none" strike="noStrike" cap="none">
                <a:solidFill>
                  <a:srgbClr val="FF0000"/>
                </a:solidFill>
                <a:latin typeface="Times New Roman"/>
                <a:ea typeface="Times New Roman"/>
                <a:cs typeface="Times New Roman"/>
                <a:sym typeface="Times New Roman"/>
              </a:rPr>
              <a:t>limit</a:t>
            </a:r>
            <a:r>
              <a:rPr lang="en-US" sz="2000" b="0" i="0" u="none" strike="noStrike" cap="none">
                <a:solidFill>
                  <a:srgbClr val="7030A0"/>
                </a:solidFill>
                <a:latin typeface="Times New Roman"/>
                <a:ea typeface="Times New Roman"/>
                <a:cs typeface="Times New Roman"/>
                <a:sym typeface="Times New Roman"/>
              </a:rPr>
              <a:t> to </a:t>
            </a:r>
            <a:r>
              <a:rPr lang="en-US" sz="2000" b="0" i="0" u="none" strike="noStrike" cap="none">
                <a:solidFill>
                  <a:srgbClr val="FF0000"/>
                </a:solidFill>
                <a:latin typeface="Times New Roman"/>
                <a:ea typeface="Times New Roman"/>
                <a:cs typeface="Times New Roman"/>
                <a:sym typeface="Times New Roman"/>
              </a:rPr>
              <a:t>FFFFFFFFH or FFFFH</a:t>
            </a:r>
            <a:r>
              <a:rPr lang="en-US" sz="2000" b="0" i="0" u="none" strike="noStrike" cap="none">
                <a:solidFill>
                  <a:schemeClr val="dk1"/>
                </a:solidFill>
                <a:latin typeface="Times New Roman"/>
                <a:ea typeface="Times New Roman"/>
                <a:cs typeface="Times New Roman"/>
                <a:sym typeface="Times New Roman"/>
              </a:rPr>
              <a:t>, depending on the setting of the </a:t>
            </a:r>
            <a:r>
              <a:rPr lang="en-US" sz="2400" b="1" i="0" u="none" strike="noStrike" cap="none">
                <a:solidFill>
                  <a:srgbClr val="C00000"/>
                </a:solidFill>
                <a:latin typeface="Times New Roman"/>
                <a:ea typeface="Times New Roman"/>
                <a:cs typeface="Times New Roman"/>
                <a:sym typeface="Times New Roman"/>
              </a:rPr>
              <a:t>B (Big) flag</a:t>
            </a:r>
            <a:endParaRPr/>
          </a:p>
          <a:p>
            <a:pPr marL="460375" marR="0" lvl="1" indent="-342900" algn="just" rtl="0">
              <a:spcBef>
                <a:spcPts val="0"/>
              </a:spcBef>
              <a:spcAft>
                <a:spcPts val="0"/>
              </a:spcAft>
              <a:buClr>
                <a:srgbClr val="C00000"/>
              </a:buClr>
              <a:buSzPts val="2000"/>
              <a:buFont typeface="Noto Sans Symbols"/>
              <a:buChar char="⮚"/>
            </a:pPr>
            <a:r>
              <a:rPr lang="en-US" sz="2000" b="1" i="0" u="none" strike="noStrike" cap="none">
                <a:solidFill>
                  <a:srgbClr val="C00000"/>
                </a:solidFill>
                <a:latin typeface="Times New Roman"/>
                <a:ea typeface="Times New Roman"/>
                <a:cs typeface="Times New Roman"/>
                <a:sym typeface="Times New Roman"/>
              </a:rPr>
              <a:t> </a:t>
            </a:r>
            <a:r>
              <a:rPr lang="en-US" sz="2000" b="0" i="0" u="none" strike="noStrike" cap="none">
                <a:solidFill>
                  <a:schemeClr val="dk1"/>
                </a:solidFill>
                <a:latin typeface="Times New Roman"/>
                <a:ea typeface="Times New Roman"/>
                <a:cs typeface="Times New Roman"/>
                <a:sym typeface="Times New Roman"/>
              </a:rPr>
              <a:t>(D/B bit in the descriptor).</a:t>
            </a:r>
            <a:endParaRPr/>
          </a:p>
          <a:p>
            <a:pPr marL="460375" marR="0" lvl="1" indent="-342900" algn="just" rtl="0">
              <a:spcBef>
                <a:spcPts val="0"/>
              </a:spcBef>
              <a:spcAft>
                <a:spcPts val="0"/>
              </a:spcAft>
              <a:buClr>
                <a:schemeClr val="dk1"/>
              </a:buClr>
              <a:buSzPts val="2000"/>
              <a:buFont typeface="Noto Sans Symbols"/>
              <a:buChar char="⮚"/>
            </a:pPr>
            <a:r>
              <a:rPr lang="en-US" sz="2000" b="0" i="0" u="none" strike="noStrike" cap="none">
                <a:solidFill>
                  <a:schemeClr val="dk1"/>
                </a:solidFill>
                <a:latin typeface="Times New Roman"/>
                <a:ea typeface="Times New Roman"/>
                <a:cs typeface="Times New Roman"/>
                <a:sym typeface="Times New Roman"/>
              </a:rPr>
              <a:t>Offsets </a:t>
            </a:r>
            <a:r>
              <a:rPr lang="en-US" sz="2400" b="1" i="0" u="none" strike="noStrike" cap="none">
                <a:solidFill>
                  <a:srgbClr val="0000FF"/>
                </a:solidFill>
                <a:latin typeface="Times New Roman"/>
                <a:ea typeface="Times New Roman"/>
                <a:cs typeface="Times New Roman"/>
                <a:sym typeface="Times New Roman"/>
              </a:rPr>
              <a:t>less than </a:t>
            </a:r>
            <a:r>
              <a:rPr lang="en-US" sz="2000" b="1" i="0" u="none" strike="noStrike" cap="none">
                <a:solidFill>
                  <a:schemeClr val="dk1"/>
                </a:solidFill>
                <a:latin typeface="Times New Roman"/>
                <a:ea typeface="Times New Roman"/>
                <a:cs typeface="Times New Roman"/>
                <a:sym typeface="Times New Roman"/>
              </a:rPr>
              <a:t>the segment </a:t>
            </a:r>
            <a:r>
              <a:rPr lang="en-US" sz="2800" b="1" i="0" u="none" strike="noStrike" cap="none">
                <a:solidFill>
                  <a:srgbClr val="C00000"/>
                </a:solidFill>
                <a:latin typeface="Times New Roman"/>
                <a:ea typeface="Times New Roman"/>
                <a:cs typeface="Times New Roman"/>
                <a:sym typeface="Times New Roman"/>
              </a:rPr>
              <a:t>limit </a:t>
            </a:r>
            <a:r>
              <a:rPr lang="en-US" sz="2000" b="0" i="0" u="none" strike="noStrike" cap="none">
                <a:solidFill>
                  <a:schemeClr val="dk1"/>
                </a:solidFill>
                <a:latin typeface="Times New Roman"/>
                <a:ea typeface="Times New Roman"/>
                <a:cs typeface="Times New Roman"/>
                <a:sym typeface="Times New Roman"/>
              </a:rPr>
              <a:t>are </a:t>
            </a:r>
            <a:r>
              <a:rPr lang="en-US" sz="2000" b="0" i="0" u="none" strike="noStrike" cap="none">
                <a:solidFill>
                  <a:srgbClr val="FF0000"/>
                </a:solidFill>
                <a:latin typeface="Times New Roman"/>
                <a:ea typeface="Times New Roman"/>
                <a:cs typeface="Times New Roman"/>
                <a:sym typeface="Times New Roman"/>
              </a:rPr>
              <a:t>not </a:t>
            </a:r>
            <a:r>
              <a:rPr lang="en-US" sz="1600" b="0" i="0" u="none" strike="noStrike" cap="none">
                <a:solidFill>
                  <a:srgbClr val="FF0000"/>
                </a:solidFill>
                <a:latin typeface="Times New Roman"/>
                <a:ea typeface="Times New Roman"/>
                <a:cs typeface="Times New Roman"/>
                <a:sym typeface="Times New Roman"/>
              </a:rPr>
              <a:t>valid </a:t>
            </a:r>
            <a:r>
              <a:rPr lang="en-US" sz="1600" b="0" i="0" u="none" strike="noStrike" cap="none">
                <a:solidFill>
                  <a:schemeClr val="dk1"/>
                </a:solidFill>
                <a:latin typeface="Times New Roman"/>
                <a:ea typeface="Times New Roman"/>
                <a:cs typeface="Times New Roman"/>
                <a:sym typeface="Times New Roman"/>
              </a:rPr>
              <a:t>and </a:t>
            </a:r>
            <a:r>
              <a:rPr lang="en-US" sz="2000" b="1" i="0" u="none" strike="noStrike" cap="none">
                <a:solidFill>
                  <a:schemeClr val="dk1"/>
                </a:solidFill>
                <a:latin typeface="Times New Roman"/>
                <a:ea typeface="Times New Roman"/>
                <a:cs typeface="Times New Roman"/>
                <a:sym typeface="Times New Roman"/>
              </a:rPr>
              <a:t>not considered</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7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7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7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7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71">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5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1577"/>
        <p:cNvGrpSpPr/>
        <p:nvPr/>
      </p:nvGrpSpPr>
      <p:grpSpPr>
        <a:xfrm>
          <a:off x="0" y="0"/>
          <a:ext cx="0" cy="0"/>
          <a:chOff x="0" y="0"/>
          <a:chExt cx="0" cy="0"/>
        </a:xfrm>
      </p:grpSpPr>
      <p:sp>
        <p:nvSpPr>
          <p:cNvPr id="1578" name="Google Shape;1578;p94"/>
          <p:cNvSpPr txBox="1">
            <a:spLocks noGrp="1"/>
          </p:cNvSpPr>
          <p:nvPr>
            <p:ph type="dt" idx="10"/>
          </p:nvPr>
        </p:nvSpPr>
        <p:spPr>
          <a:xfrm>
            <a:off x="1041889" y="6336377"/>
            <a:ext cx="28448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DB9FE598-5B1C-4C50-B6F5-EC97B6912DD1}" type="datetime1">
              <a:rPr lang="en-US" smtClean="0"/>
              <a:t>3/29/2023</a:t>
            </a:fld>
            <a:endParaRPr/>
          </a:p>
        </p:txBody>
      </p:sp>
      <p:sp>
        <p:nvSpPr>
          <p:cNvPr id="1579" name="Google Shape;1579;p94"/>
          <p:cNvSpPr txBox="1">
            <a:spLocks noGrp="1"/>
          </p:cNvSpPr>
          <p:nvPr>
            <p:ph type="ftr" idx="11"/>
          </p:nvPr>
        </p:nvSpPr>
        <p:spPr>
          <a:xfrm>
            <a:off x="4165600" y="6356393"/>
            <a:ext cx="3860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GB" smtClean="0"/>
              <a:t>Microprocessor Architecture and Internet of Things_CET3014B    Unit 3      2022-23     S4  </a:t>
            </a:r>
            <a:endParaRPr/>
          </a:p>
        </p:txBody>
      </p:sp>
      <p:sp>
        <p:nvSpPr>
          <p:cNvPr id="1580" name="Google Shape;1580;p94"/>
          <p:cNvSpPr txBox="1">
            <a:spLocks noGrp="1"/>
          </p:cNvSpPr>
          <p:nvPr>
            <p:ph type="sldNum" idx="12"/>
          </p:nvPr>
        </p:nvSpPr>
        <p:spPr>
          <a:xfrm>
            <a:off x="8737600" y="6356393"/>
            <a:ext cx="28448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108</a:t>
            </a:fld>
            <a:endParaRPr/>
          </a:p>
        </p:txBody>
      </p:sp>
      <p:cxnSp>
        <p:nvCxnSpPr>
          <p:cNvPr id="1581" name="Google Shape;1581;p94"/>
          <p:cNvCxnSpPr/>
          <p:nvPr/>
        </p:nvCxnSpPr>
        <p:spPr>
          <a:xfrm rot="10800000" flipH="1">
            <a:off x="80250" y="894625"/>
            <a:ext cx="12192000" cy="27709"/>
          </a:xfrm>
          <a:prstGeom prst="straightConnector1">
            <a:avLst/>
          </a:prstGeom>
          <a:noFill/>
          <a:ln w="9525" cap="flat" cmpd="sng">
            <a:solidFill>
              <a:srgbClr val="00B050"/>
            </a:solidFill>
            <a:prstDash val="solid"/>
            <a:round/>
            <a:headEnd type="none" w="sm" len="sm"/>
            <a:tailEnd type="none" w="sm" len="sm"/>
          </a:ln>
        </p:spPr>
      </p:cxnSp>
      <p:sp>
        <p:nvSpPr>
          <p:cNvPr id="1582" name="Google Shape;1582;p94"/>
          <p:cNvSpPr/>
          <p:nvPr/>
        </p:nvSpPr>
        <p:spPr>
          <a:xfrm>
            <a:off x="146051" y="6356350"/>
            <a:ext cx="471487" cy="457200"/>
          </a:xfrm>
          <a:prstGeom prst="rect">
            <a:avLst/>
          </a:prstGeom>
          <a:solidFill>
            <a:srgbClr val="7030A0"/>
          </a:solidFill>
          <a:ln w="25400" cap="flat" cmpd="sng">
            <a:solidFill>
              <a:srgbClr val="7030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1583" name="Google Shape;1583;p94"/>
          <p:cNvCxnSpPr/>
          <p:nvPr/>
        </p:nvCxnSpPr>
        <p:spPr>
          <a:xfrm flipH="1">
            <a:off x="882161" y="0"/>
            <a:ext cx="14288" cy="6821487"/>
          </a:xfrm>
          <a:prstGeom prst="straightConnector1">
            <a:avLst/>
          </a:prstGeom>
          <a:noFill/>
          <a:ln w="15875" cap="flat" cmpd="sng">
            <a:solidFill>
              <a:srgbClr val="00B050"/>
            </a:solidFill>
            <a:prstDash val="solid"/>
            <a:round/>
            <a:headEnd type="none" w="sm" len="sm"/>
            <a:tailEnd type="none" w="sm" len="sm"/>
          </a:ln>
        </p:spPr>
      </p:cxnSp>
      <p:cxnSp>
        <p:nvCxnSpPr>
          <p:cNvPr id="1584" name="Google Shape;1584;p94"/>
          <p:cNvCxnSpPr/>
          <p:nvPr/>
        </p:nvCxnSpPr>
        <p:spPr>
          <a:xfrm>
            <a:off x="-10316" y="6264275"/>
            <a:ext cx="12192000" cy="0"/>
          </a:xfrm>
          <a:prstGeom prst="straightConnector1">
            <a:avLst/>
          </a:prstGeom>
          <a:noFill/>
          <a:ln w="15875" cap="flat" cmpd="sng">
            <a:solidFill>
              <a:srgbClr val="00B050"/>
            </a:solidFill>
            <a:prstDash val="solid"/>
            <a:round/>
            <a:headEnd type="none" w="sm" len="sm"/>
            <a:tailEnd type="none" w="sm" len="sm"/>
          </a:ln>
        </p:spPr>
      </p:cxnSp>
      <p:pic>
        <p:nvPicPr>
          <p:cNvPr id="1585" name="Google Shape;1585;p94"/>
          <p:cNvPicPr preferRelativeResize="0"/>
          <p:nvPr/>
        </p:nvPicPr>
        <p:blipFill rotWithShape="1">
          <a:blip r:embed="rId3">
            <a:alphaModFix/>
          </a:blip>
          <a:srcRect/>
          <a:stretch/>
        </p:blipFill>
        <p:spPr>
          <a:xfrm>
            <a:off x="80250" y="62750"/>
            <a:ext cx="801911" cy="796834"/>
          </a:xfrm>
          <a:prstGeom prst="rect">
            <a:avLst/>
          </a:prstGeom>
          <a:noFill/>
          <a:ln>
            <a:noFill/>
          </a:ln>
        </p:spPr>
      </p:pic>
      <p:sp>
        <p:nvSpPr>
          <p:cNvPr id="1586" name="Google Shape;1586;p94"/>
          <p:cNvSpPr txBox="1">
            <a:spLocks noGrp="1"/>
          </p:cNvSpPr>
          <p:nvPr>
            <p:ph type="title"/>
          </p:nvPr>
        </p:nvSpPr>
        <p:spPr>
          <a:xfrm>
            <a:off x="1161072" y="134116"/>
            <a:ext cx="9530080" cy="626394"/>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rgbClr val="002060"/>
              </a:buClr>
              <a:buSzPts val="3800"/>
              <a:buFont typeface="Times New Roman"/>
              <a:buNone/>
            </a:pPr>
            <a:r>
              <a:rPr lang="en-US" sz="3800" b="1">
                <a:solidFill>
                  <a:srgbClr val="002060"/>
                </a:solidFill>
                <a:latin typeface="Times New Roman"/>
                <a:ea typeface="Times New Roman"/>
                <a:cs typeface="Times New Roman"/>
                <a:sym typeface="Times New Roman"/>
              </a:rPr>
              <a:t>Segment Descriptor Format (Limit Field)</a:t>
            </a:r>
            <a:endParaRPr sz="3800" b="1">
              <a:solidFill>
                <a:srgbClr val="002060"/>
              </a:solidFill>
              <a:latin typeface="Times New Roman"/>
              <a:ea typeface="Times New Roman"/>
              <a:cs typeface="Times New Roman"/>
              <a:sym typeface="Times New Roman"/>
            </a:endParaRPr>
          </a:p>
        </p:txBody>
      </p:sp>
      <p:sp>
        <p:nvSpPr>
          <p:cNvPr id="1587" name="Google Shape;1587;p94"/>
          <p:cNvSpPr txBox="1">
            <a:spLocks noGrp="1"/>
          </p:cNvSpPr>
          <p:nvPr>
            <p:ph type="body" idx="1"/>
          </p:nvPr>
        </p:nvSpPr>
        <p:spPr>
          <a:xfrm>
            <a:off x="4515644" y="1018902"/>
            <a:ext cx="7523958" cy="5107267"/>
          </a:xfrm>
          <a:prstGeom prst="rect">
            <a:avLst/>
          </a:prstGeom>
          <a:noFill/>
          <a:ln>
            <a:noFill/>
          </a:ln>
        </p:spPr>
        <p:txBody>
          <a:bodyPr spcFirstLastPara="1" wrap="square" lIns="91425" tIns="45700" rIns="91425" bIns="45700" anchor="t" anchorCtr="0">
            <a:normAutofit fontScale="92500" lnSpcReduction="10000"/>
          </a:bodyPr>
          <a:lstStyle/>
          <a:p>
            <a:pPr marL="574675" lvl="1" indent="-457200" algn="just" rtl="0">
              <a:lnSpc>
                <a:spcPct val="110000"/>
              </a:lnSpc>
              <a:spcBef>
                <a:spcPts val="0"/>
              </a:spcBef>
              <a:spcAft>
                <a:spcPts val="0"/>
              </a:spcAft>
              <a:buClr>
                <a:srgbClr val="FF0000"/>
              </a:buClr>
              <a:buSzPct val="100000"/>
              <a:buFont typeface="Noto Sans Symbols"/>
              <a:buChar char="⮚"/>
            </a:pPr>
            <a:r>
              <a:rPr lang="en-US" b="1">
                <a:solidFill>
                  <a:srgbClr val="FF0000"/>
                </a:solidFill>
                <a:latin typeface="Times New Roman"/>
                <a:ea typeface="Times New Roman"/>
                <a:cs typeface="Times New Roman"/>
                <a:sym typeface="Times New Roman"/>
              </a:rPr>
              <a:t>Expand-down segment</a:t>
            </a:r>
            <a:endParaRPr b="1">
              <a:latin typeface="Times New Roman"/>
              <a:ea typeface="Times New Roman"/>
              <a:cs typeface="Times New Roman"/>
              <a:sym typeface="Times New Roman"/>
            </a:endParaRPr>
          </a:p>
          <a:p>
            <a:pPr marL="574675" lvl="1" indent="-457200" algn="just" rtl="0">
              <a:lnSpc>
                <a:spcPct val="110000"/>
              </a:lnSpc>
              <a:spcBef>
                <a:spcPts val="518"/>
              </a:spcBef>
              <a:spcAft>
                <a:spcPts val="0"/>
              </a:spcAft>
              <a:buClr>
                <a:schemeClr val="dk1"/>
              </a:buClr>
              <a:buSzPct val="100000"/>
              <a:buFont typeface="Noto Sans Symbols"/>
              <a:buChar char="⮚"/>
            </a:pPr>
            <a:r>
              <a:rPr lang="en-US">
                <a:latin typeface="Times New Roman"/>
                <a:ea typeface="Times New Roman"/>
                <a:cs typeface="Times New Roman"/>
                <a:sym typeface="Times New Roman"/>
              </a:rPr>
              <a:t>The offset can </a:t>
            </a:r>
            <a:r>
              <a:rPr lang="en-US">
                <a:solidFill>
                  <a:srgbClr val="7030A0"/>
                </a:solidFill>
                <a:latin typeface="Times New Roman"/>
                <a:ea typeface="Times New Roman"/>
                <a:cs typeface="Times New Roman"/>
                <a:sym typeface="Times New Roman"/>
              </a:rPr>
              <a:t>range from the segment </a:t>
            </a:r>
            <a:r>
              <a:rPr lang="en-US">
                <a:solidFill>
                  <a:srgbClr val="FF0000"/>
                </a:solidFill>
                <a:latin typeface="Times New Roman"/>
                <a:ea typeface="Times New Roman"/>
                <a:cs typeface="Times New Roman"/>
                <a:sym typeface="Times New Roman"/>
              </a:rPr>
              <a:t>limit</a:t>
            </a:r>
            <a:r>
              <a:rPr lang="en-US">
                <a:solidFill>
                  <a:srgbClr val="7030A0"/>
                </a:solidFill>
                <a:latin typeface="Times New Roman"/>
                <a:ea typeface="Times New Roman"/>
                <a:cs typeface="Times New Roman"/>
                <a:sym typeface="Times New Roman"/>
              </a:rPr>
              <a:t> to </a:t>
            </a:r>
            <a:r>
              <a:rPr lang="en-US">
                <a:solidFill>
                  <a:srgbClr val="FF0000"/>
                </a:solidFill>
                <a:latin typeface="Times New Roman"/>
                <a:ea typeface="Times New Roman"/>
                <a:cs typeface="Times New Roman"/>
                <a:sym typeface="Times New Roman"/>
              </a:rPr>
              <a:t>FFFFFFFFH or FFFFH</a:t>
            </a:r>
            <a:r>
              <a:rPr lang="en-US">
                <a:latin typeface="Times New Roman"/>
                <a:ea typeface="Times New Roman"/>
                <a:cs typeface="Times New Roman"/>
                <a:sym typeface="Times New Roman"/>
              </a:rPr>
              <a:t>, depending on the setting of the B flag (D/B bit in the descriptor).</a:t>
            </a:r>
            <a:endParaRPr/>
          </a:p>
          <a:p>
            <a:pPr marL="574675" lvl="1" indent="-292735" algn="just" rtl="0">
              <a:lnSpc>
                <a:spcPct val="110000"/>
              </a:lnSpc>
              <a:spcBef>
                <a:spcPts val="518"/>
              </a:spcBef>
              <a:spcAft>
                <a:spcPts val="0"/>
              </a:spcAft>
              <a:buClr>
                <a:schemeClr val="dk1"/>
              </a:buClr>
              <a:buSzPct val="100000"/>
              <a:buFont typeface="Noto Sans Symbols"/>
              <a:buNone/>
            </a:pPr>
            <a:endParaRPr>
              <a:latin typeface="Times New Roman"/>
              <a:ea typeface="Times New Roman"/>
              <a:cs typeface="Times New Roman"/>
              <a:sym typeface="Times New Roman"/>
            </a:endParaRPr>
          </a:p>
          <a:p>
            <a:pPr marL="574675" lvl="1" indent="-457200" algn="just" rtl="0">
              <a:lnSpc>
                <a:spcPct val="110000"/>
              </a:lnSpc>
              <a:spcBef>
                <a:spcPts val="518"/>
              </a:spcBef>
              <a:spcAft>
                <a:spcPts val="0"/>
              </a:spcAft>
              <a:buClr>
                <a:schemeClr val="dk1"/>
              </a:buClr>
              <a:buSzPct val="100000"/>
              <a:buFont typeface="Noto Sans Symbols"/>
              <a:buChar char="⮚"/>
            </a:pPr>
            <a:r>
              <a:rPr lang="en-US">
                <a:latin typeface="Times New Roman"/>
                <a:ea typeface="Times New Roman"/>
                <a:cs typeface="Times New Roman"/>
                <a:sym typeface="Times New Roman"/>
              </a:rPr>
              <a:t>Offsets </a:t>
            </a:r>
            <a:r>
              <a:rPr lang="en-US">
                <a:solidFill>
                  <a:srgbClr val="FF0000"/>
                </a:solidFill>
                <a:latin typeface="Times New Roman"/>
                <a:ea typeface="Times New Roman"/>
                <a:cs typeface="Times New Roman"/>
                <a:sym typeface="Times New Roman"/>
              </a:rPr>
              <a:t>less than the segment limit </a:t>
            </a:r>
            <a:r>
              <a:rPr lang="en-US">
                <a:latin typeface="Times New Roman"/>
                <a:ea typeface="Times New Roman"/>
                <a:cs typeface="Times New Roman"/>
                <a:sym typeface="Times New Roman"/>
              </a:rPr>
              <a:t>are </a:t>
            </a:r>
            <a:r>
              <a:rPr lang="en-US">
                <a:solidFill>
                  <a:srgbClr val="FF0000"/>
                </a:solidFill>
                <a:latin typeface="Times New Roman"/>
                <a:ea typeface="Times New Roman"/>
                <a:cs typeface="Times New Roman"/>
                <a:sym typeface="Times New Roman"/>
              </a:rPr>
              <a:t>not valid </a:t>
            </a:r>
            <a:r>
              <a:rPr lang="en-US">
                <a:latin typeface="Times New Roman"/>
                <a:ea typeface="Times New Roman"/>
                <a:cs typeface="Times New Roman"/>
                <a:sym typeface="Times New Roman"/>
              </a:rPr>
              <a:t>and not considered</a:t>
            </a:r>
            <a:endParaRPr/>
          </a:p>
          <a:p>
            <a:pPr marL="574675" lvl="0" indent="-457200" algn="just" rtl="0">
              <a:lnSpc>
                <a:spcPct val="110000"/>
              </a:lnSpc>
              <a:spcBef>
                <a:spcPts val="518"/>
              </a:spcBef>
              <a:spcAft>
                <a:spcPts val="0"/>
              </a:spcAft>
              <a:buClr>
                <a:schemeClr val="dk1"/>
              </a:buClr>
              <a:buSzPct val="100000"/>
              <a:buFont typeface="Noto Sans Symbols"/>
              <a:buChar char="⮚"/>
            </a:pPr>
            <a:r>
              <a:rPr lang="en-US" sz="2800">
                <a:latin typeface="Times New Roman"/>
                <a:ea typeface="Times New Roman"/>
                <a:cs typeface="Times New Roman"/>
                <a:sym typeface="Times New Roman"/>
              </a:rPr>
              <a:t>If </a:t>
            </a:r>
            <a:r>
              <a:rPr lang="en-US" sz="2800" b="1">
                <a:solidFill>
                  <a:schemeClr val="dk2"/>
                </a:solidFill>
                <a:latin typeface="Times New Roman"/>
                <a:ea typeface="Times New Roman"/>
                <a:cs typeface="Times New Roman"/>
                <a:sym typeface="Times New Roman"/>
              </a:rPr>
              <a:t>B bit = 1 </a:t>
            </a:r>
            <a:r>
              <a:rPr lang="en-US" sz="2800">
                <a:latin typeface="Times New Roman"/>
                <a:ea typeface="Times New Roman"/>
                <a:cs typeface="Times New Roman"/>
                <a:sym typeface="Times New Roman"/>
              </a:rPr>
              <a:t>then upper bound = </a:t>
            </a:r>
            <a:r>
              <a:rPr lang="en-US" sz="2800" b="1">
                <a:solidFill>
                  <a:srgbClr val="5F497A"/>
                </a:solidFill>
                <a:latin typeface="Times New Roman"/>
                <a:ea typeface="Times New Roman"/>
                <a:cs typeface="Times New Roman"/>
                <a:sym typeface="Times New Roman"/>
              </a:rPr>
              <a:t>FFFFFFFF(4GB)</a:t>
            </a:r>
            <a:r>
              <a:rPr lang="en-US" sz="2800">
                <a:latin typeface="Times New Roman"/>
                <a:ea typeface="Times New Roman"/>
                <a:cs typeface="Times New Roman"/>
                <a:sym typeface="Times New Roman"/>
              </a:rPr>
              <a:t> </a:t>
            </a:r>
            <a:endParaRPr/>
          </a:p>
          <a:p>
            <a:pPr marL="574675" lvl="0" indent="-457200" algn="just" rtl="0">
              <a:lnSpc>
                <a:spcPct val="110000"/>
              </a:lnSpc>
              <a:spcBef>
                <a:spcPts val="518"/>
              </a:spcBef>
              <a:spcAft>
                <a:spcPts val="0"/>
              </a:spcAft>
              <a:buClr>
                <a:schemeClr val="dk1"/>
              </a:buClr>
              <a:buSzPct val="100000"/>
              <a:buFont typeface="Noto Sans Symbols"/>
              <a:buChar char="⮚"/>
            </a:pPr>
            <a:r>
              <a:rPr lang="en-US" sz="2800">
                <a:latin typeface="Times New Roman"/>
                <a:ea typeface="Times New Roman"/>
                <a:cs typeface="Times New Roman"/>
                <a:sym typeface="Times New Roman"/>
              </a:rPr>
              <a:t>(all PUSH &amp; POP are  32 bits)</a:t>
            </a:r>
            <a:endParaRPr sz="2800">
              <a:latin typeface="Times New Roman"/>
              <a:ea typeface="Times New Roman"/>
              <a:cs typeface="Times New Roman"/>
              <a:sym typeface="Times New Roman"/>
            </a:endParaRPr>
          </a:p>
          <a:p>
            <a:pPr marL="574675" lvl="0" indent="-457200" algn="just" rtl="0">
              <a:lnSpc>
                <a:spcPct val="110000"/>
              </a:lnSpc>
              <a:spcBef>
                <a:spcPts val="518"/>
              </a:spcBef>
              <a:spcAft>
                <a:spcPts val="0"/>
              </a:spcAft>
              <a:buClr>
                <a:schemeClr val="dk1"/>
              </a:buClr>
              <a:buSzPct val="100000"/>
              <a:buFont typeface="Noto Sans Symbols"/>
              <a:buChar char="⮚"/>
            </a:pPr>
            <a:r>
              <a:rPr lang="en-US" sz="2800">
                <a:latin typeface="Times New Roman"/>
                <a:ea typeface="Times New Roman"/>
                <a:cs typeface="Times New Roman"/>
                <a:sym typeface="Times New Roman"/>
              </a:rPr>
              <a:t>If </a:t>
            </a:r>
            <a:r>
              <a:rPr lang="en-US" sz="2800" b="1">
                <a:solidFill>
                  <a:schemeClr val="dk2"/>
                </a:solidFill>
                <a:latin typeface="Times New Roman"/>
                <a:ea typeface="Times New Roman"/>
                <a:cs typeface="Times New Roman"/>
                <a:sym typeface="Times New Roman"/>
              </a:rPr>
              <a:t>B bit = 0 </a:t>
            </a:r>
            <a:r>
              <a:rPr lang="en-US" sz="2800">
                <a:latin typeface="Times New Roman"/>
                <a:ea typeface="Times New Roman"/>
                <a:cs typeface="Times New Roman"/>
                <a:sym typeface="Times New Roman"/>
              </a:rPr>
              <a:t>then upper bound = FFFF (64KB) </a:t>
            </a:r>
            <a:endParaRPr/>
          </a:p>
          <a:p>
            <a:pPr marL="574675" lvl="0" indent="-457200" algn="just" rtl="0">
              <a:lnSpc>
                <a:spcPct val="110000"/>
              </a:lnSpc>
              <a:spcBef>
                <a:spcPts val="518"/>
              </a:spcBef>
              <a:spcAft>
                <a:spcPts val="0"/>
              </a:spcAft>
              <a:buClr>
                <a:schemeClr val="dk1"/>
              </a:buClr>
              <a:buSzPct val="100000"/>
              <a:buFont typeface="Noto Sans Symbols"/>
              <a:buChar char="⮚"/>
            </a:pPr>
            <a:r>
              <a:rPr lang="en-US" sz="2800">
                <a:latin typeface="Times New Roman"/>
                <a:ea typeface="Times New Roman"/>
                <a:cs typeface="Times New Roman"/>
                <a:sym typeface="Times New Roman"/>
              </a:rPr>
              <a:t>(all PUSH &amp; POP are 16 bits)</a:t>
            </a:r>
            <a:endParaRPr sz="2800">
              <a:latin typeface="Times New Roman"/>
              <a:ea typeface="Times New Roman"/>
              <a:cs typeface="Times New Roman"/>
              <a:sym typeface="Times New Roman"/>
            </a:endParaRPr>
          </a:p>
          <a:p>
            <a:pPr marL="742950" lvl="1" indent="-121284" algn="l" rtl="0">
              <a:lnSpc>
                <a:spcPct val="110000"/>
              </a:lnSpc>
              <a:spcBef>
                <a:spcPts val="518"/>
              </a:spcBef>
              <a:spcAft>
                <a:spcPts val="0"/>
              </a:spcAft>
              <a:buClr>
                <a:schemeClr val="dk1"/>
              </a:buClr>
              <a:buSzPct val="100000"/>
              <a:buFont typeface="Arial"/>
              <a:buNone/>
            </a:pPr>
            <a:endParaRPr>
              <a:latin typeface="Times New Roman"/>
              <a:ea typeface="Times New Roman"/>
              <a:cs typeface="Times New Roman"/>
              <a:sym typeface="Times New Roman"/>
            </a:endParaRPr>
          </a:p>
        </p:txBody>
      </p:sp>
      <p:pic>
        <p:nvPicPr>
          <p:cNvPr id="1588" name="Google Shape;1588;p94"/>
          <p:cNvPicPr preferRelativeResize="0"/>
          <p:nvPr/>
        </p:nvPicPr>
        <p:blipFill rotWithShape="1">
          <a:blip r:embed="rId4">
            <a:alphaModFix/>
          </a:blip>
          <a:srcRect/>
          <a:stretch/>
        </p:blipFill>
        <p:spPr>
          <a:xfrm>
            <a:off x="381794" y="1130254"/>
            <a:ext cx="4133850" cy="48006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8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8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8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8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8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58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587">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587">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58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1592"/>
        <p:cNvGrpSpPr/>
        <p:nvPr/>
      </p:nvGrpSpPr>
      <p:grpSpPr>
        <a:xfrm>
          <a:off x="0" y="0"/>
          <a:ext cx="0" cy="0"/>
          <a:chOff x="0" y="0"/>
          <a:chExt cx="0" cy="0"/>
        </a:xfrm>
      </p:grpSpPr>
      <p:sp>
        <p:nvSpPr>
          <p:cNvPr id="1593" name="Google Shape;1593;p95"/>
          <p:cNvSpPr txBox="1">
            <a:spLocks noGrp="1"/>
          </p:cNvSpPr>
          <p:nvPr>
            <p:ph type="dt" idx="10"/>
          </p:nvPr>
        </p:nvSpPr>
        <p:spPr>
          <a:xfrm>
            <a:off x="1041889" y="6336377"/>
            <a:ext cx="28448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ACD6FC6E-63B6-4F3B-9825-87A45163274D}" type="datetime1">
              <a:rPr lang="en-US" smtClean="0"/>
              <a:t>3/29/2023</a:t>
            </a:fld>
            <a:endParaRPr/>
          </a:p>
        </p:txBody>
      </p:sp>
      <p:sp>
        <p:nvSpPr>
          <p:cNvPr id="1594" name="Google Shape;1594;p95"/>
          <p:cNvSpPr txBox="1">
            <a:spLocks noGrp="1"/>
          </p:cNvSpPr>
          <p:nvPr>
            <p:ph type="ftr" idx="11"/>
          </p:nvPr>
        </p:nvSpPr>
        <p:spPr>
          <a:xfrm>
            <a:off x="2992582" y="6356393"/>
            <a:ext cx="5033818"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GB" smtClean="0"/>
              <a:t>Microprocessor Architecture and Internet of Things_CET3014B    Unit 3      2022-23     S4  </a:t>
            </a:r>
            <a:endParaRPr/>
          </a:p>
        </p:txBody>
      </p:sp>
      <p:sp>
        <p:nvSpPr>
          <p:cNvPr id="1595" name="Google Shape;1595;p95"/>
          <p:cNvSpPr txBox="1">
            <a:spLocks noGrp="1"/>
          </p:cNvSpPr>
          <p:nvPr>
            <p:ph type="sldNum" idx="12"/>
          </p:nvPr>
        </p:nvSpPr>
        <p:spPr>
          <a:xfrm>
            <a:off x="8737600" y="6356393"/>
            <a:ext cx="28448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109</a:t>
            </a:fld>
            <a:endParaRPr/>
          </a:p>
        </p:txBody>
      </p:sp>
      <p:cxnSp>
        <p:nvCxnSpPr>
          <p:cNvPr id="1596" name="Google Shape;1596;p95"/>
          <p:cNvCxnSpPr/>
          <p:nvPr/>
        </p:nvCxnSpPr>
        <p:spPr>
          <a:xfrm rot="10800000" flipH="1">
            <a:off x="80250" y="894625"/>
            <a:ext cx="12192000" cy="27709"/>
          </a:xfrm>
          <a:prstGeom prst="straightConnector1">
            <a:avLst/>
          </a:prstGeom>
          <a:noFill/>
          <a:ln w="9525" cap="flat" cmpd="sng">
            <a:solidFill>
              <a:srgbClr val="00B050"/>
            </a:solidFill>
            <a:prstDash val="solid"/>
            <a:round/>
            <a:headEnd type="none" w="sm" len="sm"/>
            <a:tailEnd type="none" w="sm" len="sm"/>
          </a:ln>
        </p:spPr>
      </p:cxnSp>
      <p:sp>
        <p:nvSpPr>
          <p:cNvPr id="1597" name="Google Shape;1597;p95"/>
          <p:cNvSpPr/>
          <p:nvPr/>
        </p:nvSpPr>
        <p:spPr>
          <a:xfrm>
            <a:off x="146051" y="6356350"/>
            <a:ext cx="471487" cy="457200"/>
          </a:xfrm>
          <a:prstGeom prst="rect">
            <a:avLst/>
          </a:prstGeom>
          <a:solidFill>
            <a:srgbClr val="7030A0"/>
          </a:solidFill>
          <a:ln w="25400" cap="flat" cmpd="sng">
            <a:solidFill>
              <a:srgbClr val="7030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1598" name="Google Shape;1598;p95"/>
          <p:cNvCxnSpPr/>
          <p:nvPr/>
        </p:nvCxnSpPr>
        <p:spPr>
          <a:xfrm flipH="1">
            <a:off x="882161" y="0"/>
            <a:ext cx="14288" cy="6821487"/>
          </a:xfrm>
          <a:prstGeom prst="straightConnector1">
            <a:avLst/>
          </a:prstGeom>
          <a:noFill/>
          <a:ln w="15875" cap="flat" cmpd="sng">
            <a:solidFill>
              <a:srgbClr val="00B050"/>
            </a:solidFill>
            <a:prstDash val="solid"/>
            <a:round/>
            <a:headEnd type="none" w="sm" len="sm"/>
            <a:tailEnd type="none" w="sm" len="sm"/>
          </a:ln>
        </p:spPr>
      </p:cxnSp>
      <p:cxnSp>
        <p:nvCxnSpPr>
          <p:cNvPr id="1599" name="Google Shape;1599;p95"/>
          <p:cNvCxnSpPr/>
          <p:nvPr/>
        </p:nvCxnSpPr>
        <p:spPr>
          <a:xfrm>
            <a:off x="-10316" y="6264275"/>
            <a:ext cx="12192000" cy="0"/>
          </a:xfrm>
          <a:prstGeom prst="straightConnector1">
            <a:avLst/>
          </a:prstGeom>
          <a:noFill/>
          <a:ln w="15875" cap="flat" cmpd="sng">
            <a:solidFill>
              <a:srgbClr val="00B050"/>
            </a:solidFill>
            <a:prstDash val="solid"/>
            <a:round/>
            <a:headEnd type="none" w="sm" len="sm"/>
            <a:tailEnd type="none" w="sm" len="sm"/>
          </a:ln>
        </p:spPr>
      </p:cxnSp>
      <p:pic>
        <p:nvPicPr>
          <p:cNvPr id="1600" name="Google Shape;1600;p95"/>
          <p:cNvPicPr preferRelativeResize="0"/>
          <p:nvPr/>
        </p:nvPicPr>
        <p:blipFill rotWithShape="1">
          <a:blip r:embed="rId3">
            <a:alphaModFix/>
          </a:blip>
          <a:srcRect/>
          <a:stretch/>
        </p:blipFill>
        <p:spPr>
          <a:xfrm>
            <a:off x="80250" y="62750"/>
            <a:ext cx="801911" cy="796834"/>
          </a:xfrm>
          <a:prstGeom prst="rect">
            <a:avLst/>
          </a:prstGeom>
          <a:noFill/>
          <a:ln>
            <a:noFill/>
          </a:ln>
        </p:spPr>
      </p:pic>
      <p:sp>
        <p:nvSpPr>
          <p:cNvPr id="1601" name="Google Shape;1601;p95"/>
          <p:cNvSpPr txBox="1">
            <a:spLocks noGrp="1"/>
          </p:cNvSpPr>
          <p:nvPr>
            <p:ph type="title"/>
          </p:nvPr>
        </p:nvSpPr>
        <p:spPr>
          <a:xfrm>
            <a:off x="1161072" y="134116"/>
            <a:ext cx="9530080" cy="626394"/>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rgbClr val="002060"/>
              </a:buClr>
              <a:buSzPts val="3800"/>
              <a:buFont typeface="Times New Roman"/>
              <a:buNone/>
            </a:pPr>
            <a:r>
              <a:rPr lang="en-US" sz="3800" b="1">
                <a:solidFill>
                  <a:srgbClr val="002060"/>
                </a:solidFill>
                <a:latin typeface="Times New Roman"/>
                <a:ea typeface="Times New Roman"/>
                <a:cs typeface="Times New Roman"/>
                <a:sym typeface="Times New Roman"/>
              </a:rPr>
              <a:t>Segment Descriptor Format (Limit Field)</a:t>
            </a:r>
            <a:endParaRPr sz="3800" b="1">
              <a:solidFill>
                <a:srgbClr val="002060"/>
              </a:solidFill>
              <a:latin typeface="Times New Roman"/>
              <a:ea typeface="Times New Roman"/>
              <a:cs typeface="Times New Roman"/>
              <a:sym typeface="Times New Roman"/>
            </a:endParaRPr>
          </a:p>
        </p:txBody>
      </p:sp>
      <p:sp>
        <p:nvSpPr>
          <p:cNvPr id="1602" name="Google Shape;1602;p95"/>
          <p:cNvSpPr txBox="1">
            <a:spLocks noGrp="1"/>
          </p:cNvSpPr>
          <p:nvPr>
            <p:ph type="body" idx="1"/>
          </p:nvPr>
        </p:nvSpPr>
        <p:spPr>
          <a:xfrm>
            <a:off x="951376" y="994435"/>
            <a:ext cx="10878528" cy="5211450"/>
          </a:xfrm>
          <a:prstGeom prst="rect">
            <a:avLst/>
          </a:prstGeom>
          <a:noFill/>
          <a:ln>
            <a:noFill/>
          </a:ln>
        </p:spPr>
        <p:txBody>
          <a:bodyPr spcFirstLastPara="1" wrap="square" lIns="91425" tIns="45700" rIns="91425" bIns="45700" anchor="t" anchorCtr="0">
            <a:normAutofit fontScale="85000" lnSpcReduction="20000"/>
          </a:bodyPr>
          <a:lstStyle/>
          <a:p>
            <a:pPr marL="342900" lvl="0" indent="-342900" algn="just" rtl="0">
              <a:lnSpc>
                <a:spcPct val="110000"/>
              </a:lnSpc>
              <a:spcBef>
                <a:spcPts val="0"/>
              </a:spcBef>
              <a:spcAft>
                <a:spcPts val="0"/>
              </a:spcAft>
              <a:buClr>
                <a:srgbClr val="7030A0"/>
              </a:buClr>
              <a:buSzPct val="100000"/>
              <a:buFont typeface="Noto Sans Symbols"/>
              <a:buChar char="⮚"/>
            </a:pPr>
            <a:r>
              <a:rPr lang="en-US" sz="3800" b="1">
                <a:solidFill>
                  <a:srgbClr val="7030A0"/>
                </a:solidFill>
                <a:latin typeface="Times New Roman"/>
                <a:ea typeface="Times New Roman"/>
                <a:cs typeface="Times New Roman"/>
                <a:sym typeface="Times New Roman"/>
              </a:rPr>
              <a:t>Segment limit field</a:t>
            </a:r>
            <a:r>
              <a:rPr lang="en-US" sz="3800">
                <a:latin typeface="Times New Roman"/>
                <a:ea typeface="Times New Roman"/>
                <a:cs typeface="Times New Roman"/>
                <a:sym typeface="Times New Roman"/>
              </a:rPr>
              <a:t>: The processor uses the segment limit  depending on (segment is an </a:t>
            </a:r>
            <a:r>
              <a:rPr lang="en-US" sz="3800">
                <a:solidFill>
                  <a:srgbClr val="FF0000"/>
                </a:solidFill>
                <a:latin typeface="Times New Roman"/>
                <a:ea typeface="Times New Roman"/>
                <a:cs typeface="Times New Roman"/>
                <a:sym typeface="Times New Roman"/>
              </a:rPr>
              <a:t>expand-up</a:t>
            </a:r>
            <a:r>
              <a:rPr lang="en-US" sz="3800">
                <a:latin typeface="Times New Roman"/>
                <a:ea typeface="Times New Roman"/>
                <a:cs typeface="Times New Roman"/>
                <a:sym typeface="Times New Roman"/>
              </a:rPr>
              <a:t> or </a:t>
            </a:r>
            <a:r>
              <a:rPr lang="en-US" sz="3800">
                <a:solidFill>
                  <a:srgbClr val="FF0000"/>
                </a:solidFill>
                <a:latin typeface="Times New Roman"/>
                <a:ea typeface="Times New Roman"/>
                <a:cs typeface="Times New Roman"/>
                <a:sym typeface="Times New Roman"/>
              </a:rPr>
              <a:t>expand-down</a:t>
            </a:r>
            <a:r>
              <a:rPr lang="en-US" sz="3800">
                <a:latin typeface="Times New Roman"/>
                <a:ea typeface="Times New Roman"/>
                <a:cs typeface="Times New Roman"/>
                <a:sym typeface="Times New Roman"/>
              </a:rPr>
              <a:t>)</a:t>
            </a:r>
            <a:endParaRPr/>
          </a:p>
          <a:p>
            <a:pPr marL="457200" lvl="1" indent="-457200" algn="just" rtl="0">
              <a:lnSpc>
                <a:spcPct val="110000"/>
              </a:lnSpc>
              <a:spcBef>
                <a:spcPts val="0"/>
              </a:spcBef>
              <a:spcAft>
                <a:spcPts val="0"/>
              </a:spcAft>
              <a:buClr>
                <a:srgbClr val="C00000"/>
              </a:buClr>
              <a:buSzPct val="100000"/>
              <a:buFont typeface="Noto Sans Symbols"/>
              <a:buChar char="⮚"/>
            </a:pPr>
            <a:r>
              <a:rPr lang="en-US" sz="3800" b="1">
                <a:solidFill>
                  <a:srgbClr val="C00000"/>
                </a:solidFill>
                <a:latin typeface="Times New Roman"/>
                <a:ea typeface="Times New Roman"/>
                <a:cs typeface="Times New Roman"/>
                <a:sym typeface="Times New Roman"/>
              </a:rPr>
              <a:t>Expand-Down Segment </a:t>
            </a:r>
            <a:r>
              <a:rPr lang="en-US" sz="3800">
                <a:solidFill>
                  <a:srgbClr val="FF0000"/>
                </a:solidFill>
                <a:latin typeface="Times New Roman"/>
                <a:ea typeface="Times New Roman"/>
                <a:cs typeface="Times New Roman"/>
                <a:sym typeface="Times New Roman"/>
              </a:rPr>
              <a:t>(</a:t>
            </a:r>
            <a:r>
              <a:rPr lang="en-US" sz="3800" b="1">
                <a:solidFill>
                  <a:srgbClr val="7030A0"/>
                </a:solidFill>
                <a:latin typeface="Times New Roman"/>
                <a:ea typeface="Times New Roman"/>
                <a:cs typeface="Times New Roman"/>
                <a:sym typeface="Times New Roman"/>
              </a:rPr>
              <a:t>Stack Segment </a:t>
            </a:r>
            <a:r>
              <a:rPr lang="en-US" sz="3800">
                <a:solidFill>
                  <a:srgbClr val="7030A0"/>
                </a:solidFill>
                <a:latin typeface="Times New Roman"/>
                <a:ea typeface="Times New Roman"/>
                <a:cs typeface="Times New Roman"/>
                <a:sym typeface="Times New Roman"/>
              </a:rPr>
              <a:t>Descriptor Types</a:t>
            </a:r>
            <a:r>
              <a:rPr lang="en-US" sz="3800">
                <a:latin typeface="Times New Roman"/>
                <a:ea typeface="Times New Roman"/>
                <a:cs typeface="Times New Roman"/>
                <a:sym typeface="Times New Roman"/>
              </a:rPr>
              <a:t>)</a:t>
            </a:r>
            <a:endParaRPr/>
          </a:p>
          <a:p>
            <a:pPr marL="457200" lvl="1" indent="-457200" algn="just" rtl="0">
              <a:lnSpc>
                <a:spcPct val="110000"/>
              </a:lnSpc>
              <a:spcBef>
                <a:spcPts val="0"/>
              </a:spcBef>
              <a:spcAft>
                <a:spcPts val="0"/>
              </a:spcAft>
              <a:buClr>
                <a:schemeClr val="dk1"/>
              </a:buClr>
              <a:buSzPct val="100000"/>
              <a:buFont typeface="Noto Sans Symbols"/>
              <a:buChar char="⮚"/>
            </a:pPr>
            <a:r>
              <a:rPr lang="en-US" sz="3800">
                <a:latin typeface="Times New Roman"/>
                <a:ea typeface="Times New Roman"/>
                <a:cs typeface="Times New Roman"/>
                <a:sym typeface="Times New Roman"/>
              </a:rPr>
              <a:t>The offset can </a:t>
            </a:r>
            <a:r>
              <a:rPr lang="en-US" sz="3800">
                <a:solidFill>
                  <a:srgbClr val="7030A0"/>
                </a:solidFill>
                <a:latin typeface="Times New Roman"/>
                <a:ea typeface="Times New Roman"/>
                <a:cs typeface="Times New Roman"/>
                <a:sym typeface="Times New Roman"/>
              </a:rPr>
              <a:t>range from the segment </a:t>
            </a:r>
            <a:r>
              <a:rPr lang="en-US" sz="3800">
                <a:solidFill>
                  <a:srgbClr val="FF0000"/>
                </a:solidFill>
                <a:latin typeface="Times New Roman"/>
                <a:ea typeface="Times New Roman"/>
                <a:cs typeface="Times New Roman"/>
                <a:sym typeface="Times New Roman"/>
              </a:rPr>
              <a:t>limit</a:t>
            </a:r>
            <a:r>
              <a:rPr lang="en-US" sz="3800">
                <a:solidFill>
                  <a:srgbClr val="7030A0"/>
                </a:solidFill>
                <a:latin typeface="Times New Roman"/>
                <a:ea typeface="Times New Roman"/>
                <a:cs typeface="Times New Roman"/>
                <a:sym typeface="Times New Roman"/>
              </a:rPr>
              <a:t> to </a:t>
            </a:r>
            <a:r>
              <a:rPr lang="en-US" sz="3800">
                <a:solidFill>
                  <a:srgbClr val="FF0000"/>
                </a:solidFill>
                <a:latin typeface="Times New Roman"/>
                <a:ea typeface="Times New Roman"/>
                <a:cs typeface="Times New Roman"/>
                <a:sym typeface="Times New Roman"/>
              </a:rPr>
              <a:t>FFFFFFFFH or FFFFH</a:t>
            </a:r>
            <a:r>
              <a:rPr lang="en-US" sz="3800">
                <a:latin typeface="Times New Roman"/>
                <a:ea typeface="Times New Roman"/>
                <a:cs typeface="Times New Roman"/>
                <a:sym typeface="Times New Roman"/>
              </a:rPr>
              <a:t>, depending on the setting of the B flag.</a:t>
            </a:r>
            <a:endParaRPr/>
          </a:p>
          <a:p>
            <a:pPr marL="457200" lvl="1" indent="-457200" algn="just" rtl="0">
              <a:lnSpc>
                <a:spcPct val="110000"/>
              </a:lnSpc>
              <a:spcBef>
                <a:spcPts val="0"/>
              </a:spcBef>
              <a:spcAft>
                <a:spcPts val="0"/>
              </a:spcAft>
              <a:buClr>
                <a:schemeClr val="dk1"/>
              </a:buClr>
              <a:buSzPct val="100000"/>
              <a:buFont typeface="Noto Sans Symbols"/>
              <a:buChar char="⮚"/>
            </a:pPr>
            <a:r>
              <a:rPr lang="en-US" sz="3800">
                <a:latin typeface="Times New Roman"/>
                <a:ea typeface="Times New Roman"/>
                <a:cs typeface="Times New Roman"/>
                <a:sym typeface="Times New Roman"/>
              </a:rPr>
              <a:t>Offsets </a:t>
            </a:r>
            <a:r>
              <a:rPr lang="en-US" sz="3800">
                <a:solidFill>
                  <a:srgbClr val="FF0000"/>
                </a:solidFill>
                <a:latin typeface="Times New Roman"/>
                <a:ea typeface="Times New Roman"/>
                <a:cs typeface="Times New Roman"/>
                <a:sym typeface="Times New Roman"/>
              </a:rPr>
              <a:t>less than the segment limit </a:t>
            </a:r>
            <a:r>
              <a:rPr lang="en-US" sz="3800">
                <a:latin typeface="Times New Roman"/>
                <a:ea typeface="Times New Roman"/>
                <a:cs typeface="Times New Roman"/>
                <a:sym typeface="Times New Roman"/>
              </a:rPr>
              <a:t>are </a:t>
            </a:r>
            <a:r>
              <a:rPr lang="en-US" sz="3800">
                <a:solidFill>
                  <a:srgbClr val="FF0000"/>
                </a:solidFill>
                <a:latin typeface="Times New Roman"/>
                <a:ea typeface="Times New Roman"/>
                <a:cs typeface="Times New Roman"/>
                <a:sym typeface="Times New Roman"/>
              </a:rPr>
              <a:t>not valid </a:t>
            </a:r>
            <a:r>
              <a:rPr lang="en-US" sz="3800">
                <a:latin typeface="Times New Roman"/>
                <a:ea typeface="Times New Roman"/>
                <a:cs typeface="Times New Roman"/>
                <a:sym typeface="Times New Roman"/>
              </a:rPr>
              <a:t>and not considered</a:t>
            </a:r>
            <a:endParaRPr/>
          </a:p>
          <a:p>
            <a:pPr marL="342900" lvl="0" indent="-342900" algn="just" rtl="0">
              <a:lnSpc>
                <a:spcPct val="110000"/>
              </a:lnSpc>
              <a:spcBef>
                <a:spcPts val="0"/>
              </a:spcBef>
              <a:spcAft>
                <a:spcPts val="0"/>
              </a:spcAft>
              <a:buClr>
                <a:schemeClr val="dk1"/>
              </a:buClr>
              <a:buSzPct val="100000"/>
              <a:buFont typeface="Noto Sans Symbols"/>
              <a:buChar char="⮚"/>
            </a:pPr>
            <a:r>
              <a:rPr lang="en-US" sz="3800">
                <a:latin typeface="Times New Roman"/>
                <a:ea typeface="Times New Roman"/>
                <a:cs typeface="Times New Roman"/>
                <a:sym typeface="Times New Roman"/>
              </a:rPr>
              <a:t>If </a:t>
            </a:r>
            <a:r>
              <a:rPr lang="en-US" sz="3800" b="1">
                <a:solidFill>
                  <a:schemeClr val="dk2"/>
                </a:solidFill>
                <a:latin typeface="Times New Roman"/>
                <a:ea typeface="Times New Roman"/>
                <a:cs typeface="Times New Roman"/>
                <a:sym typeface="Times New Roman"/>
              </a:rPr>
              <a:t>B bit = 1</a:t>
            </a:r>
            <a:r>
              <a:rPr lang="en-US" sz="3800">
                <a:latin typeface="Times New Roman"/>
                <a:ea typeface="Times New Roman"/>
                <a:cs typeface="Times New Roman"/>
                <a:sym typeface="Times New Roman"/>
              </a:rPr>
              <a:t> then upper bound = FFFFFFFF(4GB) (all PUSH &amp; POP are  32 bits)</a:t>
            </a:r>
            <a:endParaRPr sz="3800">
              <a:latin typeface="Times New Roman"/>
              <a:ea typeface="Times New Roman"/>
              <a:cs typeface="Times New Roman"/>
              <a:sym typeface="Times New Roman"/>
            </a:endParaRPr>
          </a:p>
          <a:p>
            <a:pPr marL="342900" lvl="0" indent="-342900" algn="just" rtl="0">
              <a:lnSpc>
                <a:spcPct val="110000"/>
              </a:lnSpc>
              <a:spcBef>
                <a:spcPts val="0"/>
              </a:spcBef>
              <a:spcAft>
                <a:spcPts val="0"/>
              </a:spcAft>
              <a:buClr>
                <a:schemeClr val="dk1"/>
              </a:buClr>
              <a:buSzPct val="100000"/>
              <a:buFont typeface="Noto Sans Symbols"/>
              <a:buChar char="⮚"/>
            </a:pPr>
            <a:r>
              <a:rPr lang="en-US" sz="3800">
                <a:latin typeface="Times New Roman"/>
                <a:ea typeface="Times New Roman"/>
                <a:cs typeface="Times New Roman"/>
                <a:sym typeface="Times New Roman"/>
              </a:rPr>
              <a:t>If </a:t>
            </a:r>
            <a:r>
              <a:rPr lang="en-US" sz="3800" b="1">
                <a:solidFill>
                  <a:srgbClr val="5F497A"/>
                </a:solidFill>
                <a:latin typeface="Times New Roman"/>
                <a:ea typeface="Times New Roman"/>
                <a:cs typeface="Times New Roman"/>
                <a:sym typeface="Times New Roman"/>
              </a:rPr>
              <a:t>B bit = 0 </a:t>
            </a:r>
            <a:r>
              <a:rPr lang="en-US" sz="3800">
                <a:latin typeface="Times New Roman"/>
                <a:ea typeface="Times New Roman"/>
                <a:cs typeface="Times New Roman"/>
                <a:sym typeface="Times New Roman"/>
              </a:rPr>
              <a:t>then upper bound = FFFF (64KB) (all PUSH &amp; POP are 16 bits)</a:t>
            </a:r>
            <a:endParaRPr sz="3800">
              <a:latin typeface="Times New Roman"/>
              <a:ea typeface="Times New Roman"/>
              <a:cs typeface="Times New Roman"/>
              <a:sym typeface="Times New Roman"/>
            </a:endParaRPr>
          </a:p>
          <a:p>
            <a:pPr marL="742950" lvl="1" indent="-134619" algn="l" rtl="0">
              <a:spcBef>
                <a:spcPts val="476"/>
              </a:spcBef>
              <a:spcAft>
                <a:spcPts val="0"/>
              </a:spcAft>
              <a:buClr>
                <a:schemeClr val="dk1"/>
              </a:buClr>
              <a:buSzPct val="100000"/>
              <a:buFont typeface="Arial"/>
              <a:buNone/>
            </a:pPr>
            <a:endParaRPr>
              <a:latin typeface="Times New Roman"/>
              <a:ea typeface="Times New Roman"/>
              <a:cs typeface="Times New Roman"/>
              <a:sym typeface="Times New Roman"/>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0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0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0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0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0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0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60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8"/>
          <p:cNvSpPr txBox="1">
            <a:spLocks noGrp="1"/>
          </p:cNvSpPr>
          <p:nvPr>
            <p:ph type="title"/>
          </p:nvPr>
        </p:nvSpPr>
        <p:spPr>
          <a:xfrm>
            <a:off x="1572414" y="50622"/>
            <a:ext cx="6704148" cy="626394"/>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rgbClr val="C00000"/>
              </a:buClr>
              <a:buSzPts val="5400"/>
              <a:buFont typeface="Times New Roman"/>
              <a:buNone/>
            </a:pPr>
            <a:r>
              <a:rPr lang="en-US" sz="5400" b="1">
                <a:solidFill>
                  <a:srgbClr val="C00000"/>
                </a:solidFill>
                <a:latin typeface="Times New Roman"/>
                <a:ea typeface="Times New Roman"/>
                <a:cs typeface="Times New Roman"/>
                <a:sym typeface="Times New Roman"/>
              </a:rPr>
              <a:t>Segment</a:t>
            </a:r>
            <a:endParaRPr sz="5400" b="1">
              <a:solidFill>
                <a:srgbClr val="C00000"/>
              </a:solidFill>
              <a:latin typeface="Times New Roman"/>
              <a:ea typeface="Times New Roman"/>
              <a:cs typeface="Times New Roman"/>
              <a:sym typeface="Times New Roman"/>
            </a:endParaRPr>
          </a:p>
        </p:txBody>
      </p:sp>
      <p:pic>
        <p:nvPicPr>
          <p:cNvPr id="202" name="Google Shape;202;p8"/>
          <p:cNvPicPr preferRelativeResize="0"/>
          <p:nvPr/>
        </p:nvPicPr>
        <p:blipFill rotWithShape="1">
          <a:blip r:embed="rId3">
            <a:alphaModFix/>
          </a:blip>
          <a:srcRect/>
          <a:stretch/>
        </p:blipFill>
        <p:spPr>
          <a:xfrm>
            <a:off x="1" y="31080"/>
            <a:ext cx="672860" cy="636028"/>
          </a:xfrm>
          <a:prstGeom prst="rect">
            <a:avLst/>
          </a:prstGeom>
          <a:noFill/>
          <a:ln>
            <a:noFill/>
          </a:ln>
        </p:spPr>
      </p:pic>
      <p:sp>
        <p:nvSpPr>
          <p:cNvPr id="203" name="Google Shape;203;p8"/>
          <p:cNvSpPr/>
          <p:nvPr/>
        </p:nvSpPr>
        <p:spPr>
          <a:xfrm>
            <a:off x="7060870" y="4661949"/>
            <a:ext cx="5221858" cy="200054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rgbClr val="FF0000"/>
                </a:solidFill>
                <a:latin typeface="Times New Roman"/>
                <a:ea typeface="Times New Roman"/>
                <a:cs typeface="Times New Roman"/>
                <a:sym typeface="Times New Roman"/>
              </a:rPr>
              <a:t>Segment:  </a:t>
            </a:r>
            <a:endParaRPr/>
          </a:p>
          <a:p>
            <a:pPr marL="342900" marR="0" lvl="0" indent="-342900" algn="l" rtl="0">
              <a:spcBef>
                <a:spcPts val="0"/>
              </a:spcBef>
              <a:spcAft>
                <a:spcPts val="0"/>
              </a:spcAft>
              <a:buClr>
                <a:srgbClr val="974806"/>
              </a:buClr>
              <a:buSzPts val="2400"/>
              <a:buFont typeface="Noto Sans Symbols"/>
              <a:buChar char="⮚"/>
            </a:pPr>
            <a:r>
              <a:rPr lang="en-US" sz="2400" b="1">
                <a:solidFill>
                  <a:srgbClr val="974806"/>
                </a:solidFill>
                <a:latin typeface="Times New Roman"/>
                <a:ea typeface="Times New Roman"/>
                <a:cs typeface="Times New Roman"/>
                <a:sym typeface="Times New Roman"/>
              </a:rPr>
              <a:t>Area of memory</a:t>
            </a:r>
            <a:endParaRPr/>
          </a:p>
          <a:p>
            <a:pPr marL="342900" marR="0" lvl="0" indent="-342900" algn="l" rtl="0">
              <a:spcBef>
                <a:spcPts val="0"/>
              </a:spcBef>
              <a:spcAft>
                <a:spcPts val="0"/>
              </a:spcAft>
              <a:buClr>
                <a:schemeClr val="dk1"/>
              </a:buClr>
              <a:buSzPts val="2400"/>
              <a:buFont typeface="Noto Sans Symbols"/>
              <a:buChar char="⮚"/>
            </a:pPr>
            <a:r>
              <a:rPr lang="en-US" sz="2400">
                <a:solidFill>
                  <a:schemeClr val="dk1"/>
                </a:solidFill>
                <a:latin typeface="Times New Roman"/>
                <a:ea typeface="Times New Roman"/>
                <a:cs typeface="Times New Roman"/>
                <a:sym typeface="Times New Roman"/>
              </a:rPr>
              <a:t>Used for </a:t>
            </a:r>
            <a:r>
              <a:rPr lang="en-US" sz="2400">
                <a:solidFill>
                  <a:srgbClr val="FF0000"/>
                </a:solidFill>
                <a:latin typeface="Times New Roman"/>
                <a:ea typeface="Times New Roman"/>
                <a:cs typeface="Times New Roman"/>
                <a:sym typeface="Times New Roman"/>
              </a:rPr>
              <a:t>different purposes</a:t>
            </a:r>
            <a:endParaRPr/>
          </a:p>
          <a:p>
            <a:pPr marL="0" marR="0" lvl="0" indent="0" algn="l" rtl="0">
              <a:spcBef>
                <a:spcPts val="0"/>
              </a:spcBef>
              <a:spcAft>
                <a:spcPts val="0"/>
              </a:spcAft>
              <a:buNone/>
            </a:pPr>
            <a:r>
              <a:rPr lang="en-US" sz="2400">
                <a:solidFill>
                  <a:srgbClr val="FF0000"/>
                </a:solidFill>
                <a:latin typeface="Times New Roman"/>
                <a:ea typeface="Times New Roman"/>
                <a:cs typeface="Times New Roman"/>
                <a:sym typeface="Times New Roman"/>
              </a:rPr>
              <a:t> </a:t>
            </a:r>
            <a:r>
              <a:rPr lang="en-US" sz="2400">
                <a:solidFill>
                  <a:schemeClr val="dk1"/>
                </a:solidFill>
                <a:latin typeface="Times New Roman"/>
                <a:ea typeface="Times New Roman"/>
                <a:cs typeface="Times New Roman"/>
                <a:sym typeface="Times New Roman"/>
              </a:rPr>
              <a:t>(e.g. Code / Data /Stack)  </a:t>
            </a:r>
            <a:endParaRPr/>
          </a:p>
          <a:p>
            <a:pPr marL="0" marR="0" lvl="0" indent="0" algn="l" rtl="0">
              <a:spcBef>
                <a:spcPts val="0"/>
              </a:spcBef>
              <a:spcAft>
                <a:spcPts val="0"/>
              </a:spcAft>
              <a:buClr>
                <a:schemeClr val="dk1"/>
              </a:buClr>
              <a:buSzPts val="2800"/>
              <a:buFont typeface="Calibri"/>
              <a:buNone/>
            </a:pPr>
            <a:endParaRPr sz="2800">
              <a:solidFill>
                <a:schemeClr val="dk1"/>
              </a:solidFill>
              <a:latin typeface="Times New Roman"/>
              <a:ea typeface="Times New Roman"/>
              <a:cs typeface="Times New Roman"/>
              <a:sym typeface="Times New Roman"/>
            </a:endParaRPr>
          </a:p>
        </p:txBody>
      </p:sp>
      <p:sp>
        <p:nvSpPr>
          <p:cNvPr id="204" name="Google Shape;204;p8"/>
          <p:cNvSpPr txBox="1"/>
          <p:nvPr/>
        </p:nvSpPr>
        <p:spPr>
          <a:xfrm>
            <a:off x="7071186" y="965555"/>
            <a:ext cx="4947262" cy="3682540"/>
          </a:xfrm>
          <a:prstGeom prst="rect">
            <a:avLst/>
          </a:prstGeom>
          <a:solidFill>
            <a:schemeClr val="lt1"/>
          </a:solidFill>
          <a:ln>
            <a:noFill/>
          </a:ln>
        </p:spPr>
        <p:txBody>
          <a:bodyPr spcFirstLastPara="1" wrap="square" lIns="91425" tIns="45700" rIns="91425" bIns="45700" anchor="t" anchorCtr="0">
            <a:noAutofit/>
          </a:bodyPr>
          <a:lstStyle/>
          <a:p>
            <a:pPr marL="342900" marR="0" lvl="0" indent="-342900" algn="l" rtl="0">
              <a:spcBef>
                <a:spcPts val="0"/>
              </a:spcBef>
              <a:spcAft>
                <a:spcPts val="0"/>
              </a:spcAft>
              <a:buClr>
                <a:schemeClr val="dk1"/>
              </a:buClr>
              <a:buSzPts val="2000"/>
              <a:buFont typeface="Noto Sans Symbols"/>
              <a:buChar char="⮚"/>
            </a:pPr>
            <a:r>
              <a:rPr lang="en-US" sz="2000">
                <a:solidFill>
                  <a:schemeClr val="dk1"/>
                </a:solidFill>
                <a:latin typeface="Times New Roman"/>
                <a:ea typeface="Times New Roman"/>
                <a:cs typeface="Times New Roman"/>
                <a:sym typeface="Times New Roman"/>
              </a:rPr>
              <a:t> </a:t>
            </a:r>
            <a:r>
              <a:rPr lang="en-US" sz="2400">
                <a:solidFill>
                  <a:schemeClr val="dk1"/>
                </a:solidFill>
                <a:latin typeface="Times New Roman"/>
                <a:ea typeface="Times New Roman"/>
                <a:cs typeface="Times New Roman"/>
                <a:sym typeface="Times New Roman"/>
              </a:rPr>
              <a:t>Each user program includes –</a:t>
            </a:r>
            <a:endParaRPr/>
          </a:p>
          <a:p>
            <a:pPr marL="342900" marR="0" lvl="2" indent="-342900" algn="l" rtl="0">
              <a:spcBef>
                <a:spcPts val="0"/>
              </a:spcBef>
              <a:spcAft>
                <a:spcPts val="0"/>
              </a:spcAft>
              <a:buClr>
                <a:srgbClr val="CC3300"/>
              </a:buClr>
              <a:buSzPts val="2400"/>
              <a:buFont typeface="Noto Sans Symbols"/>
              <a:buChar char="⮚"/>
            </a:pPr>
            <a:r>
              <a:rPr lang="en-US" sz="2400" b="0" i="0" u="none" strike="noStrike" cap="none">
                <a:solidFill>
                  <a:srgbClr val="CC3300"/>
                </a:solidFill>
                <a:latin typeface="Times New Roman"/>
                <a:ea typeface="Times New Roman"/>
                <a:cs typeface="Times New Roman"/>
                <a:sym typeface="Times New Roman"/>
              </a:rPr>
              <a:t>Code   (logic)</a:t>
            </a:r>
            <a:endParaRPr/>
          </a:p>
          <a:p>
            <a:pPr marL="342900" marR="0" lvl="2" indent="-342900" algn="l" rtl="0">
              <a:spcBef>
                <a:spcPts val="0"/>
              </a:spcBef>
              <a:spcAft>
                <a:spcPts val="0"/>
              </a:spcAft>
              <a:buClr>
                <a:srgbClr val="CC3300"/>
              </a:buClr>
              <a:buSzPts val="2400"/>
              <a:buFont typeface="Noto Sans Symbols"/>
              <a:buChar char="⮚"/>
            </a:pPr>
            <a:r>
              <a:rPr lang="en-US" sz="2400" b="0" i="0" u="none" strike="noStrike" cap="none">
                <a:solidFill>
                  <a:srgbClr val="CC3300"/>
                </a:solidFill>
                <a:latin typeface="Times New Roman"/>
                <a:ea typeface="Times New Roman"/>
                <a:cs typeface="Times New Roman"/>
                <a:sym typeface="Times New Roman"/>
              </a:rPr>
              <a:t>Data    (variables )</a:t>
            </a:r>
            <a:endParaRPr/>
          </a:p>
          <a:p>
            <a:pPr marL="342900" marR="0" lvl="1" indent="-190500" algn="l" rtl="0">
              <a:spcBef>
                <a:spcPts val="0"/>
              </a:spcBef>
              <a:spcAft>
                <a:spcPts val="0"/>
              </a:spcAft>
              <a:buClr>
                <a:schemeClr val="dk1"/>
              </a:buClr>
              <a:buSzPts val="2400"/>
              <a:buFont typeface="Noto Sans Symbols"/>
              <a:buNone/>
            </a:pPr>
            <a:endParaRPr sz="2400" b="0" i="0" u="none" strike="noStrike" cap="none">
              <a:solidFill>
                <a:srgbClr val="CC3300"/>
              </a:solidFill>
              <a:latin typeface="Times New Roman"/>
              <a:ea typeface="Times New Roman"/>
              <a:cs typeface="Times New Roman"/>
              <a:sym typeface="Times New Roman"/>
            </a:endParaRPr>
          </a:p>
          <a:p>
            <a:pPr marL="342900" marR="0" lvl="1" indent="-342900" algn="l" rtl="0">
              <a:spcBef>
                <a:spcPts val="0"/>
              </a:spcBef>
              <a:spcAft>
                <a:spcPts val="0"/>
              </a:spcAft>
              <a:buClr>
                <a:schemeClr val="dk1"/>
              </a:buClr>
              <a:buSzPts val="2400"/>
              <a:buFont typeface="Noto Sans Symbols"/>
              <a:buChar char="⮚"/>
            </a:pPr>
            <a:r>
              <a:rPr lang="en-US" sz="2400" b="0" i="0" u="none" strike="noStrike" cap="none">
                <a:solidFill>
                  <a:schemeClr val="dk1"/>
                </a:solidFill>
                <a:latin typeface="Times New Roman"/>
                <a:ea typeface="Times New Roman"/>
                <a:cs typeface="Times New Roman"/>
                <a:sym typeface="Times New Roman"/>
              </a:rPr>
              <a:t>Most programs implement the logic using </a:t>
            </a:r>
            <a:r>
              <a:rPr lang="en-US" sz="2400" b="1" i="0" u="none" strike="noStrike" cap="none">
                <a:solidFill>
                  <a:schemeClr val="dk1"/>
                </a:solidFill>
                <a:latin typeface="Times New Roman"/>
                <a:ea typeface="Times New Roman"/>
                <a:cs typeface="Times New Roman"/>
                <a:sym typeface="Times New Roman"/>
              </a:rPr>
              <a:t>functions. </a:t>
            </a:r>
            <a:endParaRPr/>
          </a:p>
          <a:p>
            <a:pPr marL="342900" marR="0" lvl="1" indent="-342900" algn="l" rtl="0">
              <a:spcBef>
                <a:spcPts val="0"/>
              </a:spcBef>
              <a:spcAft>
                <a:spcPts val="0"/>
              </a:spcAft>
              <a:buClr>
                <a:schemeClr val="dk1"/>
              </a:buClr>
              <a:buSzPts val="2400"/>
              <a:buFont typeface="Noto Sans Symbols"/>
              <a:buChar char="⮚"/>
            </a:pPr>
            <a:r>
              <a:rPr lang="en-US" sz="2400" b="0" i="0" u="none" strike="noStrike" cap="none">
                <a:solidFill>
                  <a:schemeClr val="dk1"/>
                </a:solidFill>
                <a:latin typeface="Times New Roman"/>
                <a:ea typeface="Times New Roman"/>
                <a:cs typeface="Times New Roman"/>
                <a:sym typeface="Times New Roman"/>
              </a:rPr>
              <a:t>The function </a:t>
            </a:r>
            <a:r>
              <a:rPr lang="en-US" sz="2400" b="0" i="0" u="none" strike="noStrike" cap="none">
                <a:solidFill>
                  <a:srgbClr val="974806"/>
                </a:solidFill>
                <a:latin typeface="Times New Roman"/>
                <a:ea typeface="Times New Roman"/>
                <a:cs typeface="Times New Roman"/>
                <a:sym typeface="Times New Roman"/>
              </a:rPr>
              <a:t>CALLS</a:t>
            </a:r>
            <a:r>
              <a:rPr lang="en-US" sz="2400" b="0" i="0" u="none" strike="noStrike" cap="none">
                <a:solidFill>
                  <a:schemeClr val="dk1"/>
                </a:solidFill>
                <a:latin typeface="Times New Roman"/>
                <a:ea typeface="Times New Roman"/>
                <a:cs typeface="Times New Roman"/>
                <a:sym typeface="Times New Roman"/>
              </a:rPr>
              <a:t> and </a:t>
            </a:r>
            <a:r>
              <a:rPr lang="en-US" sz="2400" b="0" i="0" u="none" strike="noStrike" cap="none">
                <a:solidFill>
                  <a:srgbClr val="974806"/>
                </a:solidFill>
                <a:latin typeface="Times New Roman"/>
                <a:ea typeface="Times New Roman"/>
                <a:cs typeface="Times New Roman"/>
                <a:sym typeface="Times New Roman"/>
              </a:rPr>
              <a:t>RETURNS</a:t>
            </a:r>
            <a:r>
              <a:rPr lang="en-US" sz="2400" b="0" i="0" u="none" strike="noStrike" cap="none">
                <a:solidFill>
                  <a:schemeClr val="dk1"/>
                </a:solidFill>
                <a:latin typeface="Times New Roman"/>
                <a:ea typeface="Times New Roman"/>
                <a:cs typeface="Times New Roman"/>
                <a:sym typeface="Times New Roman"/>
              </a:rPr>
              <a:t> are executed with the help of additional memory called </a:t>
            </a:r>
            <a:r>
              <a:rPr lang="en-US" sz="2400" b="0" i="0" u="none" strike="noStrike" cap="none">
                <a:solidFill>
                  <a:srgbClr val="CC3300"/>
                </a:solidFill>
                <a:latin typeface="Times New Roman"/>
                <a:ea typeface="Times New Roman"/>
                <a:cs typeface="Times New Roman"/>
                <a:sym typeface="Times New Roman"/>
              </a:rPr>
              <a:t>STACK</a:t>
            </a:r>
            <a:r>
              <a:rPr lang="en-US" sz="2400" b="0" i="0" u="none" strike="noStrike" cap="none">
                <a:solidFill>
                  <a:schemeClr val="dk1"/>
                </a:solidFill>
                <a:latin typeface="Times New Roman"/>
                <a:ea typeface="Times New Roman"/>
                <a:cs typeface="Times New Roman"/>
                <a:sym typeface="Times New Roman"/>
              </a:rPr>
              <a:t>. </a:t>
            </a:r>
            <a:endParaRPr/>
          </a:p>
        </p:txBody>
      </p:sp>
      <p:sp>
        <p:nvSpPr>
          <p:cNvPr id="205" name="Google Shape;205;p8"/>
          <p:cNvSpPr txBox="1">
            <a:spLocks noGrp="1"/>
          </p:cNvSpPr>
          <p:nvPr>
            <p:ph type="ftr" idx="11"/>
          </p:nvPr>
        </p:nvSpPr>
        <p:spPr>
          <a:xfrm>
            <a:off x="4165600" y="6356393"/>
            <a:ext cx="3860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GB" smtClean="0">
                <a:latin typeface="Times New Roman"/>
                <a:ea typeface="Times New Roman"/>
                <a:cs typeface="Times New Roman"/>
                <a:sym typeface="Times New Roman"/>
              </a:rPr>
              <a:t>Microprocessor Architecture and Internet of Things_CET3014B    Unit 3      2022-23     S4  </a:t>
            </a:r>
            <a:endParaRPr>
              <a:latin typeface="Times New Roman"/>
              <a:ea typeface="Times New Roman"/>
              <a:cs typeface="Times New Roman"/>
              <a:sym typeface="Times New Roman"/>
            </a:endParaRPr>
          </a:p>
        </p:txBody>
      </p:sp>
      <p:sp>
        <p:nvSpPr>
          <p:cNvPr id="206" name="Google Shape;206;p8"/>
          <p:cNvSpPr txBox="1">
            <a:spLocks noGrp="1"/>
          </p:cNvSpPr>
          <p:nvPr>
            <p:ph type="sldNum" idx="12"/>
          </p:nvPr>
        </p:nvSpPr>
        <p:spPr>
          <a:xfrm>
            <a:off x="8737600" y="6356393"/>
            <a:ext cx="28448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atin typeface="Times New Roman"/>
                <a:ea typeface="Times New Roman"/>
                <a:cs typeface="Times New Roman"/>
                <a:sym typeface="Times New Roman"/>
              </a:rPr>
              <a:t>11</a:t>
            </a:fld>
            <a:endParaRPr>
              <a:latin typeface="Times New Roman"/>
              <a:ea typeface="Times New Roman"/>
              <a:cs typeface="Times New Roman"/>
              <a:sym typeface="Times New Roman"/>
            </a:endParaRPr>
          </a:p>
        </p:txBody>
      </p:sp>
      <p:pic>
        <p:nvPicPr>
          <p:cNvPr id="207" name="Google Shape;207;p8"/>
          <p:cNvPicPr preferRelativeResize="0"/>
          <p:nvPr/>
        </p:nvPicPr>
        <p:blipFill rotWithShape="1">
          <a:blip r:embed="rId4">
            <a:alphaModFix/>
          </a:blip>
          <a:srcRect/>
          <a:stretch/>
        </p:blipFill>
        <p:spPr>
          <a:xfrm>
            <a:off x="889237" y="979409"/>
            <a:ext cx="6080905" cy="5192749"/>
          </a:xfrm>
          <a:prstGeom prst="rect">
            <a:avLst/>
          </a:prstGeom>
          <a:noFill/>
          <a:ln w="76200">
            <a:solidFill>
              <a:schemeClr val="tx1"/>
            </a:solidFill>
          </a:ln>
        </p:spPr>
      </p:pic>
      <p:cxnSp>
        <p:nvCxnSpPr>
          <p:cNvPr id="208" name="Google Shape;208;p8"/>
          <p:cNvCxnSpPr/>
          <p:nvPr/>
        </p:nvCxnSpPr>
        <p:spPr>
          <a:xfrm rot="10800000" flipH="1">
            <a:off x="-10316" y="770626"/>
            <a:ext cx="12192000" cy="27709"/>
          </a:xfrm>
          <a:prstGeom prst="straightConnector1">
            <a:avLst/>
          </a:prstGeom>
          <a:noFill/>
          <a:ln w="9525" cap="flat" cmpd="sng">
            <a:solidFill>
              <a:srgbClr val="00B050"/>
            </a:solidFill>
            <a:prstDash val="solid"/>
            <a:round/>
            <a:headEnd type="none" w="sm" len="sm"/>
            <a:tailEnd type="none" w="sm" len="sm"/>
          </a:ln>
        </p:spPr>
      </p:cxnSp>
      <p:sp>
        <p:nvSpPr>
          <p:cNvPr id="209" name="Google Shape;209;p8"/>
          <p:cNvSpPr/>
          <p:nvPr/>
        </p:nvSpPr>
        <p:spPr>
          <a:xfrm>
            <a:off x="146051" y="6356350"/>
            <a:ext cx="471487" cy="457200"/>
          </a:xfrm>
          <a:prstGeom prst="rect">
            <a:avLst/>
          </a:prstGeom>
          <a:solidFill>
            <a:srgbClr val="7030A0"/>
          </a:solidFill>
          <a:ln w="25400" cap="flat" cmpd="sng">
            <a:solidFill>
              <a:srgbClr val="7030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imes New Roman"/>
              <a:ea typeface="Times New Roman"/>
              <a:cs typeface="Times New Roman"/>
              <a:sym typeface="Times New Roman"/>
            </a:endParaRPr>
          </a:p>
        </p:txBody>
      </p:sp>
      <p:cxnSp>
        <p:nvCxnSpPr>
          <p:cNvPr id="210" name="Google Shape;210;p8"/>
          <p:cNvCxnSpPr/>
          <p:nvPr/>
        </p:nvCxnSpPr>
        <p:spPr>
          <a:xfrm flipH="1">
            <a:off x="773905" y="13063"/>
            <a:ext cx="14288" cy="6821487"/>
          </a:xfrm>
          <a:prstGeom prst="straightConnector1">
            <a:avLst/>
          </a:prstGeom>
          <a:noFill/>
          <a:ln w="15875" cap="flat" cmpd="sng">
            <a:solidFill>
              <a:srgbClr val="00B050"/>
            </a:solidFill>
            <a:prstDash val="solid"/>
            <a:round/>
            <a:headEnd type="none" w="sm" len="sm"/>
            <a:tailEnd type="none" w="sm" len="sm"/>
          </a:ln>
        </p:spPr>
      </p:cxnSp>
      <p:cxnSp>
        <p:nvCxnSpPr>
          <p:cNvPr id="211" name="Google Shape;211;p8"/>
          <p:cNvCxnSpPr/>
          <p:nvPr/>
        </p:nvCxnSpPr>
        <p:spPr>
          <a:xfrm>
            <a:off x="-10316" y="6264275"/>
            <a:ext cx="12192000" cy="0"/>
          </a:xfrm>
          <a:prstGeom prst="straightConnector1">
            <a:avLst/>
          </a:prstGeom>
          <a:noFill/>
          <a:ln w="15875" cap="flat" cmpd="sng">
            <a:solidFill>
              <a:srgbClr val="00B050"/>
            </a:solidFill>
            <a:prstDash val="solid"/>
            <a:round/>
            <a:headEnd type="none" w="sm" len="sm"/>
            <a:tailEnd type="none" w="sm" len="sm"/>
          </a:ln>
        </p:spPr>
      </p:cxnSp>
      <p:sp>
        <p:nvSpPr>
          <p:cNvPr id="212" name="Google Shape;212;p8"/>
          <p:cNvSpPr txBox="1">
            <a:spLocks noGrp="1"/>
          </p:cNvSpPr>
          <p:nvPr>
            <p:ph type="dt" idx="10"/>
          </p:nvPr>
        </p:nvSpPr>
        <p:spPr>
          <a:xfrm>
            <a:off x="609600" y="6356393"/>
            <a:ext cx="28448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C0F56577-7AAF-48E4-9C08-C9E222C399FC}" type="datetime1">
              <a:rPr lang="en-US" smtClean="0"/>
              <a:t>3/29/2023</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0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1606"/>
        <p:cNvGrpSpPr/>
        <p:nvPr/>
      </p:nvGrpSpPr>
      <p:grpSpPr>
        <a:xfrm>
          <a:off x="0" y="0"/>
          <a:ext cx="0" cy="0"/>
          <a:chOff x="0" y="0"/>
          <a:chExt cx="0" cy="0"/>
        </a:xfrm>
      </p:grpSpPr>
      <p:sp>
        <p:nvSpPr>
          <p:cNvPr id="1607" name="Google Shape;1607;p96"/>
          <p:cNvSpPr txBox="1">
            <a:spLocks noGrp="1"/>
          </p:cNvSpPr>
          <p:nvPr>
            <p:ph type="dt" idx="10"/>
          </p:nvPr>
        </p:nvSpPr>
        <p:spPr>
          <a:xfrm>
            <a:off x="1041889" y="6336377"/>
            <a:ext cx="28448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7E3B7F3D-1A09-43DF-9EAD-19DD31CECBDF}" type="datetime1">
              <a:rPr lang="en-US" smtClean="0"/>
              <a:t>3/29/2023</a:t>
            </a:fld>
            <a:endParaRPr/>
          </a:p>
        </p:txBody>
      </p:sp>
      <p:sp>
        <p:nvSpPr>
          <p:cNvPr id="1608" name="Google Shape;1608;p96"/>
          <p:cNvSpPr txBox="1">
            <a:spLocks noGrp="1"/>
          </p:cNvSpPr>
          <p:nvPr>
            <p:ph type="ftr" idx="11"/>
          </p:nvPr>
        </p:nvSpPr>
        <p:spPr>
          <a:xfrm>
            <a:off x="3416375" y="6377883"/>
            <a:ext cx="5338618"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GB" smtClean="0"/>
              <a:t>Microprocessor Architecture and Internet of Things_CET3014B    Unit 3      2022-23     S4  </a:t>
            </a:r>
            <a:endParaRPr/>
          </a:p>
        </p:txBody>
      </p:sp>
      <p:sp>
        <p:nvSpPr>
          <p:cNvPr id="1609" name="Google Shape;1609;p96"/>
          <p:cNvSpPr txBox="1">
            <a:spLocks noGrp="1"/>
          </p:cNvSpPr>
          <p:nvPr>
            <p:ph type="sldNum" idx="12"/>
          </p:nvPr>
        </p:nvSpPr>
        <p:spPr>
          <a:xfrm>
            <a:off x="8737600" y="6356393"/>
            <a:ext cx="28448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110</a:t>
            </a:fld>
            <a:endParaRPr/>
          </a:p>
        </p:txBody>
      </p:sp>
      <p:cxnSp>
        <p:nvCxnSpPr>
          <p:cNvPr id="1610" name="Google Shape;1610;p96"/>
          <p:cNvCxnSpPr/>
          <p:nvPr/>
        </p:nvCxnSpPr>
        <p:spPr>
          <a:xfrm rot="10800000" flipH="1">
            <a:off x="80250" y="894625"/>
            <a:ext cx="12192000" cy="27709"/>
          </a:xfrm>
          <a:prstGeom prst="straightConnector1">
            <a:avLst/>
          </a:prstGeom>
          <a:noFill/>
          <a:ln w="9525" cap="flat" cmpd="sng">
            <a:solidFill>
              <a:srgbClr val="00B050"/>
            </a:solidFill>
            <a:prstDash val="solid"/>
            <a:round/>
            <a:headEnd type="none" w="sm" len="sm"/>
            <a:tailEnd type="none" w="sm" len="sm"/>
          </a:ln>
        </p:spPr>
      </p:cxnSp>
      <p:sp>
        <p:nvSpPr>
          <p:cNvPr id="1611" name="Google Shape;1611;p96"/>
          <p:cNvSpPr/>
          <p:nvPr/>
        </p:nvSpPr>
        <p:spPr>
          <a:xfrm>
            <a:off x="146051" y="6356350"/>
            <a:ext cx="471487" cy="457200"/>
          </a:xfrm>
          <a:prstGeom prst="rect">
            <a:avLst/>
          </a:prstGeom>
          <a:solidFill>
            <a:srgbClr val="7030A0"/>
          </a:solidFill>
          <a:ln w="25400" cap="flat" cmpd="sng">
            <a:solidFill>
              <a:srgbClr val="7030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1612" name="Google Shape;1612;p96"/>
          <p:cNvCxnSpPr/>
          <p:nvPr/>
        </p:nvCxnSpPr>
        <p:spPr>
          <a:xfrm flipH="1">
            <a:off x="882161" y="0"/>
            <a:ext cx="14288" cy="6821487"/>
          </a:xfrm>
          <a:prstGeom prst="straightConnector1">
            <a:avLst/>
          </a:prstGeom>
          <a:noFill/>
          <a:ln w="15875" cap="flat" cmpd="sng">
            <a:solidFill>
              <a:srgbClr val="00B050"/>
            </a:solidFill>
            <a:prstDash val="solid"/>
            <a:round/>
            <a:headEnd type="none" w="sm" len="sm"/>
            <a:tailEnd type="none" w="sm" len="sm"/>
          </a:ln>
        </p:spPr>
      </p:cxnSp>
      <p:cxnSp>
        <p:nvCxnSpPr>
          <p:cNvPr id="1613" name="Google Shape;1613;p96"/>
          <p:cNvCxnSpPr/>
          <p:nvPr/>
        </p:nvCxnSpPr>
        <p:spPr>
          <a:xfrm>
            <a:off x="-10316" y="6309304"/>
            <a:ext cx="12192000" cy="0"/>
          </a:xfrm>
          <a:prstGeom prst="straightConnector1">
            <a:avLst/>
          </a:prstGeom>
          <a:noFill/>
          <a:ln w="15875" cap="flat" cmpd="sng">
            <a:solidFill>
              <a:srgbClr val="00B050"/>
            </a:solidFill>
            <a:prstDash val="solid"/>
            <a:round/>
            <a:headEnd type="none" w="sm" len="sm"/>
            <a:tailEnd type="none" w="sm" len="sm"/>
          </a:ln>
        </p:spPr>
      </p:cxnSp>
      <p:pic>
        <p:nvPicPr>
          <p:cNvPr id="1614" name="Google Shape;1614;p96"/>
          <p:cNvPicPr preferRelativeResize="0"/>
          <p:nvPr/>
        </p:nvPicPr>
        <p:blipFill rotWithShape="1">
          <a:blip r:embed="rId3">
            <a:alphaModFix/>
          </a:blip>
          <a:srcRect/>
          <a:stretch/>
        </p:blipFill>
        <p:spPr>
          <a:xfrm>
            <a:off x="80250" y="62750"/>
            <a:ext cx="801911" cy="796834"/>
          </a:xfrm>
          <a:prstGeom prst="rect">
            <a:avLst/>
          </a:prstGeom>
          <a:noFill/>
          <a:ln>
            <a:noFill/>
          </a:ln>
        </p:spPr>
      </p:pic>
      <p:sp>
        <p:nvSpPr>
          <p:cNvPr id="1615" name="Google Shape;1615;p96"/>
          <p:cNvSpPr txBox="1">
            <a:spLocks noGrp="1"/>
          </p:cNvSpPr>
          <p:nvPr>
            <p:ph type="title"/>
          </p:nvPr>
        </p:nvSpPr>
        <p:spPr>
          <a:xfrm>
            <a:off x="1041889" y="147970"/>
            <a:ext cx="9530080" cy="626394"/>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rgbClr val="002060"/>
              </a:buClr>
              <a:buSzPts val="3800"/>
              <a:buFont typeface="Times New Roman"/>
              <a:buNone/>
            </a:pPr>
            <a:r>
              <a:rPr lang="en-US" sz="3800" b="1">
                <a:solidFill>
                  <a:srgbClr val="002060"/>
                </a:solidFill>
                <a:latin typeface="Times New Roman"/>
                <a:ea typeface="Times New Roman"/>
                <a:cs typeface="Times New Roman"/>
                <a:sym typeface="Times New Roman"/>
              </a:rPr>
              <a:t>Segment Descriptor Format</a:t>
            </a:r>
            <a:endParaRPr sz="3800" b="1">
              <a:solidFill>
                <a:srgbClr val="002060"/>
              </a:solidFill>
              <a:latin typeface="Times New Roman"/>
              <a:ea typeface="Times New Roman"/>
              <a:cs typeface="Times New Roman"/>
              <a:sym typeface="Times New Roman"/>
            </a:endParaRPr>
          </a:p>
        </p:txBody>
      </p:sp>
      <p:sp>
        <p:nvSpPr>
          <p:cNvPr id="1616" name="Google Shape;1616;p96"/>
          <p:cNvSpPr txBox="1">
            <a:spLocks noGrp="1"/>
          </p:cNvSpPr>
          <p:nvPr>
            <p:ph type="body" idx="1"/>
          </p:nvPr>
        </p:nvSpPr>
        <p:spPr>
          <a:xfrm>
            <a:off x="896449" y="957376"/>
            <a:ext cx="10685951" cy="5168794"/>
          </a:xfrm>
          <a:prstGeom prst="rect">
            <a:avLst/>
          </a:prstGeom>
          <a:noFill/>
          <a:ln>
            <a:noFill/>
          </a:ln>
        </p:spPr>
        <p:txBody>
          <a:bodyPr spcFirstLastPara="1" wrap="square" lIns="91425" tIns="45700" rIns="91425" bIns="45700" anchor="t" anchorCtr="0">
            <a:normAutofit/>
          </a:bodyPr>
          <a:lstStyle/>
          <a:p>
            <a:pPr marL="342900" lvl="0" indent="-342900" algn="just" rtl="0">
              <a:spcBef>
                <a:spcPts val="0"/>
              </a:spcBef>
              <a:spcAft>
                <a:spcPts val="0"/>
              </a:spcAft>
              <a:buClr>
                <a:srgbClr val="7030A0"/>
              </a:buClr>
              <a:buSzPts val="3200"/>
              <a:buChar char="•"/>
            </a:pPr>
            <a:r>
              <a:rPr lang="en-US" dirty="0">
                <a:solidFill>
                  <a:srgbClr val="7030A0"/>
                </a:solidFill>
                <a:latin typeface="Times New Roman"/>
                <a:ea typeface="Times New Roman"/>
                <a:cs typeface="Times New Roman"/>
                <a:sym typeface="Times New Roman"/>
              </a:rPr>
              <a:t>Granularity flag </a:t>
            </a:r>
            <a:r>
              <a:rPr lang="en-US" dirty="0">
                <a:latin typeface="Times New Roman"/>
                <a:ea typeface="Times New Roman"/>
                <a:cs typeface="Times New Roman"/>
                <a:sym typeface="Times New Roman"/>
              </a:rPr>
              <a:t>:</a:t>
            </a:r>
            <a:endParaRPr dirty="0"/>
          </a:p>
          <a:p>
            <a:pPr marL="860425" lvl="0" indent="-457200" algn="just" rtl="0">
              <a:spcBef>
                <a:spcPts val="640"/>
              </a:spcBef>
              <a:spcAft>
                <a:spcPts val="0"/>
              </a:spcAft>
              <a:buClr>
                <a:schemeClr val="dk1"/>
              </a:buClr>
              <a:buSzPts val="3200"/>
              <a:buFont typeface="Noto Sans Symbols"/>
              <a:buChar char="⮚"/>
            </a:pPr>
            <a:r>
              <a:rPr lang="en-US" dirty="0">
                <a:latin typeface="Times New Roman"/>
                <a:ea typeface="Times New Roman"/>
                <a:cs typeface="Times New Roman"/>
                <a:sym typeface="Times New Roman"/>
              </a:rPr>
              <a:t>It determines </a:t>
            </a:r>
            <a:r>
              <a:rPr lang="en-US" dirty="0">
                <a:solidFill>
                  <a:srgbClr val="C00000"/>
                </a:solidFill>
                <a:latin typeface="Times New Roman"/>
                <a:ea typeface="Times New Roman"/>
                <a:cs typeface="Times New Roman"/>
                <a:sym typeface="Times New Roman"/>
              </a:rPr>
              <a:t>the scaling </a:t>
            </a:r>
            <a:r>
              <a:rPr lang="en-US" dirty="0">
                <a:latin typeface="Times New Roman"/>
                <a:ea typeface="Times New Roman"/>
                <a:cs typeface="Times New Roman"/>
                <a:sym typeface="Times New Roman"/>
              </a:rPr>
              <a:t>of the segment limit field. When the </a:t>
            </a:r>
            <a:r>
              <a:rPr lang="en-US" b="1" dirty="0">
                <a:latin typeface="Times New Roman"/>
                <a:ea typeface="Times New Roman"/>
                <a:cs typeface="Times New Roman"/>
                <a:sym typeface="Times New Roman"/>
              </a:rPr>
              <a:t>granularity flag is clear (0)</a:t>
            </a:r>
            <a:r>
              <a:rPr lang="en-US" dirty="0">
                <a:latin typeface="Times New Roman"/>
                <a:ea typeface="Times New Roman"/>
                <a:cs typeface="Times New Roman"/>
                <a:sym typeface="Times New Roman"/>
              </a:rPr>
              <a:t>, the segment limit is interpreted in </a:t>
            </a:r>
            <a:r>
              <a:rPr lang="en-US" b="1" dirty="0" smtClean="0">
                <a:solidFill>
                  <a:srgbClr val="C00000"/>
                </a:solidFill>
                <a:latin typeface="Times New Roman"/>
                <a:ea typeface="Times New Roman"/>
                <a:cs typeface="Times New Roman"/>
                <a:sym typeface="Times New Roman"/>
              </a:rPr>
              <a:t>byte </a:t>
            </a:r>
            <a:r>
              <a:rPr lang="en-US" b="1" dirty="0">
                <a:solidFill>
                  <a:srgbClr val="C00000"/>
                </a:solidFill>
                <a:latin typeface="Times New Roman"/>
                <a:ea typeface="Times New Roman"/>
                <a:cs typeface="Times New Roman"/>
                <a:sym typeface="Times New Roman"/>
              </a:rPr>
              <a:t>units</a:t>
            </a:r>
            <a:r>
              <a:rPr lang="en-US" dirty="0">
                <a:latin typeface="Times New Roman"/>
                <a:ea typeface="Times New Roman"/>
                <a:cs typeface="Times New Roman"/>
                <a:sym typeface="Times New Roman"/>
              </a:rPr>
              <a:t>; when </a:t>
            </a:r>
            <a:r>
              <a:rPr lang="en-US" b="1" dirty="0">
                <a:solidFill>
                  <a:srgbClr val="974806"/>
                </a:solidFill>
                <a:latin typeface="Times New Roman"/>
                <a:ea typeface="Times New Roman"/>
                <a:cs typeface="Times New Roman"/>
                <a:sym typeface="Times New Roman"/>
              </a:rPr>
              <a:t>flag is set (1)</a:t>
            </a:r>
            <a:r>
              <a:rPr lang="en-US" dirty="0">
                <a:latin typeface="Times New Roman"/>
                <a:ea typeface="Times New Roman"/>
                <a:cs typeface="Times New Roman"/>
                <a:sym typeface="Times New Roman"/>
              </a:rPr>
              <a:t>, the segment limit is interpreted in </a:t>
            </a:r>
            <a:r>
              <a:rPr lang="en-US" dirty="0">
                <a:solidFill>
                  <a:srgbClr val="0000FF"/>
                </a:solidFill>
                <a:latin typeface="Times New Roman"/>
                <a:ea typeface="Times New Roman"/>
                <a:cs typeface="Times New Roman"/>
                <a:sym typeface="Times New Roman"/>
              </a:rPr>
              <a:t>4-KByte units</a:t>
            </a:r>
            <a:r>
              <a:rPr lang="en-US" dirty="0">
                <a:latin typeface="Times New Roman"/>
                <a:ea typeface="Times New Roman"/>
                <a:cs typeface="Times New Roman"/>
                <a:sym typeface="Times New Roman"/>
              </a:rPr>
              <a:t>.</a:t>
            </a:r>
            <a:endParaRPr dirty="0"/>
          </a:p>
          <a:p>
            <a:pPr marL="342900" lvl="0" indent="-342900" algn="l" rtl="0">
              <a:spcBef>
                <a:spcPts val="640"/>
              </a:spcBef>
              <a:spcAft>
                <a:spcPts val="0"/>
              </a:spcAft>
              <a:buClr>
                <a:srgbClr val="7030A0"/>
              </a:buClr>
              <a:buSzPts val="3200"/>
              <a:buChar char="•"/>
            </a:pPr>
            <a:r>
              <a:rPr lang="en-US" dirty="0">
                <a:solidFill>
                  <a:srgbClr val="7030A0"/>
                </a:solidFill>
                <a:latin typeface="Times New Roman"/>
                <a:ea typeface="Times New Roman"/>
                <a:cs typeface="Times New Roman"/>
                <a:sym typeface="Times New Roman"/>
              </a:rPr>
              <a:t>Available and reserved bit</a:t>
            </a:r>
            <a:r>
              <a:rPr lang="en-US" dirty="0">
                <a:latin typeface="Times New Roman"/>
                <a:ea typeface="Times New Roman"/>
                <a:cs typeface="Times New Roman"/>
                <a:sym typeface="Times New Roman"/>
              </a:rPr>
              <a:t>: </a:t>
            </a:r>
            <a:endParaRPr dirty="0"/>
          </a:p>
          <a:p>
            <a:pPr marL="860425" lvl="0" indent="-457200" algn="l" rtl="0">
              <a:spcBef>
                <a:spcPts val="640"/>
              </a:spcBef>
              <a:spcAft>
                <a:spcPts val="0"/>
              </a:spcAft>
              <a:buClr>
                <a:srgbClr val="953734"/>
              </a:buClr>
              <a:buSzPts val="3200"/>
              <a:buFont typeface="Noto Sans Symbols"/>
              <a:buChar char="⮚"/>
            </a:pPr>
            <a:r>
              <a:rPr lang="en-US" dirty="0">
                <a:solidFill>
                  <a:srgbClr val="953734"/>
                </a:solidFill>
                <a:latin typeface="Times New Roman"/>
                <a:ea typeface="Times New Roman"/>
                <a:cs typeface="Times New Roman"/>
                <a:sym typeface="Times New Roman"/>
              </a:rPr>
              <a:t>Bit 20 </a:t>
            </a:r>
            <a:r>
              <a:rPr lang="en-US" dirty="0">
                <a:latin typeface="Times New Roman"/>
                <a:ea typeface="Times New Roman"/>
                <a:cs typeface="Times New Roman"/>
                <a:sym typeface="Times New Roman"/>
              </a:rPr>
              <a:t>of the second double word of the segment descriptor is available for use by </a:t>
            </a:r>
            <a:r>
              <a:rPr lang="en-US" b="1" dirty="0">
                <a:solidFill>
                  <a:srgbClr val="C00000"/>
                </a:solidFill>
                <a:latin typeface="Times New Roman"/>
                <a:ea typeface="Times New Roman"/>
                <a:cs typeface="Times New Roman"/>
                <a:sym typeface="Times New Roman"/>
              </a:rPr>
              <a:t>system software</a:t>
            </a:r>
            <a:r>
              <a:rPr lang="en-US" dirty="0">
                <a:latin typeface="Times New Roman"/>
                <a:ea typeface="Times New Roman"/>
                <a:cs typeface="Times New Roman"/>
                <a:sym typeface="Times New Roman"/>
              </a:rPr>
              <a:t>. Bit 21 is reserved and is always zero.  </a:t>
            </a:r>
            <a:endParaRPr dirty="0">
              <a:latin typeface="Times New Roman"/>
              <a:ea typeface="Times New Roman"/>
              <a:cs typeface="Times New Roman"/>
              <a:sym typeface="Times New Roman"/>
            </a:endParaRPr>
          </a:p>
        </p:txBody>
      </p:sp>
      <p:graphicFrame>
        <p:nvGraphicFramePr>
          <p:cNvPr id="1617" name="Google Shape;1617;p96"/>
          <p:cNvGraphicFramePr/>
          <p:nvPr/>
        </p:nvGraphicFramePr>
        <p:xfrm>
          <a:off x="1041889" y="5730184"/>
          <a:ext cx="10796400" cy="579130"/>
        </p:xfrm>
        <a:graphic>
          <a:graphicData uri="http://schemas.openxmlformats.org/drawingml/2006/table">
            <a:tbl>
              <a:tblPr firstRow="1" bandRow="1">
                <a:noFill/>
                <a:tableStyleId>{C14310B4-761D-440C-B97F-3B79ECA8EF60}</a:tableStyleId>
              </a:tblPr>
              <a:tblGrid>
                <a:gridCol w="1557175">
                  <a:extLst>
                    <a:ext uri="{9D8B030D-6E8A-4147-A177-3AD203B41FA5}">
                      <a16:colId xmlns:a16="http://schemas.microsoft.com/office/drawing/2014/main" val="20000"/>
                    </a:ext>
                  </a:extLst>
                </a:gridCol>
                <a:gridCol w="934300">
                  <a:extLst>
                    <a:ext uri="{9D8B030D-6E8A-4147-A177-3AD203B41FA5}">
                      <a16:colId xmlns:a16="http://schemas.microsoft.com/office/drawing/2014/main" val="20001"/>
                    </a:ext>
                  </a:extLst>
                </a:gridCol>
                <a:gridCol w="830500">
                  <a:extLst>
                    <a:ext uri="{9D8B030D-6E8A-4147-A177-3AD203B41FA5}">
                      <a16:colId xmlns:a16="http://schemas.microsoft.com/office/drawing/2014/main" val="20002"/>
                    </a:ext>
                  </a:extLst>
                </a:gridCol>
                <a:gridCol w="622875">
                  <a:extLst>
                    <a:ext uri="{9D8B030D-6E8A-4147-A177-3AD203B41FA5}">
                      <a16:colId xmlns:a16="http://schemas.microsoft.com/office/drawing/2014/main" val="20003"/>
                    </a:ext>
                  </a:extLst>
                </a:gridCol>
                <a:gridCol w="830500">
                  <a:extLst>
                    <a:ext uri="{9D8B030D-6E8A-4147-A177-3AD203B41FA5}">
                      <a16:colId xmlns:a16="http://schemas.microsoft.com/office/drawing/2014/main" val="20004"/>
                    </a:ext>
                  </a:extLst>
                </a:gridCol>
                <a:gridCol w="1409025">
                  <a:extLst>
                    <a:ext uri="{9D8B030D-6E8A-4147-A177-3AD203B41FA5}">
                      <a16:colId xmlns:a16="http://schemas.microsoft.com/office/drawing/2014/main" val="20005"/>
                    </a:ext>
                  </a:extLst>
                </a:gridCol>
                <a:gridCol w="524100">
                  <a:extLst>
                    <a:ext uri="{9D8B030D-6E8A-4147-A177-3AD203B41FA5}">
                      <a16:colId xmlns:a16="http://schemas.microsoft.com/office/drawing/2014/main" val="20006"/>
                    </a:ext>
                  </a:extLst>
                </a:gridCol>
                <a:gridCol w="1132350">
                  <a:extLst>
                    <a:ext uri="{9D8B030D-6E8A-4147-A177-3AD203B41FA5}">
                      <a16:colId xmlns:a16="http://schemas.microsoft.com/office/drawing/2014/main" val="20007"/>
                    </a:ext>
                  </a:extLst>
                </a:gridCol>
                <a:gridCol w="479350">
                  <a:extLst>
                    <a:ext uri="{9D8B030D-6E8A-4147-A177-3AD203B41FA5}">
                      <a16:colId xmlns:a16="http://schemas.microsoft.com/office/drawing/2014/main" val="20008"/>
                    </a:ext>
                  </a:extLst>
                </a:gridCol>
                <a:gridCol w="1188600">
                  <a:extLst>
                    <a:ext uri="{9D8B030D-6E8A-4147-A177-3AD203B41FA5}">
                      <a16:colId xmlns:a16="http://schemas.microsoft.com/office/drawing/2014/main" val="20009"/>
                    </a:ext>
                  </a:extLst>
                </a:gridCol>
                <a:gridCol w="1287625">
                  <a:extLst>
                    <a:ext uri="{9D8B030D-6E8A-4147-A177-3AD203B41FA5}">
                      <a16:colId xmlns:a16="http://schemas.microsoft.com/office/drawing/2014/main" val="20010"/>
                    </a:ext>
                  </a:extLst>
                </a:gridCol>
              </a:tblGrid>
              <a:tr h="545125">
                <a:tc>
                  <a:txBody>
                    <a:bodyPr/>
                    <a:lstStyle/>
                    <a:p>
                      <a:pPr marL="0" marR="0" lvl="0" indent="0" algn="l" rtl="0">
                        <a:spcBef>
                          <a:spcPts val="0"/>
                        </a:spcBef>
                        <a:spcAft>
                          <a:spcPts val="0"/>
                        </a:spcAft>
                        <a:buNone/>
                      </a:pPr>
                      <a:r>
                        <a:rPr lang="en-US" sz="1600"/>
                        <a:t>Base</a:t>
                      </a:r>
                      <a:endParaRPr/>
                    </a:p>
                    <a:p>
                      <a:pPr marL="0" marR="0" lvl="0" indent="0" algn="l" rtl="0">
                        <a:spcBef>
                          <a:spcPts val="0"/>
                        </a:spcBef>
                        <a:spcAft>
                          <a:spcPts val="0"/>
                        </a:spcAft>
                        <a:buNone/>
                      </a:pPr>
                      <a:r>
                        <a:rPr lang="en-US" sz="1600"/>
                        <a:t>Addr.  31:24</a:t>
                      </a:r>
                      <a:endParaRPr sz="1600"/>
                    </a:p>
                  </a:txBody>
                  <a:tcPr marL="121925" marR="121925" marT="45725" marB="45725">
                    <a:solidFill>
                      <a:schemeClr val="accent2"/>
                    </a:solidFill>
                  </a:tcPr>
                </a:tc>
                <a:tc>
                  <a:txBody>
                    <a:bodyPr/>
                    <a:lstStyle/>
                    <a:p>
                      <a:pPr marL="0" marR="0" lvl="0" indent="0" algn="l" rtl="0">
                        <a:spcBef>
                          <a:spcPts val="0"/>
                        </a:spcBef>
                        <a:spcAft>
                          <a:spcPts val="0"/>
                        </a:spcAft>
                        <a:buNone/>
                      </a:pPr>
                      <a:r>
                        <a:rPr lang="en-US" sz="1600">
                          <a:solidFill>
                            <a:schemeClr val="dk1"/>
                          </a:solidFill>
                        </a:rPr>
                        <a:t>G</a:t>
                      </a:r>
                      <a:endParaRPr sz="1600">
                        <a:solidFill>
                          <a:schemeClr val="dk1"/>
                        </a:solidFill>
                      </a:endParaRPr>
                    </a:p>
                  </a:txBody>
                  <a:tcPr marL="121925" marR="121925" marT="45725" marB="45725">
                    <a:solidFill>
                      <a:srgbClr val="DDD9C3"/>
                    </a:solidFill>
                  </a:tcPr>
                </a:tc>
                <a:tc>
                  <a:txBody>
                    <a:bodyPr/>
                    <a:lstStyle/>
                    <a:p>
                      <a:pPr marL="0" marR="0" lvl="0" indent="0" algn="l" rtl="0">
                        <a:spcBef>
                          <a:spcPts val="0"/>
                        </a:spcBef>
                        <a:spcAft>
                          <a:spcPts val="0"/>
                        </a:spcAft>
                        <a:buNone/>
                      </a:pPr>
                      <a:r>
                        <a:rPr lang="en-US" sz="1600">
                          <a:solidFill>
                            <a:schemeClr val="dk1"/>
                          </a:solidFill>
                        </a:rPr>
                        <a:t>D/B</a:t>
                      </a:r>
                      <a:endParaRPr sz="1600">
                        <a:solidFill>
                          <a:schemeClr val="dk1"/>
                        </a:solidFill>
                      </a:endParaRPr>
                    </a:p>
                  </a:txBody>
                  <a:tcPr marL="121925" marR="121925" marT="45725" marB="45725">
                    <a:solidFill>
                      <a:srgbClr val="DDD9C3"/>
                    </a:solidFill>
                  </a:tcPr>
                </a:tc>
                <a:tc>
                  <a:txBody>
                    <a:bodyPr/>
                    <a:lstStyle/>
                    <a:p>
                      <a:pPr marL="0" marR="0" lvl="0" indent="0" algn="l" rtl="0">
                        <a:spcBef>
                          <a:spcPts val="0"/>
                        </a:spcBef>
                        <a:spcAft>
                          <a:spcPts val="0"/>
                        </a:spcAft>
                        <a:buNone/>
                      </a:pPr>
                      <a:r>
                        <a:rPr lang="en-US" sz="3200">
                          <a:solidFill>
                            <a:schemeClr val="dk1"/>
                          </a:solidFill>
                        </a:rPr>
                        <a:t>O</a:t>
                      </a:r>
                      <a:endParaRPr sz="3200">
                        <a:solidFill>
                          <a:schemeClr val="dk1"/>
                        </a:solidFill>
                      </a:endParaRPr>
                    </a:p>
                  </a:txBody>
                  <a:tcPr marL="121925" marR="121925" marT="45725" marB="45725">
                    <a:solidFill>
                      <a:srgbClr val="DDD9C3"/>
                    </a:solidFill>
                  </a:tcPr>
                </a:tc>
                <a:tc>
                  <a:txBody>
                    <a:bodyPr/>
                    <a:lstStyle/>
                    <a:p>
                      <a:pPr marL="0" marR="0" lvl="0" indent="0" algn="l" rtl="0">
                        <a:spcBef>
                          <a:spcPts val="0"/>
                        </a:spcBef>
                        <a:spcAft>
                          <a:spcPts val="0"/>
                        </a:spcAft>
                        <a:buNone/>
                      </a:pPr>
                      <a:r>
                        <a:rPr lang="en-US" sz="2800">
                          <a:solidFill>
                            <a:srgbClr val="C00000"/>
                          </a:solidFill>
                        </a:rPr>
                        <a:t>AVL</a:t>
                      </a:r>
                      <a:endParaRPr sz="2800">
                        <a:solidFill>
                          <a:srgbClr val="C00000"/>
                        </a:solidFill>
                      </a:endParaRPr>
                    </a:p>
                  </a:txBody>
                  <a:tcPr marL="121925" marR="121925" marT="45725" marB="45725">
                    <a:solidFill>
                      <a:srgbClr val="DDD9C3"/>
                    </a:solidFill>
                  </a:tcPr>
                </a:tc>
                <a:tc>
                  <a:txBody>
                    <a:bodyPr/>
                    <a:lstStyle/>
                    <a:p>
                      <a:pPr marL="0" marR="0" lvl="0" indent="0" algn="l" rtl="0">
                        <a:spcBef>
                          <a:spcPts val="0"/>
                        </a:spcBef>
                        <a:spcAft>
                          <a:spcPts val="0"/>
                        </a:spcAft>
                        <a:buNone/>
                      </a:pPr>
                      <a:r>
                        <a:rPr lang="en-US" sz="1600"/>
                        <a:t>Seg. Limit 19:16</a:t>
                      </a:r>
                      <a:endParaRPr sz="1600"/>
                    </a:p>
                  </a:txBody>
                  <a:tcPr marL="121925" marR="121925" marT="45725" marB="45725">
                    <a:solidFill>
                      <a:schemeClr val="accent3"/>
                    </a:solidFill>
                  </a:tcPr>
                </a:tc>
                <a:tc>
                  <a:txBody>
                    <a:bodyPr/>
                    <a:lstStyle/>
                    <a:p>
                      <a:pPr marL="0" marR="0" lvl="0" indent="0" algn="l" rtl="0">
                        <a:spcBef>
                          <a:spcPts val="0"/>
                        </a:spcBef>
                        <a:spcAft>
                          <a:spcPts val="0"/>
                        </a:spcAft>
                        <a:buNone/>
                      </a:pPr>
                      <a:r>
                        <a:rPr lang="en-US" sz="1600"/>
                        <a:t>P</a:t>
                      </a:r>
                      <a:endParaRPr sz="1600"/>
                    </a:p>
                  </a:txBody>
                  <a:tcPr marL="121925" marR="121925" marT="45725" marB="45725"/>
                </a:tc>
                <a:tc>
                  <a:txBody>
                    <a:bodyPr/>
                    <a:lstStyle/>
                    <a:p>
                      <a:pPr marL="0" marR="0" lvl="0" indent="0" algn="l" rtl="0">
                        <a:spcBef>
                          <a:spcPts val="0"/>
                        </a:spcBef>
                        <a:spcAft>
                          <a:spcPts val="0"/>
                        </a:spcAft>
                        <a:buNone/>
                      </a:pPr>
                      <a:r>
                        <a:rPr lang="en-US" sz="1600"/>
                        <a:t>DPL</a:t>
                      </a:r>
                      <a:endParaRPr/>
                    </a:p>
                    <a:p>
                      <a:pPr marL="0" marR="0" lvl="0" indent="0" algn="l" rtl="0">
                        <a:spcBef>
                          <a:spcPts val="0"/>
                        </a:spcBef>
                        <a:spcAft>
                          <a:spcPts val="0"/>
                        </a:spcAft>
                        <a:buNone/>
                      </a:pPr>
                      <a:r>
                        <a:rPr lang="en-US" sz="1600"/>
                        <a:t>(2 bit)</a:t>
                      </a:r>
                      <a:endParaRPr sz="1600"/>
                    </a:p>
                  </a:txBody>
                  <a:tcPr marL="121925" marR="121925" marT="45725" marB="45725"/>
                </a:tc>
                <a:tc>
                  <a:txBody>
                    <a:bodyPr/>
                    <a:lstStyle/>
                    <a:p>
                      <a:pPr marL="0" marR="0" lvl="0" indent="0" algn="l" rtl="0">
                        <a:spcBef>
                          <a:spcPts val="0"/>
                        </a:spcBef>
                        <a:spcAft>
                          <a:spcPts val="0"/>
                        </a:spcAft>
                        <a:buNone/>
                      </a:pPr>
                      <a:r>
                        <a:rPr lang="en-US" sz="1600"/>
                        <a:t>S</a:t>
                      </a:r>
                      <a:endParaRPr sz="1600"/>
                    </a:p>
                  </a:txBody>
                  <a:tcPr marL="121925" marR="121925" marT="45725" marB="45725"/>
                </a:tc>
                <a:tc>
                  <a:txBody>
                    <a:bodyPr/>
                    <a:lstStyle/>
                    <a:p>
                      <a:pPr marL="0" marR="0" lvl="0" indent="0" algn="l" rtl="0">
                        <a:spcBef>
                          <a:spcPts val="0"/>
                        </a:spcBef>
                        <a:spcAft>
                          <a:spcPts val="0"/>
                        </a:spcAft>
                        <a:buNone/>
                      </a:pPr>
                      <a:r>
                        <a:rPr lang="en-US" sz="1600"/>
                        <a:t>Type</a:t>
                      </a:r>
                      <a:endParaRPr/>
                    </a:p>
                    <a:p>
                      <a:pPr marL="0" marR="0" lvl="0" indent="0" algn="l" rtl="0">
                        <a:spcBef>
                          <a:spcPts val="0"/>
                        </a:spcBef>
                        <a:spcAft>
                          <a:spcPts val="0"/>
                        </a:spcAft>
                        <a:buNone/>
                      </a:pPr>
                      <a:r>
                        <a:rPr lang="en-US" sz="1600"/>
                        <a:t>(4 bit)</a:t>
                      </a:r>
                      <a:endParaRPr sz="1600"/>
                    </a:p>
                  </a:txBody>
                  <a:tcPr marL="121925" marR="121925" marT="45725" marB="45725"/>
                </a:tc>
                <a:tc>
                  <a:txBody>
                    <a:bodyPr/>
                    <a:lstStyle/>
                    <a:p>
                      <a:pPr marL="0" marR="0" lvl="0" indent="0" algn="l" rtl="0">
                        <a:spcBef>
                          <a:spcPts val="0"/>
                        </a:spcBef>
                        <a:spcAft>
                          <a:spcPts val="0"/>
                        </a:spcAft>
                        <a:buNone/>
                      </a:pPr>
                      <a:r>
                        <a:rPr lang="en-US" sz="1600"/>
                        <a:t>Base  Addr</a:t>
                      </a:r>
                      <a:endParaRPr sz="1600"/>
                    </a:p>
                    <a:p>
                      <a:pPr marL="0" marR="0" lvl="0" indent="0" algn="l" rtl="0">
                        <a:spcBef>
                          <a:spcPts val="0"/>
                        </a:spcBef>
                        <a:spcAft>
                          <a:spcPts val="0"/>
                        </a:spcAft>
                        <a:buNone/>
                      </a:pPr>
                      <a:r>
                        <a:rPr lang="en-US" sz="1600"/>
                        <a:t>23:16</a:t>
                      </a:r>
                      <a:endParaRPr sz="1600"/>
                    </a:p>
                  </a:txBody>
                  <a:tcPr marL="121925" marR="121925" marT="45725" marB="45725">
                    <a:solidFill>
                      <a:schemeClr val="accent2"/>
                    </a:solidFill>
                  </a:tcPr>
                </a:tc>
                <a:extLst>
                  <a:ext uri="{0D108BD9-81ED-4DB2-BD59-A6C34878D82A}">
                    <a16:rowId xmlns:a16="http://schemas.microsoft.com/office/drawing/2014/main" val="10000"/>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1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1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1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1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1621"/>
        <p:cNvGrpSpPr/>
        <p:nvPr/>
      </p:nvGrpSpPr>
      <p:grpSpPr>
        <a:xfrm>
          <a:off x="0" y="0"/>
          <a:ext cx="0" cy="0"/>
          <a:chOff x="0" y="0"/>
          <a:chExt cx="0" cy="0"/>
        </a:xfrm>
      </p:grpSpPr>
      <p:sp>
        <p:nvSpPr>
          <p:cNvPr id="1622" name="Google Shape;1622;p97"/>
          <p:cNvSpPr txBox="1">
            <a:spLocks noGrp="1"/>
          </p:cNvSpPr>
          <p:nvPr>
            <p:ph type="dt" idx="10"/>
          </p:nvPr>
        </p:nvSpPr>
        <p:spPr>
          <a:xfrm>
            <a:off x="1041889" y="6336377"/>
            <a:ext cx="28448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460671FA-CE24-4649-863F-1141ED572E4A}" type="datetime1">
              <a:rPr lang="en-US" smtClean="0"/>
              <a:t>3/29/2023</a:t>
            </a:fld>
            <a:endParaRPr/>
          </a:p>
        </p:txBody>
      </p:sp>
      <p:sp>
        <p:nvSpPr>
          <p:cNvPr id="1623" name="Google Shape;1623;p97"/>
          <p:cNvSpPr txBox="1">
            <a:spLocks noGrp="1"/>
          </p:cNvSpPr>
          <p:nvPr>
            <p:ph type="ftr" idx="11"/>
          </p:nvPr>
        </p:nvSpPr>
        <p:spPr>
          <a:xfrm>
            <a:off x="4165600" y="6356393"/>
            <a:ext cx="3860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GB" smtClean="0"/>
              <a:t>Microprocessor Architecture and Internet of Things_CET3014B    Unit 3      2022-23     S4  </a:t>
            </a:r>
            <a:endParaRPr/>
          </a:p>
        </p:txBody>
      </p:sp>
      <p:sp>
        <p:nvSpPr>
          <p:cNvPr id="1624" name="Google Shape;1624;p97"/>
          <p:cNvSpPr txBox="1">
            <a:spLocks noGrp="1"/>
          </p:cNvSpPr>
          <p:nvPr>
            <p:ph type="sldNum" idx="12"/>
          </p:nvPr>
        </p:nvSpPr>
        <p:spPr>
          <a:xfrm>
            <a:off x="8737600" y="6356393"/>
            <a:ext cx="28448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111</a:t>
            </a:fld>
            <a:endParaRPr/>
          </a:p>
        </p:txBody>
      </p:sp>
      <p:cxnSp>
        <p:nvCxnSpPr>
          <p:cNvPr id="1625" name="Google Shape;1625;p97"/>
          <p:cNvCxnSpPr/>
          <p:nvPr/>
        </p:nvCxnSpPr>
        <p:spPr>
          <a:xfrm rot="10800000" flipH="1">
            <a:off x="80250" y="894625"/>
            <a:ext cx="12192000" cy="27709"/>
          </a:xfrm>
          <a:prstGeom prst="straightConnector1">
            <a:avLst/>
          </a:prstGeom>
          <a:noFill/>
          <a:ln w="9525" cap="flat" cmpd="sng">
            <a:solidFill>
              <a:srgbClr val="00B050"/>
            </a:solidFill>
            <a:prstDash val="solid"/>
            <a:round/>
            <a:headEnd type="none" w="sm" len="sm"/>
            <a:tailEnd type="none" w="sm" len="sm"/>
          </a:ln>
        </p:spPr>
      </p:cxnSp>
      <p:sp>
        <p:nvSpPr>
          <p:cNvPr id="1626" name="Google Shape;1626;p97"/>
          <p:cNvSpPr/>
          <p:nvPr/>
        </p:nvSpPr>
        <p:spPr>
          <a:xfrm>
            <a:off x="146051" y="6356350"/>
            <a:ext cx="471487" cy="457200"/>
          </a:xfrm>
          <a:prstGeom prst="rect">
            <a:avLst/>
          </a:prstGeom>
          <a:solidFill>
            <a:srgbClr val="7030A0"/>
          </a:solidFill>
          <a:ln w="25400" cap="flat" cmpd="sng">
            <a:solidFill>
              <a:srgbClr val="7030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1627" name="Google Shape;1627;p97"/>
          <p:cNvCxnSpPr/>
          <p:nvPr/>
        </p:nvCxnSpPr>
        <p:spPr>
          <a:xfrm flipH="1">
            <a:off x="882161" y="0"/>
            <a:ext cx="14288" cy="6821487"/>
          </a:xfrm>
          <a:prstGeom prst="straightConnector1">
            <a:avLst/>
          </a:prstGeom>
          <a:noFill/>
          <a:ln w="15875" cap="flat" cmpd="sng">
            <a:solidFill>
              <a:srgbClr val="00B050"/>
            </a:solidFill>
            <a:prstDash val="solid"/>
            <a:round/>
            <a:headEnd type="none" w="sm" len="sm"/>
            <a:tailEnd type="none" w="sm" len="sm"/>
          </a:ln>
        </p:spPr>
      </p:cxnSp>
      <p:cxnSp>
        <p:nvCxnSpPr>
          <p:cNvPr id="1628" name="Google Shape;1628;p97"/>
          <p:cNvCxnSpPr/>
          <p:nvPr/>
        </p:nvCxnSpPr>
        <p:spPr>
          <a:xfrm>
            <a:off x="-10316" y="6264275"/>
            <a:ext cx="12192000" cy="0"/>
          </a:xfrm>
          <a:prstGeom prst="straightConnector1">
            <a:avLst/>
          </a:prstGeom>
          <a:noFill/>
          <a:ln w="15875" cap="flat" cmpd="sng">
            <a:solidFill>
              <a:srgbClr val="00B050"/>
            </a:solidFill>
            <a:prstDash val="solid"/>
            <a:round/>
            <a:headEnd type="none" w="sm" len="sm"/>
            <a:tailEnd type="none" w="sm" len="sm"/>
          </a:ln>
        </p:spPr>
      </p:cxnSp>
      <p:pic>
        <p:nvPicPr>
          <p:cNvPr id="1629" name="Google Shape;1629;p97"/>
          <p:cNvPicPr preferRelativeResize="0"/>
          <p:nvPr/>
        </p:nvPicPr>
        <p:blipFill rotWithShape="1">
          <a:blip r:embed="rId3">
            <a:alphaModFix/>
          </a:blip>
          <a:srcRect/>
          <a:stretch/>
        </p:blipFill>
        <p:spPr>
          <a:xfrm>
            <a:off x="80250" y="62750"/>
            <a:ext cx="801911" cy="796834"/>
          </a:xfrm>
          <a:prstGeom prst="rect">
            <a:avLst/>
          </a:prstGeom>
          <a:noFill/>
          <a:ln>
            <a:noFill/>
          </a:ln>
        </p:spPr>
      </p:pic>
      <p:sp>
        <p:nvSpPr>
          <p:cNvPr id="1630" name="Google Shape;1630;p97"/>
          <p:cNvSpPr txBox="1">
            <a:spLocks noGrp="1"/>
          </p:cNvSpPr>
          <p:nvPr>
            <p:ph type="title"/>
          </p:nvPr>
        </p:nvSpPr>
        <p:spPr>
          <a:xfrm>
            <a:off x="1573842" y="24770"/>
            <a:ext cx="9530080" cy="626394"/>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rgbClr val="002060"/>
              </a:buClr>
              <a:buSzPts val="4400"/>
              <a:buFont typeface="Times New Roman"/>
              <a:buNone/>
            </a:pPr>
            <a:r>
              <a:rPr lang="en-US" b="1">
                <a:solidFill>
                  <a:srgbClr val="002060"/>
                </a:solidFill>
                <a:latin typeface="Times New Roman"/>
                <a:ea typeface="Times New Roman"/>
                <a:cs typeface="Times New Roman"/>
                <a:sym typeface="Times New Roman"/>
              </a:rPr>
              <a:t>Segment</a:t>
            </a:r>
            <a:r>
              <a:rPr lang="en-US" sz="3800" b="1">
                <a:solidFill>
                  <a:srgbClr val="002060"/>
                </a:solidFill>
                <a:latin typeface="Times New Roman"/>
                <a:ea typeface="Times New Roman"/>
                <a:cs typeface="Times New Roman"/>
                <a:sym typeface="Times New Roman"/>
              </a:rPr>
              <a:t> Descriptor Format</a:t>
            </a:r>
            <a:endParaRPr sz="3800" b="1">
              <a:solidFill>
                <a:srgbClr val="002060"/>
              </a:solidFill>
              <a:latin typeface="Times New Roman"/>
              <a:ea typeface="Times New Roman"/>
              <a:cs typeface="Times New Roman"/>
              <a:sym typeface="Times New Roman"/>
            </a:endParaRPr>
          </a:p>
        </p:txBody>
      </p:sp>
      <p:pic>
        <p:nvPicPr>
          <p:cNvPr id="1631" name="Google Shape;1631;p97"/>
          <p:cNvPicPr preferRelativeResize="0"/>
          <p:nvPr/>
        </p:nvPicPr>
        <p:blipFill rotWithShape="1">
          <a:blip r:embed="rId4">
            <a:alphaModFix/>
          </a:blip>
          <a:srcRect/>
          <a:stretch/>
        </p:blipFill>
        <p:spPr>
          <a:xfrm>
            <a:off x="1566862" y="1014451"/>
            <a:ext cx="9058275" cy="5000586"/>
          </a:xfrm>
          <a:prstGeom prst="rect">
            <a:avLst/>
          </a:prstGeom>
          <a:noFill/>
          <a:ln>
            <a:noFill/>
          </a:ln>
        </p:spPr>
      </p:pic>
    </p:spTree>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1635"/>
        <p:cNvGrpSpPr/>
        <p:nvPr/>
      </p:nvGrpSpPr>
      <p:grpSpPr>
        <a:xfrm>
          <a:off x="0" y="0"/>
          <a:ext cx="0" cy="0"/>
          <a:chOff x="0" y="0"/>
          <a:chExt cx="0" cy="0"/>
        </a:xfrm>
      </p:grpSpPr>
      <p:sp>
        <p:nvSpPr>
          <p:cNvPr id="1636" name="Google Shape;1636;p98"/>
          <p:cNvSpPr txBox="1">
            <a:spLocks noGrp="1"/>
          </p:cNvSpPr>
          <p:nvPr>
            <p:ph type="dt" idx="10"/>
          </p:nvPr>
        </p:nvSpPr>
        <p:spPr>
          <a:xfrm>
            <a:off x="1041889" y="6336377"/>
            <a:ext cx="28448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93B76CD0-2D29-44C5-891B-85C919B1BCCB}" type="datetime1">
              <a:rPr lang="en-US" smtClean="0"/>
              <a:t>3/29/2023</a:t>
            </a:fld>
            <a:endParaRPr/>
          </a:p>
        </p:txBody>
      </p:sp>
      <p:sp>
        <p:nvSpPr>
          <p:cNvPr id="1637" name="Google Shape;1637;p98"/>
          <p:cNvSpPr txBox="1">
            <a:spLocks noGrp="1"/>
          </p:cNvSpPr>
          <p:nvPr>
            <p:ph type="ftr" idx="11"/>
          </p:nvPr>
        </p:nvSpPr>
        <p:spPr>
          <a:xfrm>
            <a:off x="3131127" y="6356393"/>
            <a:ext cx="4895273"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GB" smtClean="0"/>
              <a:t>Microprocessor Architecture and Internet of Things_CET3014B    Unit 3      2022-23     S4  </a:t>
            </a:r>
            <a:endParaRPr/>
          </a:p>
        </p:txBody>
      </p:sp>
      <p:sp>
        <p:nvSpPr>
          <p:cNvPr id="1638" name="Google Shape;1638;p98"/>
          <p:cNvSpPr txBox="1">
            <a:spLocks noGrp="1"/>
          </p:cNvSpPr>
          <p:nvPr>
            <p:ph type="sldNum" idx="12"/>
          </p:nvPr>
        </p:nvSpPr>
        <p:spPr>
          <a:xfrm>
            <a:off x="8737600" y="6356393"/>
            <a:ext cx="28448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112</a:t>
            </a:fld>
            <a:endParaRPr/>
          </a:p>
        </p:txBody>
      </p:sp>
      <p:cxnSp>
        <p:nvCxnSpPr>
          <p:cNvPr id="1639" name="Google Shape;1639;p98"/>
          <p:cNvCxnSpPr/>
          <p:nvPr/>
        </p:nvCxnSpPr>
        <p:spPr>
          <a:xfrm rot="10800000" flipH="1">
            <a:off x="80250" y="894625"/>
            <a:ext cx="12192000" cy="27709"/>
          </a:xfrm>
          <a:prstGeom prst="straightConnector1">
            <a:avLst/>
          </a:prstGeom>
          <a:noFill/>
          <a:ln w="9525" cap="flat" cmpd="sng">
            <a:solidFill>
              <a:srgbClr val="00B050"/>
            </a:solidFill>
            <a:prstDash val="solid"/>
            <a:round/>
            <a:headEnd type="none" w="sm" len="sm"/>
            <a:tailEnd type="none" w="sm" len="sm"/>
          </a:ln>
        </p:spPr>
      </p:cxnSp>
      <p:sp>
        <p:nvSpPr>
          <p:cNvPr id="1640" name="Google Shape;1640;p98"/>
          <p:cNvSpPr/>
          <p:nvPr/>
        </p:nvSpPr>
        <p:spPr>
          <a:xfrm>
            <a:off x="146051" y="6356350"/>
            <a:ext cx="471487" cy="457200"/>
          </a:xfrm>
          <a:prstGeom prst="rect">
            <a:avLst/>
          </a:prstGeom>
          <a:solidFill>
            <a:srgbClr val="7030A0"/>
          </a:solidFill>
          <a:ln w="25400" cap="flat" cmpd="sng">
            <a:solidFill>
              <a:srgbClr val="7030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1641" name="Google Shape;1641;p98"/>
          <p:cNvCxnSpPr/>
          <p:nvPr/>
        </p:nvCxnSpPr>
        <p:spPr>
          <a:xfrm flipH="1">
            <a:off x="882161" y="0"/>
            <a:ext cx="14288" cy="6821487"/>
          </a:xfrm>
          <a:prstGeom prst="straightConnector1">
            <a:avLst/>
          </a:prstGeom>
          <a:noFill/>
          <a:ln w="15875" cap="flat" cmpd="sng">
            <a:solidFill>
              <a:srgbClr val="00B050"/>
            </a:solidFill>
            <a:prstDash val="solid"/>
            <a:round/>
            <a:headEnd type="none" w="sm" len="sm"/>
            <a:tailEnd type="none" w="sm" len="sm"/>
          </a:ln>
        </p:spPr>
      </p:cxnSp>
      <p:cxnSp>
        <p:nvCxnSpPr>
          <p:cNvPr id="1642" name="Google Shape;1642;p98"/>
          <p:cNvCxnSpPr/>
          <p:nvPr/>
        </p:nvCxnSpPr>
        <p:spPr>
          <a:xfrm>
            <a:off x="-10316" y="6264275"/>
            <a:ext cx="12192000" cy="0"/>
          </a:xfrm>
          <a:prstGeom prst="straightConnector1">
            <a:avLst/>
          </a:prstGeom>
          <a:noFill/>
          <a:ln w="15875" cap="flat" cmpd="sng">
            <a:solidFill>
              <a:srgbClr val="00B050"/>
            </a:solidFill>
            <a:prstDash val="solid"/>
            <a:round/>
            <a:headEnd type="none" w="sm" len="sm"/>
            <a:tailEnd type="none" w="sm" len="sm"/>
          </a:ln>
        </p:spPr>
      </p:cxnSp>
      <p:pic>
        <p:nvPicPr>
          <p:cNvPr id="1643" name="Google Shape;1643;p98"/>
          <p:cNvPicPr preferRelativeResize="0"/>
          <p:nvPr/>
        </p:nvPicPr>
        <p:blipFill rotWithShape="1">
          <a:blip r:embed="rId3">
            <a:alphaModFix/>
          </a:blip>
          <a:srcRect/>
          <a:stretch/>
        </p:blipFill>
        <p:spPr>
          <a:xfrm>
            <a:off x="80250" y="62750"/>
            <a:ext cx="801911" cy="796834"/>
          </a:xfrm>
          <a:prstGeom prst="rect">
            <a:avLst/>
          </a:prstGeom>
          <a:noFill/>
          <a:ln>
            <a:noFill/>
          </a:ln>
        </p:spPr>
      </p:pic>
      <p:sp>
        <p:nvSpPr>
          <p:cNvPr id="1644" name="Google Shape;1644;p98"/>
          <p:cNvSpPr txBox="1">
            <a:spLocks noGrp="1"/>
          </p:cNvSpPr>
          <p:nvPr>
            <p:ph type="title"/>
          </p:nvPr>
        </p:nvSpPr>
        <p:spPr>
          <a:xfrm>
            <a:off x="1411209" y="86967"/>
            <a:ext cx="9530080" cy="626394"/>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rgbClr val="C00000"/>
              </a:buClr>
              <a:buSzPts val="6000"/>
              <a:buFont typeface="Times New Roman"/>
              <a:buNone/>
            </a:pPr>
            <a:r>
              <a:rPr lang="en-US" sz="6000" b="1">
                <a:solidFill>
                  <a:srgbClr val="C00000"/>
                </a:solidFill>
                <a:latin typeface="Times New Roman"/>
                <a:ea typeface="Times New Roman"/>
                <a:cs typeface="Times New Roman"/>
                <a:sym typeface="Times New Roman"/>
              </a:rPr>
              <a:t>Segment Descriptor Format</a:t>
            </a:r>
            <a:endParaRPr sz="6000" b="1">
              <a:solidFill>
                <a:srgbClr val="C00000"/>
              </a:solidFill>
              <a:latin typeface="Times New Roman"/>
              <a:ea typeface="Times New Roman"/>
              <a:cs typeface="Times New Roman"/>
              <a:sym typeface="Times New Roman"/>
            </a:endParaRPr>
          </a:p>
        </p:txBody>
      </p:sp>
      <p:sp>
        <p:nvSpPr>
          <p:cNvPr id="1645" name="Google Shape;1645;p98"/>
          <p:cNvSpPr txBox="1">
            <a:spLocks noGrp="1"/>
          </p:cNvSpPr>
          <p:nvPr>
            <p:ph type="body" idx="1"/>
          </p:nvPr>
        </p:nvSpPr>
        <p:spPr>
          <a:xfrm>
            <a:off x="905994" y="1607986"/>
            <a:ext cx="10967351" cy="4584188"/>
          </a:xfrm>
          <a:prstGeom prst="rect">
            <a:avLst/>
          </a:prstGeom>
          <a:noFill/>
          <a:ln>
            <a:noFill/>
          </a:ln>
        </p:spPr>
        <p:txBody>
          <a:bodyPr spcFirstLastPara="1" wrap="square" lIns="91425" tIns="45700" rIns="91425" bIns="45700" anchor="t" anchorCtr="0">
            <a:noAutofit/>
          </a:bodyPr>
          <a:lstStyle/>
          <a:p>
            <a:pPr marL="342900" lvl="0" indent="-342900" algn="just" rtl="0">
              <a:spcBef>
                <a:spcPts val="0"/>
              </a:spcBef>
              <a:spcAft>
                <a:spcPts val="0"/>
              </a:spcAft>
              <a:buClr>
                <a:srgbClr val="7030A0"/>
              </a:buClr>
              <a:buSzPts val="2600"/>
              <a:buFont typeface="Noto Sans Symbols"/>
              <a:buChar char="⮚"/>
            </a:pPr>
            <a:r>
              <a:rPr lang="en-US" sz="2600" b="1">
                <a:solidFill>
                  <a:srgbClr val="7030A0"/>
                </a:solidFill>
                <a:latin typeface="Times New Roman"/>
                <a:ea typeface="Times New Roman"/>
                <a:cs typeface="Times New Roman"/>
                <a:sym typeface="Times New Roman"/>
              </a:rPr>
              <a:t>Type Field</a:t>
            </a:r>
            <a:r>
              <a:rPr lang="en-US" sz="2600">
                <a:latin typeface="Times New Roman"/>
                <a:ea typeface="Times New Roman"/>
                <a:cs typeface="Times New Roman"/>
                <a:sym typeface="Times New Roman"/>
              </a:rPr>
              <a:t>: </a:t>
            </a:r>
            <a:r>
              <a:rPr lang="en-US" sz="2600" b="1">
                <a:solidFill>
                  <a:srgbClr val="C00000"/>
                </a:solidFill>
                <a:latin typeface="Times New Roman"/>
                <a:ea typeface="Times New Roman"/>
                <a:cs typeface="Times New Roman"/>
                <a:sym typeface="Times New Roman"/>
              </a:rPr>
              <a:t>4 bit </a:t>
            </a:r>
            <a:r>
              <a:rPr lang="en-US" sz="2600">
                <a:latin typeface="Times New Roman"/>
                <a:ea typeface="Times New Roman"/>
                <a:cs typeface="Times New Roman"/>
                <a:sym typeface="Times New Roman"/>
              </a:rPr>
              <a:t>field specifies the segment type, </a:t>
            </a:r>
            <a:r>
              <a:rPr lang="en-US" sz="2600" b="1">
                <a:latin typeface="Times New Roman"/>
                <a:ea typeface="Times New Roman"/>
                <a:cs typeface="Times New Roman"/>
                <a:sym typeface="Times New Roman"/>
              </a:rPr>
              <a:t>kind </a:t>
            </a:r>
            <a:r>
              <a:rPr lang="en-US" sz="2600" b="1">
                <a:solidFill>
                  <a:srgbClr val="953734"/>
                </a:solidFill>
                <a:latin typeface="Times New Roman"/>
                <a:ea typeface="Times New Roman"/>
                <a:cs typeface="Times New Roman"/>
                <a:sym typeface="Times New Roman"/>
              </a:rPr>
              <a:t>of access that can be made</a:t>
            </a:r>
            <a:r>
              <a:rPr lang="en-US" sz="2600">
                <a:latin typeface="Times New Roman"/>
                <a:ea typeface="Times New Roman"/>
                <a:cs typeface="Times New Roman"/>
                <a:sym typeface="Times New Roman"/>
              </a:rPr>
              <a:t>  and </a:t>
            </a:r>
            <a:r>
              <a:rPr lang="en-US" sz="2600" b="1">
                <a:latin typeface="Times New Roman"/>
                <a:ea typeface="Times New Roman"/>
                <a:cs typeface="Times New Roman"/>
                <a:sym typeface="Times New Roman"/>
              </a:rPr>
              <a:t>direction of growth</a:t>
            </a:r>
            <a:endParaRPr/>
          </a:p>
          <a:p>
            <a:pPr marL="342900" lvl="0" indent="-177800" algn="just" rtl="0">
              <a:spcBef>
                <a:spcPts val="0"/>
              </a:spcBef>
              <a:spcAft>
                <a:spcPts val="0"/>
              </a:spcAft>
              <a:buClr>
                <a:schemeClr val="dk1"/>
              </a:buClr>
              <a:buSzPts val="2600"/>
              <a:buFont typeface="Noto Sans Symbols"/>
              <a:buNone/>
            </a:pPr>
            <a:endParaRPr sz="2600" b="1">
              <a:solidFill>
                <a:srgbClr val="7030A0"/>
              </a:solidFill>
              <a:latin typeface="Times New Roman"/>
              <a:ea typeface="Times New Roman"/>
              <a:cs typeface="Times New Roman"/>
              <a:sym typeface="Times New Roman"/>
            </a:endParaRPr>
          </a:p>
          <a:p>
            <a:pPr marL="342900" lvl="0" indent="-342900" algn="just" rtl="0">
              <a:spcBef>
                <a:spcPts val="0"/>
              </a:spcBef>
              <a:spcAft>
                <a:spcPts val="0"/>
              </a:spcAft>
              <a:buClr>
                <a:srgbClr val="7030A0"/>
              </a:buClr>
              <a:buSzPts val="2600"/>
              <a:buFont typeface="Noto Sans Symbols"/>
              <a:buChar char="⮚"/>
            </a:pPr>
            <a:r>
              <a:rPr lang="en-US" sz="2600" b="1">
                <a:solidFill>
                  <a:srgbClr val="7030A0"/>
                </a:solidFill>
                <a:latin typeface="Times New Roman"/>
                <a:ea typeface="Times New Roman"/>
                <a:cs typeface="Times New Roman"/>
                <a:sym typeface="Times New Roman"/>
              </a:rPr>
              <a:t>S flag (Descriptor type):  </a:t>
            </a:r>
            <a:r>
              <a:rPr lang="en-US" sz="2600" b="1">
                <a:solidFill>
                  <a:srgbClr val="953734"/>
                </a:solidFill>
                <a:latin typeface="Times New Roman"/>
                <a:ea typeface="Times New Roman"/>
                <a:cs typeface="Times New Roman"/>
                <a:sym typeface="Times New Roman"/>
              </a:rPr>
              <a:t>S=0</a:t>
            </a:r>
            <a:r>
              <a:rPr lang="en-US" sz="2600">
                <a:latin typeface="Times New Roman"/>
                <a:ea typeface="Times New Roman"/>
                <a:cs typeface="Times New Roman"/>
                <a:sym typeface="Times New Roman"/>
              </a:rPr>
              <a:t> for is for a </a:t>
            </a:r>
            <a:r>
              <a:rPr lang="en-US" sz="2600" b="1">
                <a:latin typeface="Times New Roman"/>
                <a:ea typeface="Times New Roman"/>
                <a:cs typeface="Times New Roman"/>
                <a:sym typeface="Times New Roman"/>
              </a:rPr>
              <a:t>system  segment </a:t>
            </a:r>
            <a:r>
              <a:rPr lang="en-US" sz="2600">
                <a:latin typeface="Times New Roman"/>
                <a:ea typeface="Times New Roman"/>
                <a:cs typeface="Times New Roman"/>
                <a:sym typeface="Times New Roman"/>
              </a:rPr>
              <a:t>and</a:t>
            </a:r>
            <a:endParaRPr/>
          </a:p>
          <a:p>
            <a:pPr marL="0" lvl="0" indent="0" algn="just" rtl="0">
              <a:spcBef>
                <a:spcPts val="0"/>
              </a:spcBef>
              <a:spcAft>
                <a:spcPts val="0"/>
              </a:spcAft>
              <a:buClr>
                <a:srgbClr val="953734"/>
              </a:buClr>
              <a:buSzPts val="2600"/>
              <a:buNone/>
            </a:pPr>
            <a:r>
              <a:rPr lang="en-US" sz="2600" b="1">
                <a:solidFill>
                  <a:srgbClr val="953734"/>
                </a:solidFill>
                <a:latin typeface="Times New Roman"/>
                <a:ea typeface="Times New Roman"/>
                <a:cs typeface="Times New Roman"/>
                <a:sym typeface="Times New Roman"/>
              </a:rPr>
              <a:t>                                               S=1 </a:t>
            </a:r>
            <a:r>
              <a:rPr lang="en-US" sz="2600">
                <a:latin typeface="Times New Roman"/>
                <a:ea typeface="Times New Roman"/>
                <a:cs typeface="Times New Roman"/>
                <a:sym typeface="Times New Roman"/>
              </a:rPr>
              <a:t>for </a:t>
            </a:r>
            <a:r>
              <a:rPr lang="en-US" sz="2600" b="1">
                <a:latin typeface="Times New Roman"/>
                <a:ea typeface="Times New Roman"/>
                <a:cs typeface="Times New Roman"/>
                <a:sym typeface="Times New Roman"/>
              </a:rPr>
              <a:t>code / data segment </a:t>
            </a:r>
            <a:endParaRPr/>
          </a:p>
          <a:p>
            <a:pPr marL="342900" lvl="0" indent="-177800" algn="just" rtl="0">
              <a:spcBef>
                <a:spcPts val="0"/>
              </a:spcBef>
              <a:spcAft>
                <a:spcPts val="0"/>
              </a:spcAft>
              <a:buClr>
                <a:schemeClr val="dk1"/>
              </a:buClr>
              <a:buSzPts val="2600"/>
              <a:buFont typeface="Noto Sans Symbols"/>
              <a:buNone/>
            </a:pPr>
            <a:endParaRPr sz="2600" b="1">
              <a:solidFill>
                <a:srgbClr val="7030A0"/>
              </a:solidFill>
              <a:latin typeface="Times New Roman"/>
              <a:ea typeface="Times New Roman"/>
              <a:cs typeface="Times New Roman"/>
              <a:sym typeface="Times New Roman"/>
            </a:endParaRPr>
          </a:p>
          <a:p>
            <a:pPr marL="342900" lvl="0" indent="-342900" algn="just" rtl="0">
              <a:spcBef>
                <a:spcPts val="0"/>
              </a:spcBef>
              <a:spcAft>
                <a:spcPts val="0"/>
              </a:spcAft>
              <a:buClr>
                <a:srgbClr val="7030A0"/>
              </a:buClr>
              <a:buSzPts val="2600"/>
              <a:buFont typeface="Noto Sans Symbols"/>
              <a:buChar char="⮚"/>
            </a:pPr>
            <a:r>
              <a:rPr lang="en-US" sz="2600" b="1">
                <a:solidFill>
                  <a:srgbClr val="7030A0"/>
                </a:solidFill>
                <a:latin typeface="Times New Roman"/>
                <a:ea typeface="Times New Roman"/>
                <a:cs typeface="Times New Roman"/>
                <a:sym typeface="Times New Roman"/>
              </a:rPr>
              <a:t>DPL (Descriptor Privilege Field): </a:t>
            </a:r>
            <a:r>
              <a:rPr lang="en-US" sz="2600">
                <a:latin typeface="Times New Roman"/>
                <a:ea typeface="Times New Roman"/>
                <a:cs typeface="Times New Roman"/>
                <a:sym typeface="Times New Roman"/>
              </a:rPr>
              <a:t>Specifies the </a:t>
            </a:r>
            <a:r>
              <a:rPr lang="en-US" sz="2600" b="1">
                <a:latin typeface="Times New Roman"/>
                <a:ea typeface="Times New Roman"/>
                <a:cs typeface="Times New Roman"/>
                <a:sym typeface="Times New Roman"/>
              </a:rPr>
              <a:t>privilege level </a:t>
            </a:r>
            <a:r>
              <a:rPr lang="en-US" sz="2600">
                <a:latin typeface="Times New Roman"/>
                <a:ea typeface="Times New Roman"/>
                <a:cs typeface="Times New Roman"/>
                <a:sym typeface="Times New Roman"/>
              </a:rPr>
              <a:t>of </a:t>
            </a:r>
            <a:r>
              <a:rPr lang="en-US" sz="2600" b="1">
                <a:latin typeface="Times New Roman"/>
                <a:ea typeface="Times New Roman"/>
                <a:cs typeface="Times New Roman"/>
                <a:sym typeface="Times New Roman"/>
              </a:rPr>
              <a:t>segment. </a:t>
            </a:r>
            <a:r>
              <a:rPr lang="en-US" sz="2600">
                <a:latin typeface="Times New Roman"/>
                <a:ea typeface="Times New Roman"/>
                <a:cs typeface="Times New Roman"/>
                <a:sym typeface="Times New Roman"/>
              </a:rPr>
              <a:t>It can range from </a:t>
            </a:r>
            <a:r>
              <a:rPr lang="en-US" sz="2600" b="1">
                <a:solidFill>
                  <a:srgbClr val="953734"/>
                </a:solidFill>
                <a:latin typeface="Times New Roman"/>
                <a:ea typeface="Times New Roman"/>
                <a:cs typeface="Times New Roman"/>
                <a:sym typeface="Times New Roman"/>
              </a:rPr>
              <a:t>0 to 3</a:t>
            </a:r>
            <a:r>
              <a:rPr lang="en-US" sz="2600">
                <a:latin typeface="Times New Roman"/>
                <a:ea typeface="Times New Roman"/>
                <a:cs typeface="Times New Roman"/>
                <a:sym typeface="Times New Roman"/>
              </a:rPr>
              <a:t>, with </a:t>
            </a:r>
            <a:r>
              <a:rPr lang="en-US" sz="2600" b="1">
                <a:solidFill>
                  <a:srgbClr val="5F497A"/>
                </a:solidFill>
                <a:latin typeface="Times New Roman"/>
                <a:ea typeface="Times New Roman"/>
                <a:cs typeface="Times New Roman"/>
                <a:sym typeface="Times New Roman"/>
              </a:rPr>
              <a:t>0 at highest privilege </a:t>
            </a:r>
            <a:r>
              <a:rPr lang="en-US" sz="2600">
                <a:latin typeface="Times New Roman"/>
                <a:ea typeface="Times New Roman"/>
                <a:cs typeface="Times New Roman"/>
                <a:sym typeface="Times New Roman"/>
              </a:rPr>
              <a:t>and </a:t>
            </a:r>
            <a:r>
              <a:rPr lang="en-US" sz="2600" b="1">
                <a:solidFill>
                  <a:srgbClr val="0000FF"/>
                </a:solidFill>
                <a:latin typeface="Times New Roman"/>
                <a:ea typeface="Times New Roman"/>
                <a:cs typeface="Times New Roman"/>
                <a:sym typeface="Times New Roman"/>
              </a:rPr>
              <a:t>3 as lowest privileged</a:t>
            </a:r>
            <a:endParaRPr/>
          </a:p>
          <a:p>
            <a:pPr marL="342900" lvl="0" indent="-342900" algn="just" rtl="0">
              <a:spcBef>
                <a:spcPts val="0"/>
              </a:spcBef>
              <a:spcAft>
                <a:spcPts val="0"/>
              </a:spcAft>
              <a:buClr>
                <a:srgbClr val="7030A0"/>
              </a:buClr>
              <a:buSzPts val="2600"/>
              <a:buFont typeface="Noto Sans Symbols"/>
              <a:buChar char="⮚"/>
            </a:pPr>
            <a:r>
              <a:rPr lang="en-US" sz="2600" b="1">
                <a:solidFill>
                  <a:srgbClr val="7030A0"/>
                </a:solidFill>
                <a:latin typeface="Times New Roman"/>
                <a:ea typeface="Times New Roman"/>
                <a:cs typeface="Times New Roman"/>
                <a:sym typeface="Times New Roman"/>
              </a:rPr>
              <a:t>P (Segment Present) Flag:</a:t>
            </a:r>
            <a:r>
              <a:rPr lang="en-US" sz="2600">
                <a:latin typeface="Times New Roman"/>
                <a:ea typeface="Times New Roman"/>
                <a:cs typeface="Times New Roman"/>
                <a:sym typeface="Times New Roman"/>
              </a:rPr>
              <a:t> indicates whether </a:t>
            </a:r>
            <a:r>
              <a:rPr lang="en-US" sz="2600" b="1">
                <a:latin typeface="Times New Roman"/>
                <a:ea typeface="Times New Roman"/>
                <a:cs typeface="Times New Roman"/>
                <a:sym typeface="Times New Roman"/>
              </a:rPr>
              <a:t>segment is</a:t>
            </a:r>
            <a:r>
              <a:rPr lang="en-US" sz="2600">
                <a:latin typeface="Times New Roman"/>
                <a:ea typeface="Times New Roman"/>
                <a:cs typeface="Times New Roman"/>
                <a:sym typeface="Times New Roman"/>
              </a:rPr>
              <a:t> present in the memory (1) </a:t>
            </a:r>
            <a:r>
              <a:rPr lang="en-US" sz="2600">
                <a:solidFill>
                  <a:srgbClr val="205867"/>
                </a:solidFill>
                <a:latin typeface="Times New Roman"/>
                <a:ea typeface="Times New Roman"/>
                <a:cs typeface="Times New Roman"/>
                <a:sym typeface="Times New Roman"/>
              </a:rPr>
              <a:t>or</a:t>
            </a:r>
            <a:r>
              <a:rPr lang="en-US" sz="2600">
                <a:latin typeface="Times New Roman"/>
                <a:ea typeface="Times New Roman"/>
                <a:cs typeface="Times New Roman"/>
                <a:sym typeface="Times New Roman"/>
              </a:rPr>
              <a:t> not (0)</a:t>
            </a:r>
            <a:endParaRPr/>
          </a:p>
          <a:p>
            <a:pPr marL="0" lvl="0" indent="0" algn="just" rtl="0">
              <a:lnSpc>
                <a:spcPct val="120000"/>
              </a:lnSpc>
              <a:spcBef>
                <a:spcPts val="0"/>
              </a:spcBef>
              <a:spcAft>
                <a:spcPts val="0"/>
              </a:spcAft>
              <a:buClr>
                <a:schemeClr val="dk1"/>
              </a:buClr>
              <a:buSzPts val="2600"/>
              <a:buNone/>
            </a:pPr>
            <a:endParaRPr sz="2600">
              <a:latin typeface="Times New Roman"/>
              <a:ea typeface="Times New Roman"/>
              <a:cs typeface="Times New Roman"/>
              <a:sym typeface="Times New Roman"/>
            </a:endParaRPr>
          </a:p>
        </p:txBody>
      </p:sp>
      <p:graphicFrame>
        <p:nvGraphicFramePr>
          <p:cNvPr id="1646" name="Google Shape;1646;p98"/>
          <p:cNvGraphicFramePr/>
          <p:nvPr/>
        </p:nvGraphicFramePr>
        <p:xfrm>
          <a:off x="991491" y="1014451"/>
          <a:ext cx="10796400" cy="579130"/>
        </p:xfrm>
        <a:graphic>
          <a:graphicData uri="http://schemas.openxmlformats.org/drawingml/2006/table">
            <a:tbl>
              <a:tblPr firstRow="1" bandRow="1">
                <a:noFill/>
                <a:tableStyleId>{C14310B4-761D-440C-B97F-3B79ECA8EF60}</a:tableStyleId>
              </a:tblPr>
              <a:tblGrid>
                <a:gridCol w="1557175">
                  <a:extLst>
                    <a:ext uri="{9D8B030D-6E8A-4147-A177-3AD203B41FA5}">
                      <a16:colId xmlns:a16="http://schemas.microsoft.com/office/drawing/2014/main" val="20000"/>
                    </a:ext>
                  </a:extLst>
                </a:gridCol>
                <a:gridCol w="934300">
                  <a:extLst>
                    <a:ext uri="{9D8B030D-6E8A-4147-A177-3AD203B41FA5}">
                      <a16:colId xmlns:a16="http://schemas.microsoft.com/office/drawing/2014/main" val="20001"/>
                    </a:ext>
                  </a:extLst>
                </a:gridCol>
                <a:gridCol w="830500">
                  <a:extLst>
                    <a:ext uri="{9D8B030D-6E8A-4147-A177-3AD203B41FA5}">
                      <a16:colId xmlns:a16="http://schemas.microsoft.com/office/drawing/2014/main" val="20002"/>
                    </a:ext>
                  </a:extLst>
                </a:gridCol>
                <a:gridCol w="622875">
                  <a:extLst>
                    <a:ext uri="{9D8B030D-6E8A-4147-A177-3AD203B41FA5}">
                      <a16:colId xmlns:a16="http://schemas.microsoft.com/office/drawing/2014/main" val="20003"/>
                    </a:ext>
                  </a:extLst>
                </a:gridCol>
                <a:gridCol w="830500">
                  <a:extLst>
                    <a:ext uri="{9D8B030D-6E8A-4147-A177-3AD203B41FA5}">
                      <a16:colId xmlns:a16="http://schemas.microsoft.com/office/drawing/2014/main" val="20004"/>
                    </a:ext>
                  </a:extLst>
                </a:gridCol>
                <a:gridCol w="1409025">
                  <a:extLst>
                    <a:ext uri="{9D8B030D-6E8A-4147-A177-3AD203B41FA5}">
                      <a16:colId xmlns:a16="http://schemas.microsoft.com/office/drawing/2014/main" val="20005"/>
                    </a:ext>
                  </a:extLst>
                </a:gridCol>
                <a:gridCol w="524100">
                  <a:extLst>
                    <a:ext uri="{9D8B030D-6E8A-4147-A177-3AD203B41FA5}">
                      <a16:colId xmlns:a16="http://schemas.microsoft.com/office/drawing/2014/main" val="20006"/>
                    </a:ext>
                  </a:extLst>
                </a:gridCol>
                <a:gridCol w="1132350">
                  <a:extLst>
                    <a:ext uri="{9D8B030D-6E8A-4147-A177-3AD203B41FA5}">
                      <a16:colId xmlns:a16="http://schemas.microsoft.com/office/drawing/2014/main" val="20007"/>
                    </a:ext>
                  </a:extLst>
                </a:gridCol>
                <a:gridCol w="479350">
                  <a:extLst>
                    <a:ext uri="{9D8B030D-6E8A-4147-A177-3AD203B41FA5}">
                      <a16:colId xmlns:a16="http://schemas.microsoft.com/office/drawing/2014/main" val="20008"/>
                    </a:ext>
                  </a:extLst>
                </a:gridCol>
                <a:gridCol w="1188600">
                  <a:extLst>
                    <a:ext uri="{9D8B030D-6E8A-4147-A177-3AD203B41FA5}">
                      <a16:colId xmlns:a16="http://schemas.microsoft.com/office/drawing/2014/main" val="20009"/>
                    </a:ext>
                  </a:extLst>
                </a:gridCol>
                <a:gridCol w="1287625">
                  <a:extLst>
                    <a:ext uri="{9D8B030D-6E8A-4147-A177-3AD203B41FA5}">
                      <a16:colId xmlns:a16="http://schemas.microsoft.com/office/drawing/2014/main" val="20010"/>
                    </a:ext>
                  </a:extLst>
                </a:gridCol>
              </a:tblGrid>
              <a:tr h="545125">
                <a:tc>
                  <a:txBody>
                    <a:bodyPr/>
                    <a:lstStyle/>
                    <a:p>
                      <a:pPr marL="0" marR="0" lvl="0" indent="0" algn="l" rtl="0">
                        <a:spcBef>
                          <a:spcPts val="0"/>
                        </a:spcBef>
                        <a:spcAft>
                          <a:spcPts val="0"/>
                        </a:spcAft>
                        <a:buNone/>
                      </a:pPr>
                      <a:r>
                        <a:rPr lang="en-US" sz="1600"/>
                        <a:t>Base</a:t>
                      </a:r>
                      <a:endParaRPr/>
                    </a:p>
                    <a:p>
                      <a:pPr marL="0" marR="0" lvl="0" indent="0" algn="l" rtl="0">
                        <a:spcBef>
                          <a:spcPts val="0"/>
                        </a:spcBef>
                        <a:spcAft>
                          <a:spcPts val="0"/>
                        </a:spcAft>
                        <a:buNone/>
                      </a:pPr>
                      <a:r>
                        <a:rPr lang="en-US" sz="1600"/>
                        <a:t>Addr.  31:24</a:t>
                      </a:r>
                      <a:endParaRPr sz="1600"/>
                    </a:p>
                  </a:txBody>
                  <a:tcPr marL="121925" marR="121925" marT="45725" marB="45725">
                    <a:solidFill>
                      <a:schemeClr val="accent2"/>
                    </a:solidFill>
                  </a:tcPr>
                </a:tc>
                <a:tc>
                  <a:txBody>
                    <a:bodyPr/>
                    <a:lstStyle/>
                    <a:p>
                      <a:pPr marL="0" marR="0" lvl="0" indent="0" algn="l" rtl="0">
                        <a:spcBef>
                          <a:spcPts val="0"/>
                        </a:spcBef>
                        <a:spcAft>
                          <a:spcPts val="0"/>
                        </a:spcAft>
                        <a:buNone/>
                      </a:pPr>
                      <a:r>
                        <a:rPr lang="en-US" sz="1600">
                          <a:solidFill>
                            <a:schemeClr val="dk1"/>
                          </a:solidFill>
                        </a:rPr>
                        <a:t>G</a:t>
                      </a:r>
                      <a:endParaRPr sz="1600">
                        <a:solidFill>
                          <a:schemeClr val="dk1"/>
                        </a:solidFill>
                      </a:endParaRPr>
                    </a:p>
                  </a:txBody>
                  <a:tcPr marL="121925" marR="121925" marT="45725" marB="45725">
                    <a:solidFill>
                      <a:srgbClr val="DDD9C3"/>
                    </a:solidFill>
                  </a:tcPr>
                </a:tc>
                <a:tc>
                  <a:txBody>
                    <a:bodyPr/>
                    <a:lstStyle/>
                    <a:p>
                      <a:pPr marL="0" marR="0" lvl="0" indent="0" algn="l" rtl="0">
                        <a:spcBef>
                          <a:spcPts val="0"/>
                        </a:spcBef>
                        <a:spcAft>
                          <a:spcPts val="0"/>
                        </a:spcAft>
                        <a:buNone/>
                      </a:pPr>
                      <a:r>
                        <a:rPr lang="en-US" sz="1600">
                          <a:solidFill>
                            <a:schemeClr val="dk1"/>
                          </a:solidFill>
                        </a:rPr>
                        <a:t>D/B</a:t>
                      </a:r>
                      <a:endParaRPr sz="1600">
                        <a:solidFill>
                          <a:schemeClr val="dk1"/>
                        </a:solidFill>
                      </a:endParaRPr>
                    </a:p>
                  </a:txBody>
                  <a:tcPr marL="121925" marR="121925" marT="45725" marB="45725">
                    <a:solidFill>
                      <a:srgbClr val="DDD9C3"/>
                    </a:solidFill>
                  </a:tcPr>
                </a:tc>
                <a:tc>
                  <a:txBody>
                    <a:bodyPr/>
                    <a:lstStyle/>
                    <a:p>
                      <a:pPr marL="0" marR="0" lvl="0" indent="0" algn="l" rtl="0">
                        <a:spcBef>
                          <a:spcPts val="0"/>
                        </a:spcBef>
                        <a:spcAft>
                          <a:spcPts val="0"/>
                        </a:spcAft>
                        <a:buNone/>
                      </a:pPr>
                      <a:r>
                        <a:rPr lang="en-US" sz="3200">
                          <a:solidFill>
                            <a:schemeClr val="dk1"/>
                          </a:solidFill>
                        </a:rPr>
                        <a:t>O</a:t>
                      </a:r>
                      <a:endParaRPr sz="3200">
                        <a:solidFill>
                          <a:schemeClr val="dk1"/>
                        </a:solidFill>
                      </a:endParaRPr>
                    </a:p>
                  </a:txBody>
                  <a:tcPr marL="121925" marR="121925" marT="45725" marB="45725">
                    <a:solidFill>
                      <a:srgbClr val="DDD9C3"/>
                    </a:solidFill>
                  </a:tcPr>
                </a:tc>
                <a:tc>
                  <a:txBody>
                    <a:bodyPr/>
                    <a:lstStyle/>
                    <a:p>
                      <a:pPr marL="0" marR="0" lvl="0" indent="0" algn="l" rtl="0">
                        <a:spcBef>
                          <a:spcPts val="0"/>
                        </a:spcBef>
                        <a:spcAft>
                          <a:spcPts val="0"/>
                        </a:spcAft>
                        <a:buNone/>
                      </a:pPr>
                      <a:r>
                        <a:rPr lang="en-US" sz="2800">
                          <a:solidFill>
                            <a:srgbClr val="C00000"/>
                          </a:solidFill>
                        </a:rPr>
                        <a:t>AVL</a:t>
                      </a:r>
                      <a:endParaRPr sz="2800">
                        <a:solidFill>
                          <a:srgbClr val="C00000"/>
                        </a:solidFill>
                      </a:endParaRPr>
                    </a:p>
                  </a:txBody>
                  <a:tcPr marL="121925" marR="121925" marT="45725" marB="45725">
                    <a:solidFill>
                      <a:srgbClr val="DDD9C3"/>
                    </a:solidFill>
                  </a:tcPr>
                </a:tc>
                <a:tc>
                  <a:txBody>
                    <a:bodyPr/>
                    <a:lstStyle/>
                    <a:p>
                      <a:pPr marL="0" marR="0" lvl="0" indent="0" algn="l" rtl="0">
                        <a:spcBef>
                          <a:spcPts val="0"/>
                        </a:spcBef>
                        <a:spcAft>
                          <a:spcPts val="0"/>
                        </a:spcAft>
                        <a:buNone/>
                      </a:pPr>
                      <a:r>
                        <a:rPr lang="en-US" sz="1600"/>
                        <a:t>Seg. Limit 19:16</a:t>
                      </a:r>
                      <a:endParaRPr sz="1600"/>
                    </a:p>
                  </a:txBody>
                  <a:tcPr marL="121925" marR="121925" marT="45725" marB="45725">
                    <a:solidFill>
                      <a:schemeClr val="accent3"/>
                    </a:solidFill>
                  </a:tcPr>
                </a:tc>
                <a:tc>
                  <a:txBody>
                    <a:bodyPr/>
                    <a:lstStyle/>
                    <a:p>
                      <a:pPr marL="0" marR="0" lvl="0" indent="0" algn="l" rtl="0">
                        <a:spcBef>
                          <a:spcPts val="0"/>
                        </a:spcBef>
                        <a:spcAft>
                          <a:spcPts val="0"/>
                        </a:spcAft>
                        <a:buNone/>
                      </a:pPr>
                      <a:r>
                        <a:rPr lang="en-US" sz="1600"/>
                        <a:t>P</a:t>
                      </a:r>
                      <a:endParaRPr sz="1600"/>
                    </a:p>
                  </a:txBody>
                  <a:tcPr marL="121925" marR="121925" marT="45725" marB="45725"/>
                </a:tc>
                <a:tc>
                  <a:txBody>
                    <a:bodyPr/>
                    <a:lstStyle/>
                    <a:p>
                      <a:pPr marL="0" marR="0" lvl="0" indent="0" algn="l" rtl="0">
                        <a:spcBef>
                          <a:spcPts val="0"/>
                        </a:spcBef>
                        <a:spcAft>
                          <a:spcPts val="0"/>
                        </a:spcAft>
                        <a:buNone/>
                      </a:pPr>
                      <a:r>
                        <a:rPr lang="en-US" sz="1600"/>
                        <a:t>DPL</a:t>
                      </a:r>
                      <a:endParaRPr/>
                    </a:p>
                    <a:p>
                      <a:pPr marL="0" marR="0" lvl="0" indent="0" algn="l" rtl="0">
                        <a:spcBef>
                          <a:spcPts val="0"/>
                        </a:spcBef>
                        <a:spcAft>
                          <a:spcPts val="0"/>
                        </a:spcAft>
                        <a:buNone/>
                      </a:pPr>
                      <a:r>
                        <a:rPr lang="en-US" sz="1600"/>
                        <a:t>(2 bit)</a:t>
                      </a:r>
                      <a:endParaRPr sz="1600"/>
                    </a:p>
                  </a:txBody>
                  <a:tcPr marL="121925" marR="121925" marT="45725" marB="45725"/>
                </a:tc>
                <a:tc>
                  <a:txBody>
                    <a:bodyPr/>
                    <a:lstStyle/>
                    <a:p>
                      <a:pPr marL="0" marR="0" lvl="0" indent="0" algn="l" rtl="0">
                        <a:spcBef>
                          <a:spcPts val="0"/>
                        </a:spcBef>
                        <a:spcAft>
                          <a:spcPts val="0"/>
                        </a:spcAft>
                        <a:buNone/>
                      </a:pPr>
                      <a:r>
                        <a:rPr lang="en-US" sz="1600"/>
                        <a:t>S</a:t>
                      </a:r>
                      <a:endParaRPr sz="1600"/>
                    </a:p>
                  </a:txBody>
                  <a:tcPr marL="121925" marR="121925" marT="45725" marB="45725"/>
                </a:tc>
                <a:tc>
                  <a:txBody>
                    <a:bodyPr/>
                    <a:lstStyle/>
                    <a:p>
                      <a:pPr marL="0" marR="0" lvl="0" indent="0" algn="l" rtl="0">
                        <a:spcBef>
                          <a:spcPts val="0"/>
                        </a:spcBef>
                        <a:spcAft>
                          <a:spcPts val="0"/>
                        </a:spcAft>
                        <a:buNone/>
                      </a:pPr>
                      <a:r>
                        <a:rPr lang="en-US" sz="1600"/>
                        <a:t>Type</a:t>
                      </a:r>
                      <a:endParaRPr/>
                    </a:p>
                    <a:p>
                      <a:pPr marL="0" marR="0" lvl="0" indent="0" algn="l" rtl="0">
                        <a:spcBef>
                          <a:spcPts val="0"/>
                        </a:spcBef>
                        <a:spcAft>
                          <a:spcPts val="0"/>
                        </a:spcAft>
                        <a:buNone/>
                      </a:pPr>
                      <a:r>
                        <a:rPr lang="en-US" sz="1600"/>
                        <a:t>(4 bit)</a:t>
                      </a:r>
                      <a:endParaRPr sz="1600"/>
                    </a:p>
                  </a:txBody>
                  <a:tcPr marL="121925" marR="121925" marT="45725" marB="45725"/>
                </a:tc>
                <a:tc>
                  <a:txBody>
                    <a:bodyPr/>
                    <a:lstStyle/>
                    <a:p>
                      <a:pPr marL="0" marR="0" lvl="0" indent="0" algn="l" rtl="0">
                        <a:spcBef>
                          <a:spcPts val="0"/>
                        </a:spcBef>
                        <a:spcAft>
                          <a:spcPts val="0"/>
                        </a:spcAft>
                        <a:buNone/>
                      </a:pPr>
                      <a:r>
                        <a:rPr lang="en-US" sz="1600"/>
                        <a:t>Base  Addr</a:t>
                      </a:r>
                      <a:endParaRPr sz="1600"/>
                    </a:p>
                    <a:p>
                      <a:pPr marL="0" marR="0" lvl="0" indent="0" algn="l" rtl="0">
                        <a:spcBef>
                          <a:spcPts val="0"/>
                        </a:spcBef>
                        <a:spcAft>
                          <a:spcPts val="0"/>
                        </a:spcAft>
                        <a:buNone/>
                      </a:pPr>
                      <a:r>
                        <a:rPr lang="en-US" sz="1600"/>
                        <a:t>23:16</a:t>
                      </a:r>
                      <a:endParaRPr sz="1600"/>
                    </a:p>
                  </a:txBody>
                  <a:tcPr marL="121925" marR="121925" marT="45725" marB="45725">
                    <a:solidFill>
                      <a:schemeClr val="accent2"/>
                    </a:solidFill>
                  </a:tcPr>
                </a:tc>
                <a:extLst>
                  <a:ext uri="{0D108BD9-81ED-4DB2-BD59-A6C34878D82A}">
                    <a16:rowId xmlns:a16="http://schemas.microsoft.com/office/drawing/2014/main" val="10000"/>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4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4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4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4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4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4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64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645">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6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1650"/>
        <p:cNvGrpSpPr/>
        <p:nvPr/>
      </p:nvGrpSpPr>
      <p:grpSpPr>
        <a:xfrm>
          <a:off x="0" y="0"/>
          <a:ext cx="0" cy="0"/>
          <a:chOff x="0" y="0"/>
          <a:chExt cx="0" cy="0"/>
        </a:xfrm>
      </p:grpSpPr>
      <p:sp>
        <p:nvSpPr>
          <p:cNvPr id="1651" name="Google Shape;1651;p99"/>
          <p:cNvSpPr txBox="1">
            <a:spLocks noGrp="1"/>
          </p:cNvSpPr>
          <p:nvPr>
            <p:ph type="dt" idx="10"/>
          </p:nvPr>
        </p:nvSpPr>
        <p:spPr>
          <a:xfrm>
            <a:off x="1041889" y="6336377"/>
            <a:ext cx="28448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06687B33-8101-4096-9764-9A95AF3F6F46}" type="datetime1">
              <a:rPr lang="en-US" smtClean="0"/>
              <a:t>3/29/2023</a:t>
            </a:fld>
            <a:endParaRPr/>
          </a:p>
        </p:txBody>
      </p:sp>
      <p:sp>
        <p:nvSpPr>
          <p:cNvPr id="1652" name="Google Shape;1652;p99"/>
          <p:cNvSpPr txBox="1">
            <a:spLocks noGrp="1"/>
          </p:cNvSpPr>
          <p:nvPr>
            <p:ph type="ftr" idx="11"/>
          </p:nvPr>
        </p:nvSpPr>
        <p:spPr>
          <a:xfrm>
            <a:off x="4165600" y="6356393"/>
            <a:ext cx="3860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GB" smtClean="0"/>
              <a:t>Microprocessor Architecture and Internet of Things_CET3014B    Unit 3      2022-23     S4  </a:t>
            </a:r>
            <a:endParaRPr/>
          </a:p>
        </p:txBody>
      </p:sp>
      <p:sp>
        <p:nvSpPr>
          <p:cNvPr id="1653" name="Google Shape;1653;p99"/>
          <p:cNvSpPr txBox="1">
            <a:spLocks noGrp="1"/>
          </p:cNvSpPr>
          <p:nvPr>
            <p:ph type="sldNum" idx="12"/>
          </p:nvPr>
        </p:nvSpPr>
        <p:spPr>
          <a:xfrm>
            <a:off x="8737600" y="6356393"/>
            <a:ext cx="28448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113</a:t>
            </a:fld>
            <a:endParaRPr/>
          </a:p>
        </p:txBody>
      </p:sp>
      <p:cxnSp>
        <p:nvCxnSpPr>
          <p:cNvPr id="1654" name="Google Shape;1654;p99"/>
          <p:cNvCxnSpPr/>
          <p:nvPr/>
        </p:nvCxnSpPr>
        <p:spPr>
          <a:xfrm rot="10800000" flipH="1">
            <a:off x="80250" y="894625"/>
            <a:ext cx="12192000" cy="27709"/>
          </a:xfrm>
          <a:prstGeom prst="straightConnector1">
            <a:avLst/>
          </a:prstGeom>
          <a:noFill/>
          <a:ln w="9525" cap="flat" cmpd="sng">
            <a:solidFill>
              <a:srgbClr val="00B050"/>
            </a:solidFill>
            <a:prstDash val="solid"/>
            <a:round/>
            <a:headEnd type="none" w="sm" len="sm"/>
            <a:tailEnd type="none" w="sm" len="sm"/>
          </a:ln>
        </p:spPr>
      </p:cxnSp>
      <p:sp>
        <p:nvSpPr>
          <p:cNvPr id="1655" name="Google Shape;1655;p99"/>
          <p:cNvSpPr/>
          <p:nvPr/>
        </p:nvSpPr>
        <p:spPr>
          <a:xfrm>
            <a:off x="146051" y="6356350"/>
            <a:ext cx="471487" cy="457200"/>
          </a:xfrm>
          <a:prstGeom prst="rect">
            <a:avLst/>
          </a:prstGeom>
          <a:solidFill>
            <a:srgbClr val="7030A0"/>
          </a:solidFill>
          <a:ln w="25400" cap="flat" cmpd="sng">
            <a:solidFill>
              <a:srgbClr val="7030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1656" name="Google Shape;1656;p99"/>
          <p:cNvCxnSpPr/>
          <p:nvPr/>
        </p:nvCxnSpPr>
        <p:spPr>
          <a:xfrm flipH="1">
            <a:off x="882161" y="0"/>
            <a:ext cx="14288" cy="6821487"/>
          </a:xfrm>
          <a:prstGeom prst="straightConnector1">
            <a:avLst/>
          </a:prstGeom>
          <a:noFill/>
          <a:ln w="15875" cap="flat" cmpd="sng">
            <a:solidFill>
              <a:srgbClr val="00B050"/>
            </a:solidFill>
            <a:prstDash val="solid"/>
            <a:round/>
            <a:headEnd type="none" w="sm" len="sm"/>
            <a:tailEnd type="none" w="sm" len="sm"/>
          </a:ln>
        </p:spPr>
      </p:cxnSp>
      <p:cxnSp>
        <p:nvCxnSpPr>
          <p:cNvPr id="1657" name="Google Shape;1657;p99"/>
          <p:cNvCxnSpPr/>
          <p:nvPr/>
        </p:nvCxnSpPr>
        <p:spPr>
          <a:xfrm>
            <a:off x="-10316" y="6264275"/>
            <a:ext cx="12192000" cy="0"/>
          </a:xfrm>
          <a:prstGeom prst="straightConnector1">
            <a:avLst/>
          </a:prstGeom>
          <a:noFill/>
          <a:ln w="15875" cap="flat" cmpd="sng">
            <a:solidFill>
              <a:srgbClr val="00B050"/>
            </a:solidFill>
            <a:prstDash val="solid"/>
            <a:round/>
            <a:headEnd type="none" w="sm" len="sm"/>
            <a:tailEnd type="none" w="sm" len="sm"/>
          </a:ln>
        </p:spPr>
      </p:cxnSp>
      <p:pic>
        <p:nvPicPr>
          <p:cNvPr id="1658" name="Google Shape;1658;p99"/>
          <p:cNvPicPr preferRelativeResize="0"/>
          <p:nvPr/>
        </p:nvPicPr>
        <p:blipFill rotWithShape="1">
          <a:blip r:embed="rId3">
            <a:alphaModFix/>
          </a:blip>
          <a:srcRect/>
          <a:stretch/>
        </p:blipFill>
        <p:spPr>
          <a:xfrm>
            <a:off x="80250" y="62750"/>
            <a:ext cx="801911" cy="796834"/>
          </a:xfrm>
          <a:prstGeom prst="rect">
            <a:avLst/>
          </a:prstGeom>
          <a:noFill/>
          <a:ln>
            <a:noFill/>
          </a:ln>
        </p:spPr>
      </p:pic>
      <p:sp>
        <p:nvSpPr>
          <p:cNvPr id="1659" name="Google Shape;1659;p99"/>
          <p:cNvSpPr txBox="1">
            <a:spLocks noGrp="1"/>
          </p:cNvSpPr>
          <p:nvPr>
            <p:ph type="title"/>
          </p:nvPr>
        </p:nvSpPr>
        <p:spPr>
          <a:xfrm>
            <a:off x="1526273" y="29214"/>
            <a:ext cx="9530080" cy="626394"/>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rgbClr val="002060"/>
              </a:buClr>
              <a:buSzPts val="3800"/>
              <a:buFont typeface="Times New Roman"/>
              <a:buNone/>
            </a:pPr>
            <a:r>
              <a:rPr lang="en-US" sz="3800" b="1">
                <a:solidFill>
                  <a:srgbClr val="002060"/>
                </a:solidFill>
                <a:latin typeface="Times New Roman"/>
                <a:ea typeface="Times New Roman"/>
                <a:cs typeface="Times New Roman"/>
                <a:sym typeface="Times New Roman"/>
              </a:rPr>
              <a:t>Segment Descriptor Format</a:t>
            </a:r>
            <a:endParaRPr sz="3800" b="1">
              <a:solidFill>
                <a:srgbClr val="002060"/>
              </a:solidFill>
              <a:latin typeface="Times New Roman"/>
              <a:ea typeface="Times New Roman"/>
              <a:cs typeface="Times New Roman"/>
              <a:sym typeface="Times New Roman"/>
            </a:endParaRPr>
          </a:p>
        </p:txBody>
      </p:sp>
      <p:sp>
        <p:nvSpPr>
          <p:cNvPr id="1660" name="Google Shape;1660;p99"/>
          <p:cNvSpPr txBox="1">
            <a:spLocks noGrp="1"/>
          </p:cNvSpPr>
          <p:nvPr>
            <p:ph type="body" idx="1"/>
          </p:nvPr>
        </p:nvSpPr>
        <p:spPr>
          <a:xfrm>
            <a:off x="896449" y="957375"/>
            <a:ext cx="10948828" cy="5379002"/>
          </a:xfrm>
          <a:prstGeom prst="rect">
            <a:avLst/>
          </a:prstGeom>
          <a:noFill/>
          <a:ln>
            <a:noFill/>
          </a:ln>
        </p:spPr>
        <p:txBody>
          <a:bodyPr spcFirstLastPara="1" wrap="square" lIns="91425" tIns="45700" rIns="91425" bIns="45700" anchor="t" anchorCtr="0">
            <a:noAutofit/>
          </a:bodyPr>
          <a:lstStyle/>
          <a:p>
            <a:pPr marL="0" lvl="0" indent="0" algn="just" rtl="0">
              <a:spcBef>
                <a:spcPts val="0"/>
              </a:spcBef>
              <a:spcAft>
                <a:spcPts val="0"/>
              </a:spcAft>
              <a:buClr>
                <a:srgbClr val="7030A0"/>
              </a:buClr>
              <a:buSzPts val="3200"/>
              <a:buNone/>
            </a:pPr>
            <a:r>
              <a:rPr lang="en-US" b="1">
                <a:solidFill>
                  <a:srgbClr val="7030A0"/>
                </a:solidFill>
                <a:latin typeface="Times New Roman"/>
                <a:ea typeface="Times New Roman"/>
                <a:cs typeface="Times New Roman"/>
                <a:sym typeface="Times New Roman"/>
              </a:rPr>
              <a:t>D/B </a:t>
            </a:r>
            <a:r>
              <a:rPr lang="en-US" b="1">
                <a:solidFill>
                  <a:srgbClr val="0000FF"/>
                </a:solidFill>
                <a:latin typeface="Times New Roman"/>
                <a:ea typeface="Times New Roman"/>
                <a:cs typeface="Times New Roman"/>
                <a:sym typeface="Times New Roman"/>
              </a:rPr>
              <a:t>(default operational size) </a:t>
            </a:r>
            <a:r>
              <a:rPr lang="en-US" b="1">
                <a:solidFill>
                  <a:srgbClr val="7030A0"/>
                </a:solidFill>
                <a:latin typeface="Times New Roman"/>
                <a:ea typeface="Times New Roman"/>
                <a:cs typeface="Times New Roman"/>
                <a:sym typeface="Times New Roman"/>
              </a:rPr>
              <a:t>flag</a:t>
            </a:r>
            <a:r>
              <a:rPr lang="en-US">
                <a:latin typeface="Times New Roman"/>
                <a:ea typeface="Times New Roman"/>
                <a:cs typeface="Times New Roman"/>
                <a:sym typeface="Times New Roman"/>
              </a:rPr>
              <a:t>: performs different functions depending on the </a:t>
            </a:r>
            <a:r>
              <a:rPr lang="en-US" b="1">
                <a:latin typeface="Times New Roman"/>
                <a:ea typeface="Times New Roman"/>
                <a:cs typeface="Times New Roman"/>
                <a:sym typeface="Times New Roman"/>
              </a:rPr>
              <a:t>segment type</a:t>
            </a:r>
            <a:r>
              <a:rPr lang="en-US">
                <a:latin typeface="Times New Roman"/>
                <a:ea typeface="Times New Roman"/>
                <a:cs typeface="Times New Roman"/>
                <a:sym typeface="Times New Roman"/>
              </a:rPr>
              <a:t>. This flag should be </a:t>
            </a:r>
            <a:endParaRPr/>
          </a:p>
          <a:p>
            <a:pPr marL="342900" lvl="0" indent="-342900" algn="just" rtl="0">
              <a:spcBef>
                <a:spcPts val="640"/>
              </a:spcBef>
              <a:spcAft>
                <a:spcPts val="0"/>
              </a:spcAft>
              <a:buClr>
                <a:srgbClr val="C00000"/>
              </a:buClr>
              <a:buSzPts val="3200"/>
              <a:buFont typeface="Noto Sans Symbols"/>
              <a:buChar char="▪"/>
            </a:pPr>
            <a:r>
              <a:rPr lang="en-US" b="1">
                <a:solidFill>
                  <a:srgbClr val="C00000"/>
                </a:solidFill>
                <a:latin typeface="Times New Roman"/>
                <a:ea typeface="Times New Roman"/>
                <a:cs typeface="Times New Roman"/>
                <a:sym typeface="Times New Roman"/>
              </a:rPr>
              <a:t>set to </a:t>
            </a:r>
            <a:r>
              <a:rPr lang="en-US" b="1">
                <a:latin typeface="Times New Roman"/>
                <a:ea typeface="Times New Roman"/>
                <a:cs typeface="Times New Roman"/>
                <a:sym typeface="Times New Roman"/>
              </a:rPr>
              <a:t>1</a:t>
            </a:r>
            <a:r>
              <a:rPr lang="en-US" b="1">
                <a:solidFill>
                  <a:srgbClr val="C00000"/>
                </a:solidFill>
                <a:latin typeface="Times New Roman"/>
                <a:ea typeface="Times New Roman"/>
                <a:cs typeface="Times New Roman"/>
                <a:sym typeface="Times New Roman"/>
              </a:rPr>
              <a:t> for </a:t>
            </a:r>
            <a:r>
              <a:rPr lang="en-US" b="1">
                <a:latin typeface="Times New Roman"/>
                <a:ea typeface="Times New Roman"/>
                <a:cs typeface="Times New Roman"/>
                <a:sym typeface="Times New Roman"/>
              </a:rPr>
              <a:t>32 bit </a:t>
            </a:r>
            <a:r>
              <a:rPr lang="en-US" b="1">
                <a:solidFill>
                  <a:srgbClr val="C00000"/>
                </a:solidFill>
                <a:latin typeface="Times New Roman"/>
                <a:ea typeface="Times New Roman"/>
                <a:cs typeface="Times New Roman"/>
                <a:sym typeface="Times New Roman"/>
              </a:rPr>
              <a:t>code/data segment </a:t>
            </a:r>
            <a:r>
              <a:rPr lang="en-US">
                <a:latin typeface="Times New Roman"/>
                <a:ea typeface="Times New Roman"/>
                <a:cs typeface="Times New Roman"/>
                <a:sym typeface="Times New Roman"/>
              </a:rPr>
              <a:t>and </a:t>
            </a:r>
            <a:endParaRPr/>
          </a:p>
          <a:p>
            <a:pPr marL="342900" lvl="0" indent="-342900" algn="just" rtl="0">
              <a:spcBef>
                <a:spcPts val="640"/>
              </a:spcBef>
              <a:spcAft>
                <a:spcPts val="0"/>
              </a:spcAft>
              <a:buClr>
                <a:srgbClr val="5F497A"/>
              </a:buClr>
              <a:buSzPts val="3200"/>
              <a:buChar char="•"/>
            </a:pPr>
            <a:r>
              <a:rPr lang="en-US" b="1">
                <a:solidFill>
                  <a:srgbClr val="5F497A"/>
                </a:solidFill>
                <a:latin typeface="Times New Roman"/>
                <a:ea typeface="Times New Roman"/>
                <a:cs typeface="Times New Roman"/>
                <a:sym typeface="Times New Roman"/>
              </a:rPr>
              <a:t>set to </a:t>
            </a:r>
            <a:r>
              <a:rPr lang="en-US" b="1">
                <a:solidFill>
                  <a:srgbClr val="C00000"/>
                </a:solidFill>
                <a:latin typeface="Times New Roman"/>
                <a:ea typeface="Times New Roman"/>
                <a:cs typeface="Times New Roman"/>
                <a:sym typeface="Times New Roman"/>
              </a:rPr>
              <a:t>0</a:t>
            </a:r>
            <a:r>
              <a:rPr lang="en-US" b="1">
                <a:solidFill>
                  <a:srgbClr val="5F497A"/>
                </a:solidFill>
                <a:latin typeface="Times New Roman"/>
                <a:ea typeface="Times New Roman"/>
                <a:cs typeface="Times New Roman"/>
                <a:sym typeface="Times New Roman"/>
              </a:rPr>
              <a:t> for </a:t>
            </a:r>
            <a:r>
              <a:rPr lang="en-US" b="1">
                <a:solidFill>
                  <a:srgbClr val="974806"/>
                </a:solidFill>
                <a:latin typeface="Times New Roman"/>
                <a:ea typeface="Times New Roman"/>
                <a:cs typeface="Times New Roman"/>
                <a:sym typeface="Times New Roman"/>
              </a:rPr>
              <a:t>16 bit </a:t>
            </a:r>
            <a:r>
              <a:rPr lang="en-US" b="1">
                <a:solidFill>
                  <a:srgbClr val="5F497A"/>
                </a:solidFill>
                <a:latin typeface="Times New Roman"/>
                <a:ea typeface="Times New Roman"/>
                <a:cs typeface="Times New Roman"/>
                <a:sym typeface="Times New Roman"/>
              </a:rPr>
              <a:t>code/data segment.</a:t>
            </a:r>
            <a:endParaRPr/>
          </a:p>
          <a:p>
            <a:pPr marL="223838" lvl="1" indent="-203200" algn="just" rtl="0">
              <a:spcBef>
                <a:spcPts val="640"/>
              </a:spcBef>
              <a:spcAft>
                <a:spcPts val="0"/>
              </a:spcAft>
              <a:buClr>
                <a:srgbClr val="FF0000"/>
              </a:buClr>
              <a:buSzPts val="3200"/>
              <a:buChar char="–"/>
            </a:pPr>
            <a:r>
              <a:rPr lang="en-US" sz="3200" b="1">
                <a:solidFill>
                  <a:srgbClr val="FF0000"/>
                </a:solidFill>
                <a:latin typeface="Times New Roman"/>
                <a:ea typeface="Times New Roman"/>
                <a:cs typeface="Times New Roman"/>
                <a:sym typeface="Times New Roman"/>
              </a:rPr>
              <a:t>Executable code segment</a:t>
            </a:r>
            <a:r>
              <a:rPr lang="en-US" sz="3200">
                <a:solidFill>
                  <a:srgbClr val="7030A0"/>
                </a:solidFill>
                <a:latin typeface="Times New Roman"/>
                <a:ea typeface="Times New Roman"/>
                <a:cs typeface="Times New Roman"/>
                <a:sym typeface="Times New Roman"/>
              </a:rPr>
              <a:t>: flag is called as </a:t>
            </a:r>
            <a:r>
              <a:rPr lang="en-US" sz="3200" b="1">
                <a:solidFill>
                  <a:srgbClr val="974806"/>
                </a:solidFill>
                <a:latin typeface="Times New Roman"/>
                <a:ea typeface="Times New Roman"/>
                <a:cs typeface="Times New Roman"/>
                <a:sym typeface="Times New Roman"/>
              </a:rPr>
              <a:t>D flag </a:t>
            </a:r>
            <a:r>
              <a:rPr lang="en-US" sz="3200">
                <a:solidFill>
                  <a:srgbClr val="7030A0"/>
                </a:solidFill>
                <a:latin typeface="Times New Roman"/>
                <a:ea typeface="Times New Roman"/>
                <a:cs typeface="Times New Roman"/>
                <a:sym typeface="Times New Roman"/>
              </a:rPr>
              <a:t>and indicates </a:t>
            </a:r>
            <a:r>
              <a:rPr lang="en-US" sz="3200" b="1">
                <a:latin typeface="Times New Roman"/>
                <a:ea typeface="Times New Roman"/>
                <a:cs typeface="Times New Roman"/>
                <a:sym typeface="Times New Roman"/>
              </a:rPr>
              <a:t>default length</a:t>
            </a:r>
            <a:r>
              <a:rPr lang="en-US" sz="3200">
                <a:solidFill>
                  <a:srgbClr val="7030A0"/>
                </a:solidFill>
                <a:latin typeface="Times New Roman"/>
                <a:ea typeface="Times New Roman"/>
                <a:cs typeface="Times New Roman"/>
                <a:sym typeface="Times New Roman"/>
              </a:rPr>
              <a:t> for </a:t>
            </a:r>
            <a:r>
              <a:rPr lang="en-US" sz="3200" b="1">
                <a:solidFill>
                  <a:srgbClr val="7030A0"/>
                </a:solidFill>
                <a:latin typeface="Times New Roman"/>
                <a:ea typeface="Times New Roman"/>
                <a:cs typeface="Times New Roman"/>
                <a:sym typeface="Times New Roman"/>
              </a:rPr>
              <a:t>effective addresses </a:t>
            </a:r>
            <a:r>
              <a:rPr lang="en-US" sz="3200">
                <a:solidFill>
                  <a:srgbClr val="7030A0"/>
                </a:solidFill>
                <a:latin typeface="Times New Roman"/>
                <a:ea typeface="Times New Roman"/>
                <a:cs typeface="Times New Roman"/>
                <a:sym typeface="Times New Roman"/>
              </a:rPr>
              <a:t>and </a:t>
            </a:r>
            <a:r>
              <a:rPr lang="en-US" sz="3200" b="1">
                <a:solidFill>
                  <a:srgbClr val="7030A0"/>
                </a:solidFill>
                <a:latin typeface="Times New Roman"/>
                <a:ea typeface="Times New Roman"/>
                <a:cs typeface="Times New Roman"/>
                <a:sym typeface="Times New Roman"/>
              </a:rPr>
              <a:t>operands</a:t>
            </a:r>
            <a:r>
              <a:rPr lang="en-US" sz="3200">
                <a:solidFill>
                  <a:srgbClr val="7030A0"/>
                </a:solidFill>
                <a:latin typeface="Times New Roman"/>
                <a:ea typeface="Times New Roman"/>
                <a:cs typeface="Times New Roman"/>
                <a:sym typeface="Times New Roman"/>
              </a:rPr>
              <a:t> referenced by instructions in the segment</a:t>
            </a:r>
            <a:endParaRPr/>
          </a:p>
          <a:p>
            <a:pPr marL="223838" lvl="1" indent="-203200" algn="just" rtl="0">
              <a:spcBef>
                <a:spcPts val="640"/>
              </a:spcBef>
              <a:spcAft>
                <a:spcPts val="0"/>
              </a:spcAft>
              <a:buClr>
                <a:schemeClr val="dk1"/>
              </a:buClr>
              <a:buSzPts val="3200"/>
              <a:buChar char="–"/>
            </a:pPr>
            <a:r>
              <a:rPr lang="en-US" sz="3200" b="1">
                <a:latin typeface="Times New Roman"/>
                <a:ea typeface="Times New Roman"/>
                <a:cs typeface="Times New Roman"/>
                <a:sym typeface="Times New Roman"/>
              </a:rPr>
              <a:t>If </a:t>
            </a:r>
            <a:r>
              <a:rPr lang="en-US" sz="3200" b="1">
                <a:solidFill>
                  <a:srgbClr val="C00000"/>
                </a:solidFill>
                <a:latin typeface="Times New Roman"/>
                <a:ea typeface="Times New Roman"/>
                <a:cs typeface="Times New Roman"/>
                <a:sym typeface="Times New Roman"/>
              </a:rPr>
              <a:t>set</a:t>
            </a:r>
            <a:r>
              <a:rPr lang="en-US" sz="3200" b="1">
                <a:latin typeface="Times New Roman"/>
                <a:ea typeface="Times New Roman"/>
                <a:cs typeface="Times New Roman"/>
                <a:sym typeface="Times New Roman"/>
              </a:rPr>
              <a:t> </a:t>
            </a:r>
            <a:r>
              <a:rPr lang="en-US" sz="3200" b="1">
                <a:solidFill>
                  <a:srgbClr val="953734"/>
                </a:solidFill>
                <a:latin typeface="Times New Roman"/>
                <a:ea typeface="Times New Roman"/>
                <a:cs typeface="Times New Roman"/>
                <a:sym typeface="Times New Roman"/>
              </a:rPr>
              <a:t>then</a:t>
            </a:r>
            <a:r>
              <a:rPr lang="en-US" sz="3200" b="1">
                <a:latin typeface="Times New Roman"/>
                <a:ea typeface="Times New Roman"/>
                <a:cs typeface="Times New Roman"/>
                <a:sym typeface="Times New Roman"/>
              </a:rPr>
              <a:t> 32 bit address </a:t>
            </a:r>
            <a:r>
              <a:rPr lang="en-US" sz="3200">
                <a:solidFill>
                  <a:srgbClr val="7030A0"/>
                </a:solidFill>
                <a:latin typeface="Times New Roman"/>
                <a:ea typeface="Times New Roman"/>
                <a:cs typeface="Times New Roman"/>
                <a:sym typeface="Times New Roman"/>
              </a:rPr>
              <a:t>and </a:t>
            </a:r>
            <a:r>
              <a:rPr lang="en-US" b="1">
                <a:solidFill>
                  <a:srgbClr val="7030A0"/>
                </a:solidFill>
                <a:latin typeface="Times New Roman"/>
                <a:ea typeface="Times New Roman"/>
                <a:cs typeface="Times New Roman"/>
                <a:sym typeface="Times New Roman"/>
              </a:rPr>
              <a:t>32 or 8 bit operands are assumed</a:t>
            </a:r>
            <a:endParaRPr/>
          </a:p>
          <a:p>
            <a:pPr marL="223838" lvl="1" indent="-196850" algn="just" rtl="0">
              <a:spcBef>
                <a:spcPts val="620"/>
              </a:spcBef>
              <a:spcAft>
                <a:spcPts val="0"/>
              </a:spcAft>
              <a:buClr>
                <a:srgbClr val="7030A0"/>
              </a:buClr>
              <a:buSzPts val="3100"/>
              <a:buChar char="–"/>
            </a:pPr>
            <a:r>
              <a:rPr lang="en-US" sz="3100">
                <a:solidFill>
                  <a:srgbClr val="7030A0"/>
                </a:solidFill>
                <a:latin typeface="Times New Roman"/>
                <a:ea typeface="Times New Roman"/>
                <a:cs typeface="Times New Roman"/>
                <a:sym typeface="Times New Roman"/>
              </a:rPr>
              <a:t>If </a:t>
            </a:r>
            <a:r>
              <a:rPr lang="en-US" sz="3100" b="1">
                <a:solidFill>
                  <a:srgbClr val="C00000"/>
                </a:solidFill>
                <a:latin typeface="Times New Roman"/>
                <a:ea typeface="Times New Roman"/>
                <a:cs typeface="Times New Roman"/>
                <a:sym typeface="Times New Roman"/>
              </a:rPr>
              <a:t>clear</a:t>
            </a:r>
            <a:r>
              <a:rPr lang="en-US" sz="3100">
                <a:solidFill>
                  <a:srgbClr val="7030A0"/>
                </a:solidFill>
                <a:latin typeface="Times New Roman"/>
                <a:ea typeface="Times New Roman"/>
                <a:cs typeface="Times New Roman"/>
                <a:sym typeface="Times New Roman"/>
              </a:rPr>
              <a:t> then </a:t>
            </a:r>
            <a:r>
              <a:rPr lang="en-US" sz="3100" b="1">
                <a:solidFill>
                  <a:srgbClr val="953734"/>
                </a:solidFill>
                <a:latin typeface="Times New Roman"/>
                <a:ea typeface="Times New Roman"/>
                <a:cs typeface="Times New Roman"/>
                <a:sym typeface="Times New Roman"/>
              </a:rPr>
              <a:t>16 bit address </a:t>
            </a:r>
            <a:r>
              <a:rPr lang="en-US" sz="3100">
                <a:solidFill>
                  <a:srgbClr val="7030A0"/>
                </a:solidFill>
                <a:latin typeface="Times New Roman"/>
                <a:ea typeface="Times New Roman"/>
                <a:cs typeface="Times New Roman"/>
                <a:sym typeface="Times New Roman"/>
              </a:rPr>
              <a:t>and 16 or 8 bit operands are assumed</a:t>
            </a:r>
            <a:endParaRPr sz="3100">
              <a:solidFill>
                <a:srgbClr val="7030A0"/>
              </a:solidFill>
              <a:latin typeface="Times New Roman"/>
              <a:ea typeface="Times New Roman"/>
              <a:cs typeface="Times New Roman"/>
              <a:sym typeface="Times New Roman"/>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6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6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6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6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60">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60">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1664"/>
        <p:cNvGrpSpPr/>
        <p:nvPr/>
      </p:nvGrpSpPr>
      <p:grpSpPr>
        <a:xfrm>
          <a:off x="0" y="0"/>
          <a:ext cx="0" cy="0"/>
          <a:chOff x="0" y="0"/>
          <a:chExt cx="0" cy="0"/>
        </a:xfrm>
      </p:grpSpPr>
      <p:sp>
        <p:nvSpPr>
          <p:cNvPr id="1665" name="Google Shape;1665;p100"/>
          <p:cNvSpPr txBox="1">
            <a:spLocks noGrp="1"/>
          </p:cNvSpPr>
          <p:nvPr>
            <p:ph type="dt" idx="10"/>
          </p:nvPr>
        </p:nvSpPr>
        <p:spPr>
          <a:xfrm>
            <a:off x="1041889" y="6336377"/>
            <a:ext cx="28448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69F41FA4-F581-4001-8A6B-FB6CA8020B91}" type="datetime1">
              <a:rPr lang="en-US" smtClean="0"/>
              <a:t>3/29/2023</a:t>
            </a:fld>
            <a:endParaRPr/>
          </a:p>
        </p:txBody>
      </p:sp>
      <p:sp>
        <p:nvSpPr>
          <p:cNvPr id="1666" name="Google Shape;1666;p100"/>
          <p:cNvSpPr txBox="1">
            <a:spLocks noGrp="1"/>
          </p:cNvSpPr>
          <p:nvPr>
            <p:ph type="ftr" idx="11"/>
          </p:nvPr>
        </p:nvSpPr>
        <p:spPr>
          <a:xfrm>
            <a:off x="4165600" y="6356393"/>
            <a:ext cx="3860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GB" smtClean="0"/>
              <a:t>Microprocessor Architecture and Internet of Things_CET3014B    Unit 3      2022-23     S4  </a:t>
            </a:r>
            <a:endParaRPr/>
          </a:p>
        </p:txBody>
      </p:sp>
      <p:sp>
        <p:nvSpPr>
          <p:cNvPr id="1667" name="Google Shape;1667;p100"/>
          <p:cNvSpPr txBox="1">
            <a:spLocks noGrp="1"/>
          </p:cNvSpPr>
          <p:nvPr>
            <p:ph type="sldNum" idx="12"/>
          </p:nvPr>
        </p:nvSpPr>
        <p:spPr>
          <a:xfrm>
            <a:off x="8737600" y="6356393"/>
            <a:ext cx="28448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114</a:t>
            </a:fld>
            <a:endParaRPr/>
          </a:p>
        </p:txBody>
      </p:sp>
      <p:cxnSp>
        <p:nvCxnSpPr>
          <p:cNvPr id="1668" name="Google Shape;1668;p100"/>
          <p:cNvCxnSpPr/>
          <p:nvPr/>
        </p:nvCxnSpPr>
        <p:spPr>
          <a:xfrm rot="10800000" flipH="1">
            <a:off x="80250" y="894625"/>
            <a:ext cx="12192000" cy="27709"/>
          </a:xfrm>
          <a:prstGeom prst="straightConnector1">
            <a:avLst/>
          </a:prstGeom>
          <a:noFill/>
          <a:ln w="9525" cap="flat" cmpd="sng">
            <a:solidFill>
              <a:srgbClr val="00B050"/>
            </a:solidFill>
            <a:prstDash val="solid"/>
            <a:round/>
            <a:headEnd type="none" w="sm" len="sm"/>
            <a:tailEnd type="none" w="sm" len="sm"/>
          </a:ln>
        </p:spPr>
      </p:cxnSp>
      <p:sp>
        <p:nvSpPr>
          <p:cNvPr id="1669" name="Google Shape;1669;p100"/>
          <p:cNvSpPr/>
          <p:nvPr/>
        </p:nvSpPr>
        <p:spPr>
          <a:xfrm>
            <a:off x="146051" y="6356350"/>
            <a:ext cx="471487" cy="457200"/>
          </a:xfrm>
          <a:prstGeom prst="rect">
            <a:avLst/>
          </a:prstGeom>
          <a:solidFill>
            <a:srgbClr val="7030A0"/>
          </a:solidFill>
          <a:ln w="25400" cap="flat" cmpd="sng">
            <a:solidFill>
              <a:srgbClr val="7030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1670" name="Google Shape;1670;p100"/>
          <p:cNvCxnSpPr/>
          <p:nvPr/>
        </p:nvCxnSpPr>
        <p:spPr>
          <a:xfrm flipH="1">
            <a:off x="882161" y="0"/>
            <a:ext cx="14288" cy="6821487"/>
          </a:xfrm>
          <a:prstGeom prst="straightConnector1">
            <a:avLst/>
          </a:prstGeom>
          <a:noFill/>
          <a:ln w="15875" cap="flat" cmpd="sng">
            <a:solidFill>
              <a:srgbClr val="00B050"/>
            </a:solidFill>
            <a:prstDash val="solid"/>
            <a:round/>
            <a:headEnd type="none" w="sm" len="sm"/>
            <a:tailEnd type="none" w="sm" len="sm"/>
          </a:ln>
        </p:spPr>
      </p:cxnSp>
      <p:cxnSp>
        <p:nvCxnSpPr>
          <p:cNvPr id="1671" name="Google Shape;1671;p100"/>
          <p:cNvCxnSpPr/>
          <p:nvPr/>
        </p:nvCxnSpPr>
        <p:spPr>
          <a:xfrm>
            <a:off x="-10316" y="6264275"/>
            <a:ext cx="12192000" cy="0"/>
          </a:xfrm>
          <a:prstGeom prst="straightConnector1">
            <a:avLst/>
          </a:prstGeom>
          <a:noFill/>
          <a:ln w="15875" cap="flat" cmpd="sng">
            <a:solidFill>
              <a:srgbClr val="00B050"/>
            </a:solidFill>
            <a:prstDash val="solid"/>
            <a:round/>
            <a:headEnd type="none" w="sm" len="sm"/>
            <a:tailEnd type="none" w="sm" len="sm"/>
          </a:ln>
        </p:spPr>
      </p:cxnSp>
      <p:pic>
        <p:nvPicPr>
          <p:cNvPr id="1672" name="Google Shape;1672;p100"/>
          <p:cNvPicPr preferRelativeResize="0"/>
          <p:nvPr/>
        </p:nvPicPr>
        <p:blipFill rotWithShape="1">
          <a:blip r:embed="rId3">
            <a:alphaModFix/>
          </a:blip>
          <a:srcRect/>
          <a:stretch/>
        </p:blipFill>
        <p:spPr>
          <a:xfrm>
            <a:off x="80250" y="62750"/>
            <a:ext cx="801911" cy="796834"/>
          </a:xfrm>
          <a:prstGeom prst="rect">
            <a:avLst/>
          </a:prstGeom>
          <a:noFill/>
          <a:ln>
            <a:noFill/>
          </a:ln>
        </p:spPr>
      </p:pic>
      <p:sp>
        <p:nvSpPr>
          <p:cNvPr id="1673" name="Google Shape;1673;p100"/>
          <p:cNvSpPr txBox="1">
            <a:spLocks noGrp="1"/>
          </p:cNvSpPr>
          <p:nvPr>
            <p:ph type="title"/>
          </p:nvPr>
        </p:nvSpPr>
        <p:spPr>
          <a:xfrm>
            <a:off x="1526273" y="29214"/>
            <a:ext cx="9530080" cy="626394"/>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rgbClr val="002060"/>
              </a:buClr>
              <a:buSzPts val="3800"/>
              <a:buFont typeface="Times New Roman"/>
              <a:buNone/>
            </a:pPr>
            <a:r>
              <a:rPr lang="en-US" sz="3800" b="1">
                <a:solidFill>
                  <a:srgbClr val="002060"/>
                </a:solidFill>
                <a:latin typeface="Times New Roman"/>
                <a:ea typeface="Times New Roman"/>
                <a:cs typeface="Times New Roman"/>
                <a:sym typeface="Times New Roman"/>
              </a:rPr>
              <a:t>Segment Descriptor Format</a:t>
            </a:r>
            <a:endParaRPr sz="3800" b="1">
              <a:solidFill>
                <a:srgbClr val="002060"/>
              </a:solidFill>
              <a:latin typeface="Times New Roman"/>
              <a:ea typeface="Times New Roman"/>
              <a:cs typeface="Times New Roman"/>
              <a:sym typeface="Times New Roman"/>
            </a:endParaRPr>
          </a:p>
        </p:txBody>
      </p:sp>
      <p:sp>
        <p:nvSpPr>
          <p:cNvPr id="1674" name="Google Shape;1674;p100"/>
          <p:cNvSpPr txBox="1">
            <a:spLocks noGrp="1"/>
          </p:cNvSpPr>
          <p:nvPr>
            <p:ph type="body" idx="1"/>
          </p:nvPr>
        </p:nvSpPr>
        <p:spPr>
          <a:xfrm>
            <a:off x="882161" y="930268"/>
            <a:ext cx="10948828" cy="5232162"/>
          </a:xfrm>
          <a:prstGeom prst="rect">
            <a:avLst/>
          </a:prstGeom>
          <a:noFill/>
          <a:ln>
            <a:noFill/>
          </a:ln>
        </p:spPr>
        <p:txBody>
          <a:bodyPr spcFirstLastPara="1" wrap="square" lIns="91425" tIns="45700" rIns="91425" bIns="45700" anchor="t" anchorCtr="0">
            <a:noAutofit/>
          </a:bodyPr>
          <a:lstStyle/>
          <a:p>
            <a:pPr marL="342900" lvl="0" indent="-342900" algn="just" rtl="0">
              <a:lnSpc>
                <a:spcPct val="110000"/>
              </a:lnSpc>
              <a:spcBef>
                <a:spcPts val="0"/>
              </a:spcBef>
              <a:spcAft>
                <a:spcPts val="0"/>
              </a:spcAft>
              <a:buClr>
                <a:srgbClr val="7030A0"/>
              </a:buClr>
              <a:buSzPts val="2700"/>
              <a:buFont typeface="Noto Sans Symbols"/>
              <a:buChar char="⮚"/>
            </a:pPr>
            <a:r>
              <a:rPr lang="en-US" sz="2700" b="1">
                <a:solidFill>
                  <a:srgbClr val="7030A0"/>
                </a:solidFill>
                <a:latin typeface="Times New Roman"/>
                <a:ea typeface="Times New Roman"/>
                <a:cs typeface="Times New Roman"/>
                <a:sym typeface="Times New Roman"/>
              </a:rPr>
              <a:t>D/B ( default operational size) flag</a:t>
            </a:r>
            <a:r>
              <a:rPr lang="en-US" sz="2700">
                <a:latin typeface="Times New Roman"/>
                <a:ea typeface="Times New Roman"/>
                <a:cs typeface="Times New Roman"/>
                <a:sym typeface="Times New Roman"/>
              </a:rPr>
              <a:t>: performs different functions depending on the segment type. This flag should be set to 1 for 32 bit code/data segment and set to 0 for 16 bit code/data segment.</a:t>
            </a:r>
            <a:endParaRPr/>
          </a:p>
          <a:p>
            <a:pPr marL="457200" lvl="1" indent="-457200" algn="just" rtl="0">
              <a:lnSpc>
                <a:spcPct val="110000"/>
              </a:lnSpc>
              <a:spcBef>
                <a:spcPts val="0"/>
              </a:spcBef>
              <a:spcAft>
                <a:spcPts val="0"/>
              </a:spcAft>
              <a:buClr>
                <a:srgbClr val="953734"/>
              </a:buClr>
              <a:buSzPts val="2700"/>
              <a:buFont typeface="Noto Sans Symbols"/>
              <a:buChar char="⮚"/>
            </a:pPr>
            <a:r>
              <a:rPr lang="en-US" sz="2700" b="1">
                <a:solidFill>
                  <a:srgbClr val="953734"/>
                </a:solidFill>
                <a:latin typeface="Times New Roman"/>
                <a:ea typeface="Times New Roman"/>
                <a:cs typeface="Times New Roman"/>
                <a:sym typeface="Times New Roman"/>
              </a:rPr>
              <a:t>Stack segment </a:t>
            </a:r>
            <a:r>
              <a:rPr lang="en-US" sz="2700">
                <a:latin typeface="Times New Roman"/>
                <a:ea typeface="Times New Roman"/>
                <a:cs typeface="Times New Roman"/>
                <a:sym typeface="Times New Roman"/>
              </a:rPr>
              <a:t>: </a:t>
            </a:r>
            <a:r>
              <a:rPr lang="en-US" sz="2700">
                <a:solidFill>
                  <a:srgbClr val="7030A0"/>
                </a:solidFill>
                <a:latin typeface="Times New Roman"/>
                <a:ea typeface="Times New Roman"/>
                <a:cs typeface="Times New Roman"/>
                <a:sym typeface="Times New Roman"/>
              </a:rPr>
              <a:t>flag is called as </a:t>
            </a:r>
            <a:r>
              <a:rPr lang="en-US" sz="2700" b="1">
                <a:solidFill>
                  <a:srgbClr val="953734"/>
                </a:solidFill>
                <a:latin typeface="Times New Roman"/>
                <a:ea typeface="Times New Roman"/>
                <a:cs typeface="Times New Roman"/>
                <a:sym typeface="Times New Roman"/>
              </a:rPr>
              <a:t>B (big) </a:t>
            </a:r>
            <a:r>
              <a:rPr lang="en-US" sz="2700">
                <a:solidFill>
                  <a:srgbClr val="7030A0"/>
                </a:solidFill>
                <a:latin typeface="Times New Roman"/>
                <a:ea typeface="Times New Roman"/>
                <a:cs typeface="Times New Roman"/>
                <a:sym typeface="Times New Roman"/>
              </a:rPr>
              <a:t>flag it specifies </a:t>
            </a:r>
            <a:r>
              <a:rPr lang="en-US" sz="2700" b="1">
                <a:solidFill>
                  <a:srgbClr val="7030A0"/>
                </a:solidFill>
                <a:latin typeface="Times New Roman"/>
                <a:ea typeface="Times New Roman"/>
                <a:cs typeface="Times New Roman"/>
                <a:sym typeface="Times New Roman"/>
              </a:rPr>
              <a:t>the size of the stack pointer</a:t>
            </a:r>
            <a:r>
              <a:rPr lang="en-US" sz="2700">
                <a:solidFill>
                  <a:srgbClr val="7030A0"/>
                </a:solidFill>
                <a:latin typeface="Times New Roman"/>
                <a:ea typeface="Times New Roman"/>
                <a:cs typeface="Times New Roman"/>
                <a:sym typeface="Times New Roman"/>
              </a:rPr>
              <a:t> used for </a:t>
            </a:r>
            <a:r>
              <a:rPr lang="en-US" sz="2700" b="1">
                <a:solidFill>
                  <a:srgbClr val="244061"/>
                </a:solidFill>
                <a:latin typeface="Times New Roman"/>
                <a:ea typeface="Times New Roman"/>
                <a:cs typeface="Times New Roman"/>
                <a:sym typeface="Times New Roman"/>
              </a:rPr>
              <a:t>implicit stack operation</a:t>
            </a:r>
            <a:r>
              <a:rPr lang="en-US" sz="2700">
                <a:solidFill>
                  <a:srgbClr val="7030A0"/>
                </a:solidFill>
                <a:latin typeface="Times New Roman"/>
                <a:ea typeface="Times New Roman"/>
                <a:cs typeface="Times New Roman"/>
                <a:sym typeface="Times New Roman"/>
              </a:rPr>
              <a:t>.</a:t>
            </a:r>
            <a:endParaRPr/>
          </a:p>
          <a:p>
            <a:pPr marL="457200" lvl="1" indent="-457200" algn="just" rtl="0">
              <a:lnSpc>
                <a:spcPct val="110000"/>
              </a:lnSpc>
              <a:spcBef>
                <a:spcPts val="0"/>
              </a:spcBef>
              <a:spcAft>
                <a:spcPts val="0"/>
              </a:spcAft>
              <a:buClr>
                <a:srgbClr val="7030A0"/>
              </a:buClr>
              <a:buSzPts val="2700"/>
              <a:buFont typeface="Noto Sans Symbols"/>
              <a:buChar char="⮚"/>
            </a:pPr>
            <a:r>
              <a:rPr lang="en-US" sz="2700">
                <a:solidFill>
                  <a:srgbClr val="7030A0"/>
                </a:solidFill>
                <a:latin typeface="Times New Roman"/>
                <a:ea typeface="Times New Roman"/>
                <a:cs typeface="Times New Roman"/>
                <a:sym typeface="Times New Roman"/>
              </a:rPr>
              <a:t>If </a:t>
            </a:r>
            <a:r>
              <a:rPr lang="en-US" sz="2700" b="1">
                <a:solidFill>
                  <a:srgbClr val="244061"/>
                </a:solidFill>
                <a:latin typeface="Times New Roman"/>
                <a:ea typeface="Times New Roman"/>
                <a:cs typeface="Times New Roman"/>
                <a:sym typeface="Times New Roman"/>
              </a:rPr>
              <a:t>set</a:t>
            </a:r>
            <a:r>
              <a:rPr lang="en-US" sz="2700">
                <a:solidFill>
                  <a:srgbClr val="7030A0"/>
                </a:solidFill>
                <a:latin typeface="Times New Roman"/>
                <a:ea typeface="Times New Roman"/>
                <a:cs typeface="Times New Roman"/>
                <a:sym typeface="Times New Roman"/>
              </a:rPr>
              <a:t> </a:t>
            </a:r>
            <a:r>
              <a:rPr lang="en-US" sz="2700" b="1">
                <a:solidFill>
                  <a:srgbClr val="7030A0"/>
                </a:solidFill>
                <a:latin typeface="Times New Roman"/>
                <a:ea typeface="Times New Roman"/>
                <a:cs typeface="Times New Roman"/>
                <a:sym typeface="Times New Roman"/>
              </a:rPr>
              <a:t>32 bit stack pointer is used</a:t>
            </a:r>
            <a:endParaRPr/>
          </a:p>
          <a:p>
            <a:pPr marL="457200" lvl="1" indent="-457200" algn="just" rtl="0">
              <a:lnSpc>
                <a:spcPct val="110000"/>
              </a:lnSpc>
              <a:spcBef>
                <a:spcPts val="0"/>
              </a:spcBef>
              <a:spcAft>
                <a:spcPts val="0"/>
              </a:spcAft>
              <a:buClr>
                <a:srgbClr val="7030A0"/>
              </a:buClr>
              <a:buSzPts val="2700"/>
              <a:buFont typeface="Noto Sans Symbols"/>
              <a:buChar char="⮚"/>
            </a:pPr>
            <a:r>
              <a:rPr lang="en-US" sz="2700">
                <a:solidFill>
                  <a:srgbClr val="7030A0"/>
                </a:solidFill>
                <a:latin typeface="Times New Roman"/>
                <a:ea typeface="Times New Roman"/>
                <a:cs typeface="Times New Roman"/>
                <a:sym typeface="Times New Roman"/>
              </a:rPr>
              <a:t>If </a:t>
            </a:r>
            <a:r>
              <a:rPr lang="en-US" sz="2700" b="1">
                <a:solidFill>
                  <a:srgbClr val="244061"/>
                </a:solidFill>
                <a:latin typeface="Times New Roman"/>
                <a:ea typeface="Times New Roman"/>
                <a:cs typeface="Times New Roman"/>
                <a:sym typeface="Times New Roman"/>
              </a:rPr>
              <a:t>clear</a:t>
            </a:r>
            <a:r>
              <a:rPr lang="en-US" sz="2700">
                <a:solidFill>
                  <a:srgbClr val="7030A0"/>
                </a:solidFill>
                <a:latin typeface="Times New Roman"/>
                <a:ea typeface="Times New Roman"/>
                <a:cs typeface="Times New Roman"/>
                <a:sym typeface="Times New Roman"/>
              </a:rPr>
              <a:t> </a:t>
            </a:r>
            <a:r>
              <a:rPr lang="en-US" sz="2700" b="1">
                <a:solidFill>
                  <a:srgbClr val="7030A0"/>
                </a:solidFill>
                <a:latin typeface="Times New Roman"/>
                <a:ea typeface="Times New Roman"/>
                <a:cs typeface="Times New Roman"/>
                <a:sym typeface="Times New Roman"/>
              </a:rPr>
              <a:t>16 bit stack pointer is used </a:t>
            </a:r>
            <a:endParaRPr/>
          </a:p>
          <a:p>
            <a:pPr marL="457200" lvl="1" indent="-457200" algn="just" rtl="0">
              <a:lnSpc>
                <a:spcPct val="110000"/>
              </a:lnSpc>
              <a:spcBef>
                <a:spcPts val="0"/>
              </a:spcBef>
              <a:spcAft>
                <a:spcPts val="0"/>
              </a:spcAft>
              <a:buClr>
                <a:srgbClr val="FF0000"/>
              </a:buClr>
              <a:buSzPts val="2700"/>
              <a:buFont typeface="Noto Sans Symbols"/>
              <a:buChar char="⮚"/>
            </a:pPr>
            <a:r>
              <a:rPr lang="en-US" sz="2700" b="1">
                <a:solidFill>
                  <a:srgbClr val="FF0000"/>
                </a:solidFill>
                <a:latin typeface="Times New Roman"/>
                <a:ea typeface="Times New Roman"/>
                <a:cs typeface="Times New Roman"/>
                <a:sym typeface="Times New Roman"/>
              </a:rPr>
              <a:t>Expand down data segment: </a:t>
            </a:r>
            <a:r>
              <a:rPr lang="en-US" sz="2700">
                <a:solidFill>
                  <a:srgbClr val="7030A0"/>
                </a:solidFill>
                <a:latin typeface="Times New Roman"/>
                <a:ea typeface="Times New Roman"/>
                <a:cs typeface="Times New Roman"/>
                <a:sym typeface="Times New Roman"/>
              </a:rPr>
              <a:t>The flag is called the </a:t>
            </a:r>
            <a:r>
              <a:rPr lang="en-US" sz="2700" b="1">
                <a:solidFill>
                  <a:srgbClr val="244061"/>
                </a:solidFill>
                <a:latin typeface="Times New Roman"/>
                <a:ea typeface="Times New Roman"/>
                <a:cs typeface="Times New Roman"/>
                <a:sym typeface="Times New Roman"/>
              </a:rPr>
              <a:t>B flag </a:t>
            </a:r>
            <a:r>
              <a:rPr lang="en-US" sz="2700">
                <a:solidFill>
                  <a:srgbClr val="7030A0"/>
                </a:solidFill>
                <a:latin typeface="Times New Roman"/>
                <a:ea typeface="Times New Roman"/>
                <a:cs typeface="Times New Roman"/>
                <a:sym typeface="Times New Roman"/>
              </a:rPr>
              <a:t>and it specifies the upper bound of the segment. </a:t>
            </a:r>
            <a:endParaRPr/>
          </a:p>
          <a:p>
            <a:pPr marL="457200" lvl="1" indent="-457200" algn="just" rtl="0">
              <a:lnSpc>
                <a:spcPct val="110000"/>
              </a:lnSpc>
              <a:spcBef>
                <a:spcPts val="0"/>
              </a:spcBef>
              <a:spcAft>
                <a:spcPts val="0"/>
              </a:spcAft>
              <a:buClr>
                <a:srgbClr val="7030A0"/>
              </a:buClr>
              <a:buSzPts val="2700"/>
              <a:buFont typeface="Noto Sans Symbols"/>
              <a:buChar char="⮚"/>
            </a:pPr>
            <a:r>
              <a:rPr lang="en-US" sz="2700">
                <a:solidFill>
                  <a:srgbClr val="7030A0"/>
                </a:solidFill>
                <a:latin typeface="Times New Roman"/>
                <a:ea typeface="Times New Roman"/>
                <a:cs typeface="Times New Roman"/>
                <a:sym typeface="Times New Roman"/>
              </a:rPr>
              <a:t>If flag is </a:t>
            </a:r>
            <a:r>
              <a:rPr lang="en-US" b="1">
                <a:solidFill>
                  <a:srgbClr val="C00000"/>
                </a:solidFill>
                <a:latin typeface="Times New Roman"/>
                <a:ea typeface="Times New Roman"/>
                <a:cs typeface="Times New Roman"/>
                <a:sym typeface="Times New Roman"/>
              </a:rPr>
              <a:t>set</a:t>
            </a:r>
            <a:r>
              <a:rPr lang="en-US" sz="2700">
                <a:solidFill>
                  <a:srgbClr val="7030A0"/>
                </a:solidFill>
                <a:latin typeface="Times New Roman"/>
                <a:ea typeface="Times New Roman"/>
                <a:cs typeface="Times New Roman"/>
                <a:sym typeface="Times New Roman"/>
              </a:rPr>
              <a:t> the upper bound is </a:t>
            </a:r>
            <a:r>
              <a:rPr lang="en-US" sz="2700" b="1">
                <a:solidFill>
                  <a:srgbClr val="C00000"/>
                </a:solidFill>
                <a:latin typeface="Times New Roman"/>
                <a:ea typeface="Times New Roman"/>
                <a:cs typeface="Times New Roman"/>
                <a:sym typeface="Times New Roman"/>
              </a:rPr>
              <a:t>FFFFFFFF H</a:t>
            </a:r>
            <a:r>
              <a:rPr lang="en-US" sz="2700">
                <a:solidFill>
                  <a:srgbClr val="7030A0"/>
                </a:solidFill>
                <a:latin typeface="Times New Roman"/>
                <a:ea typeface="Times New Roman"/>
                <a:cs typeface="Times New Roman"/>
                <a:sym typeface="Times New Roman"/>
              </a:rPr>
              <a:t> </a:t>
            </a:r>
            <a:r>
              <a:rPr lang="en-US" sz="2700" b="1">
                <a:solidFill>
                  <a:srgbClr val="0F243E"/>
                </a:solidFill>
                <a:latin typeface="Times New Roman"/>
                <a:ea typeface="Times New Roman"/>
                <a:cs typeface="Times New Roman"/>
                <a:sym typeface="Times New Roman"/>
              </a:rPr>
              <a:t>(4 Gbytes) </a:t>
            </a:r>
            <a:r>
              <a:rPr lang="en-US" sz="2700">
                <a:solidFill>
                  <a:srgbClr val="7030A0"/>
                </a:solidFill>
                <a:latin typeface="Times New Roman"/>
                <a:ea typeface="Times New Roman"/>
                <a:cs typeface="Times New Roman"/>
                <a:sym typeface="Times New Roman"/>
              </a:rPr>
              <a:t>and</a:t>
            </a:r>
            <a:endParaRPr/>
          </a:p>
          <a:p>
            <a:pPr marL="457200" lvl="1" indent="-457200" algn="just" rtl="0">
              <a:lnSpc>
                <a:spcPct val="110000"/>
              </a:lnSpc>
              <a:spcBef>
                <a:spcPts val="0"/>
              </a:spcBef>
              <a:spcAft>
                <a:spcPts val="0"/>
              </a:spcAft>
              <a:buClr>
                <a:srgbClr val="7030A0"/>
              </a:buClr>
              <a:buSzPts val="2700"/>
              <a:buFont typeface="Noto Sans Symbols"/>
              <a:buChar char="⮚"/>
            </a:pPr>
            <a:r>
              <a:rPr lang="en-US" sz="2700">
                <a:solidFill>
                  <a:srgbClr val="7030A0"/>
                </a:solidFill>
                <a:latin typeface="Times New Roman"/>
                <a:ea typeface="Times New Roman"/>
                <a:cs typeface="Times New Roman"/>
                <a:sym typeface="Times New Roman"/>
              </a:rPr>
              <a:t>If </a:t>
            </a:r>
            <a:r>
              <a:rPr lang="en-US" sz="2700" b="1">
                <a:solidFill>
                  <a:srgbClr val="C00000"/>
                </a:solidFill>
                <a:latin typeface="Times New Roman"/>
                <a:ea typeface="Times New Roman"/>
                <a:cs typeface="Times New Roman"/>
                <a:sym typeface="Times New Roman"/>
              </a:rPr>
              <a:t>clear</a:t>
            </a:r>
            <a:r>
              <a:rPr lang="en-US" sz="2700">
                <a:solidFill>
                  <a:srgbClr val="7030A0"/>
                </a:solidFill>
                <a:latin typeface="Times New Roman"/>
                <a:ea typeface="Times New Roman"/>
                <a:cs typeface="Times New Roman"/>
                <a:sym typeface="Times New Roman"/>
              </a:rPr>
              <a:t> upper bound is </a:t>
            </a:r>
            <a:r>
              <a:rPr lang="en-US" sz="2700" b="1">
                <a:solidFill>
                  <a:srgbClr val="C00000"/>
                </a:solidFill>
                <a:latin typeface="Times New Roman"/>
                <a:ea typeface="Times New Roman"/>
                <a:cs typeface="Times New Roman"/>
                <a:sym typeface="Times New Roman"/>
              </a:rPr>
              <a:t>FFFF H</a:t>
            </a:r>
            <a:r>
              <a:rPr lang="en-US" sz="2700">
                <a:solidFill>
                  <a:srgbClr val="7030A0"/>
                </a:solidFill>
                <a:latin typeface="Times New Roman"/>
                <a:ea typeface="Times New Roman"/>
                <a:cs typeface="Times New Roman"/>
                <a:sym typeface="Times New Roman"/>
              </a:rPr>
              <a:t> </a:t>
            </a:r>
            <a:r>
              <a:rPr lang="en-US" sz="2700" b="1">
                <a:solidFill>
                  <a:srgbClr val="0F243E"/>
                </a:solidFill>
                <a:latin typeface="Times New Roman"/>
                <a:ea typeface="Times New Roman"/>
                <a:cs typeface="Times New Roman"/>
                <a:sym typeface="Times New Roman"/>
              </a:rPr>
              <a:t>(64KBytes)</a:t>
            </a:r>
            <a:endParaRPr/>
          </a:p>
          <a:p>
            <a:pPr marL="0" lvl="1" indent="0" algn="just" rtl="0">
              <a:lnSpc>
                <a:spcPct val="110000"/>
              </a:lnSpc>
              <a:spcBef>
                <a:spcPts val="0"/>
              </a:spcBef>
              <a:spcAft>
                <a:spcPts val="0"/>
              </a:spcAft>
              <a:buClr>
                <a:schemeClr val="dk1"/>
              </a:buClr>
              <a:buSzPts val="2700"/>
              <a:buNone/>
            </a:pPr>
            <a:endParaRPr sz="2700">
              <a:solidFill>
                <a:srgbClr val="7030A0"/>
              </a:solidFill>
              <a:latin typeface="Times New Roman"/>
              <a:ea typeface="Times New Roman"/>
              <a:cs typeface="Times New Roman"/>
              <a:sym typeface="Times New Roman"/>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7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7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7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7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7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7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67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67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1678"/>
        <p:cNvGrpSpPr/>
        <p:nvPr/>
      </p:nvGrpSpPr>
      <p:grpSpPr>
        <a:xfrm>
          <a:off x="0" y="0"/>
          <a:ext cx="0" cy="0"/>
          <a:chOff x="0" y="0"/>
          <a:chExt cx="0" cy="0"/>
        </a:xfrm>
      </p:grpSpPr>
      <p:sp>
        <p:nvSpPr>
          <p:cNvPr id="1679" name="Google Shape;1679;p101"/>
          <p:cNvSpPr txBox="1">
            <a:spLocks noGrp="1"/>
          </p:cNvSpPr>
          <p:nvPr>
            <p:ph type="dt" idx="10"/>
          </p:nvPr>
        </p:nvSpPr>
        <p:spPr>
          <a:xfrm>
            <a:off x="1041889" y="6336377"/>
            <a:ext cx="28448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8E104105-2918-4E38-866F-D665BF00D6E1}" type="datetime1">
              <a:rPr lang="en-US" smtClean="0"/>
              <a:t>3/29/2023</a:t>
            </a:fld>
            <a:endParaRPr/>
          </a:p>
        </p:txBody>
      </p:sp>
      <p:sp>
        <p:nvSpPr>
          <p:cNvPr id="1680" name="Google Shape;1680;p101"/>
          <p:cNvSpPr txBox="1">
            <a:spLocks noGrp="1"/>
          </p:cNvSpPr>
          <p:nvPr>
            <p:ph type="ftr" idx="11"/>
          </p:nvPr>
        </p:nvSpPr>
        <p:spPr>
          <a:xfrm>
            <a:off x="3006436" y="6356393"/>
            <a:ext cx="5019964"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GB" smtClean="0"/>
              <a:t>Microprocessor Architecture and Internet of Things_CET3014B    Unit 3      2022-23     S4  </a:t>
            </a:r>
            <a:endParaRPr/>
          </a:p>
        </p:txBody>
      </p:sp>
      <p:sp>
        <p:nvSpPr>
          <p:cNvPr id="1681" name="Google Shape;1681;p101"/>
          <p:cNvSpPr txBox="1">
            <a:spLocks noGrp="1"/>
          </p:cNvSpPr>
          <p:nvPr>
            <p:ph type="sldNum" idx="12"/>
          </p:nvPr>
        </p:nvSpPr>
        <p:spPr>
          <a:xfrm>
            <a:off x="8737600" y="6356393"/>
            <a:ext cx="28448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115</a:t>
            </a:fld>
            <a:endParaRPr/>
          </a:p>
        </p:txBody>
      </p:sp>
      <p:cxnSp>
        <p:nvCxnSpPr>
          <p:cNvPr id="1682" name="Google Shape;1682;p101"/>
          <p:cNvCxnSpPr/>
          <p:nvPr/>
        </p:nvCxnSpPr>
        <p:spPr>
          <a:xfrm rot="10800000" flipH="1">
            <a:off x="80250" y="894625"/>
            <a:ext cx="12192000" cy="27709"/>
          </a:xfrm>
          <a:prstGeom prst="straightConnector1">
            <a:avLst/>
          </a:prstGeom>
          <a:noFill/>
          <a:ln w="9525" cap="flat" cmpd="sng">
            <a:solidFill>
              <a:srgbClr val="00B050"/>
            </a:solidFill>
            <a:prstDash val="solid"/>
            <a:round/>
            <a:headEnd type="none" w="sm" len="sm"/>
            <a:tailEnd type="none" w="sm" len="sm"/>
          </a:ln>
        </p:spPr>
      </p:cxnSp>
      <p:sp>
        <p:nvSpPr>
          <p:cNvPr id="1683" name="Google Shape;1683;p101"/>
          <p:cNvSpPr/>
          <p:nvPr/>
        </p:nvSpPr>
        <p:spPr>
          <a:xfrm>
            <a:off x="146051" y="6356350"/>
            <a:ext cx="471487" cy="457200"/>
          </a:xfrm>
          <a:prstGeom prst="rect">
            <a:avLst/>
          </a:prstGeom>
          <a:solidFill>
            <a:srgbClr val="7030A0"/>
          </a:solidFill>
          <a:ln w="25400" cap="flat" cmpd="sng">
            <a:solidFill>
              <a:srgbClr val="7030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1684" name="Google Shape;1684;p101"/>
          <p:cNvCxnSpPr/>
          <p:nvPr/>
        </p:nvCxnSpPr>
        <p:spPr>
          <a:xfrm flipH="1">
            <a:off x="882161" y="0"/>
            <a:ext cx="14288" cy="6821487"/>
          </a:xfrm>
          <a:prstGeom prst="straightConnector1">
            <a:avLst/>
          </a:prstGeom>
          <a:noFill/>
          <a:ln w="15875" cap="flat" cmpd="sng">
            <a:solidFill>
              <a:srgbClr val="00B050"/>
            </a:solidFill>
            <a:prstDash val="solid"/>
            <a:round/>
            <a:headEnd type="none" w="sm" len="sm"/>
            <a:tailEnd type="none" w="sm" len="sm"/>
          </a:ln>
        </p:spPr>
      </p:cxnSp>
      <p:cxnSp>
        <p:nvCxnSpPr>
          <p:cNvPr id="1685" name="Google Shape;1685;p101"/>
          <p:cNvCxnSpPr/>
          <p:nvPr/>
        </p:nvCxnSpPr>
        <p:spPr>
          <a:xfrm>
            <a:off x="-10317" y="6356350"/>
            <a:ext cx="12192000" cy="0"/>
          </a:xfrm>
          <a:prstGeom prst="straightConnector1">
            <a:avLst/>
          </a:prstGeom>
          <a:noFill/>
          <a:ln w="15875" cap="flat" cmpd="sng">
            <a:solidFill>
              <a:srgbClr val="00B050"/>
            </a:solidFill>
            <a:prstDash val="solid"/>
            <a:round/>
            <a:headEnd type="none" w="sm" len="sm"/>
            <a:tailEnd type="none" w="sm" len="sm"/>
          </a:ln>
        </p:spPr>
      </p:cxnSp>
      <p:pic>
        <p:nvPicPr>
          <p:cNvPr id="1686" name="Google Shape;1686;p101"/>
          <p:cNvPicPr preferRelativeResize="0"/>
          <p:nvPr/>
        </p:nvPicPr>
        <p:blipFill rotWithShape="1">
          <a:blip r:embed="rId3">
            <a:alphaModFix/>
          </a:blip>
          <a:srcRect/>
          <a:stretch/>
        </p:blipFill>
        <p:spPr>
          <a:xfrm>
            <a:off x="80250" y="62750"/>
            <a:ext cx="801911" cy="796834"/>
          </a:xfrm>
          <a:prstGeom prst="rect">
            <a:avLst/>
          </a:prstGeom>
          <a:noFill/>
          <a:ln>
            <a:noFill/>
          </a:ln>
        </p:spPr>
      </p:pic>
      <p:sp>
        <p:nvSpPr>
          <p:cNvPr id="1687" name="Google Shape;1687;p101"/>
          <p:cNvSpPr txBox="1">
            <a:spLocks noGrp="1"/>
          </p:cNvSpPr>
          <p:nvPr>
            <p:ph type="title"/>
          </p:nvPr>
        </p:nvSpPr>
        <p:spPr>
          <a:xfrm>
            <a:off x="1041889" y="79290"/>
            <a:ext cx="10970002" cy="626394"/>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rgbClr val="002060"/>
              </a:buClr>
              <a:buSzPts val="3600"/>
              <a:buFont typeface="Times New Roman"/>
              <a:buNone/>
            </a:pPr>
            <a:r>
              <a:rPr lang="en-US" sz="3600" b="1">
                <a:solidFill>
                  <a:srgbClr val="002060"/>
                </a:solidFill>
                <a:latin typeface="Times New Roman"/>
                <a:ea typeface="Times New Roman"/>
                <a:cs typeface="Times New Roman"/>
                <a:sym typeface="Times New Roman"/>
              </a:rPr>
              <a:t>Segment Descriptor Format (</a:t>
            </a:r>
            <a:r>
              <a:rPr lang="en-US" sz="3600" b="1">
                <a:solidFill>
                  <a:srgbClr val="C00000"/>
                </a:solidFill>
                <a:latin typeface="Times New Roman"/>
                <a:ea typeface="Times New Roman"/>
                <a:cs typeface="Times New Roman"/>
                <a:sym typeface="Times New Roman"/>
              </a:rPr>
              <a:t>S Bit </a:t>
            </a:r>
            <a:r>
              <a:rPr lang="en-US" sz="3600" b="1">
                <a:solidFill>
                  <a:srgbClr val="002060"/>
                </a:solidFill>
                <a:latin typeface="Times New Roman"/>
                <a:ea typeface="Times New Roman"/>
                <a:cs typeface="Times New Roman"/>
                <a:sym typeface="Times New Roman"/>
              </a:rPr>
              <a:t>and </a:t>
            </a:r>
            <a:r>
              <a:rPr lang="en-US" sz="3600" b="1">
                <a:solidFill>
                  <a:srgbClr val="7030A0"/>
                </a:solidFill>
                <a:latin typeface="Times New Roman"/>
                <a:ea typeface="Times New Roman"/>
                <a:cs typeface="Times New Roman"/>
                <a:sym typeface="Times New Roman"/>
              </a:rPr>
              <a:t>Type Field)</a:t>
            </a:r>
            <a:endParaRPr sz="3600" b="1">
              <a:solidFill>
                <a:srgbClr val="002060"/>
              </a:solidFill>
              <a:latin typeface="Times New Roman"/>
              <a:ea typeface="Times New Roman"/>
              <a:cs typeface="Times New Roman"/>
              <a:sym typeface="Times New Roman"/>
            </a:endParaRPr>
          </a:p>
        </p:txBody>
      </p:sp>
      <p:sp>
        <p:nvSpPr>
          <p:cNvPr id="1688" name="Google Shape;1688;p101"/>
          <p:cNvSpPr txBox="1">
            <a:spLocks noGrp="1"/>
          </p:cNvSpPr>
          <p:nvPr>
            <p:ph type="body" idx="1"/>
          </p:nvPr>
        </p:nvSpPr>
        <p:spPr>
          <a:xfrm>
            <a:off x="910738" y="4028909"/>
            <a:ext cx="11101154" cy="1388219"/>
          </a:xfrm>
          <a:prstGeom prst="rect">
            <a:avLst/>
          </a:prstGeom>
          <a:noFill/>
          <a:ln>
            <a:noFill/>
          </a:ln>
        </p:spPr>
        <p:txBody>
          <a:bodyPr spcFirstLastPara="1" wrap="square" lIns="91425" tIns="45700" rIns="91425" bIns="45700" anchor="t" anchorCtr="0">
            <a:normAutofit lnSpcReduction="10000"/>
          </a:bodyPr>
          <a:lstStyle/>
          <a:p>
            <a:pPr marL="342900" lvl="0" indent="-342900" algn="just" rtl="0">
              <a:spcBef>
                <a:spcPts val="0"/>
              </a:spcBef>
              <a:spcAft>
                <a:spcPts val="0"/>
              </a:spcAft>
              <a:buClr>
                <a:schemeClr val="dk1"/>
              </a:buClr>
              <a:buSzPts val="2400"/>
              <a:buFont typeface="Noto Sans Symbols"/>
              <a:buChar char="⮚"/>
            </a:pPr>
            <a:r>
              <a:rPr lang="en-US" sz="2400" b="1">
                <a:latin typeface="Times New Roman"/>
                <a:ea typeface="Times New Roman"/>
                <a:cs typeface="Times New Roman"/>
                <a:sym typeface="Times New Roman"/>
              </a:rPr>
              <a:t>A (Accessed bit-8) </a:t>
            </a:r>
            <a:r>
              <a:rPr lang="en-US" sz="2400">
                <a:latin typeface="Times New Roman"/>
                <a:ea typeface="Times New Roman"/>
                <a:cs typeface="Times New Roman"/>
                <a:sym typeface="Times New Roman"/>
              </a:rPr>
              <a:t>:</a:t>
            </a:r>
            <a:r>
              <a:rPr lang="en-US" sz="2000">
                <a:latin typeface="Times New Roman"/>
                <a:ea typeface="Times New Roman"/>
                <a:cs typeface="Times New Roman"/>
                <a:sym typeface="Times New Roman"/>
              </a:rPr>
              <a:t>indicates whether </a:t>
            </a:r>
            <a:r>
              <a:rPr lang="en-US" sz="2000" b="1">
                <a:latin typeface="Times New Roman"/>
                <a:ea typeface="Times New Roman"/>
                <a:cs typeface="Times New Roman"/>
                <a:sym typeface="Times New Roman"/>
              </a:rPr>
              <a:t>the segment has been accessed </a:t>
            </a:r>
            <a:r>
              <a:rPr lang="en-US" sz="2000">
                <a:latin typeface="Times New Roman"/>
                <a:ea typeface="Times New Roman"/>
                <a:cs typeface="Times New Roman"/>
                <a:sym typeface="Times New Roman"/>
              </a:rPr>
              <a:t>since the last time the operating-system </a:t>
            </a:r>
            <a:r>
              <a:rPr lang="en-US" sz="2000">
                <a:solidFill>
                  <a:schemeClr val="accent2"/>
                </a:solidFill>
                <a:latin typeface="Times New Roman"/>
                <a:ea typeface="Times New Roman"/>
                <a:cs typeface="Times New Roman"/>
                <a:sym typeface="Times New Roman"/>
              </a:rPr>
              <a:t>cleared the bit</a:t>
            </a:r>
            <a:r>
              <a:rPr lang="en-US" sz="2000">
                <a:latin typeface="Times New Roman"/>
                <a:ea typeface="Times New Roman"/>
                <a:cs typeface="Times New Roman"/>
                <a:sym typeface="Times New Roman"/>
              </a:rPr>
              <a:t>.</a:t>
            </a:r>
            <a:endParaRPr/>
          </a:p>
          <a:p>
            <a:pPr marL="342900" lvl="0" indent="-342900" algn="just" rtl="0">
              <a:spcBef>
                <a:spcPts val="400"/>
              </a:spcBef>
              <a:spcAft>
                <a:spcPts val="0"/>
              </a:spcAft>
              <a:buClr>
                <a:schemeClr val="dk1"/>
              </a:buClr>
              <a:buSzPts val="2000"/>
              <a:buFont typeface="Noto Sans Symbols"/>
              <a:buChar char="⮚"/>
            </a:pPr>
            <a:r>
              <a:rPr lang="en-US" sz="2000">
                <a:latin typeface="Times New Roman"/>
                <a:ea typeface="Times New Roman"/>
                <a:cs typeface="Times New Roman"/>
                <a:sym typeface="Times New Roman"/>
              </a:rPr>
              <a:t>The </a:t>
            </a:r>
            <a:r>
              <a:rPr lang="en-US" sz="2000" b="1">
                <a:latin typeface="Times New Roman"/>
                <a:ea typeface="Times New Roman"/>
                <a:cs typeface="Times New Roman"/>
                <a:sym typeface="Times New Roman"/>
              </a:rPr>
              <a:t>processor sets this bit </a:t>
            </a:r>
            <a:r>
              <a:rPr lang="en-US" sz="2000">
                <a:latin typeface="Times New Roman"/>
                <a:ea typeface="Times New Roman"/>
                <a:cs typeface="Times New Roman"/>
                <a:sym typeface="Times New Roman"/>
              </a:rPr>
              <a:t>whenever it </a:t>
            </a:r>
            <a:r>
              <a:rPr lang="en-US" sz="2000" b="1">
                <a:solidFill>
                  <a:schemeClr val="accent2"/>
                </a:solidFill>
                <a:latin typeface="Times New Roman"/>
                <a:ea typeface="Times New Roman"/>
                <a:cs typeface="Times New Roman"/>
                <a:sym typeface="Times New Roman"/>
              </a:rPr>
              <a:t>loads</a:t>
            </a:r>
            <a:r>
              <a:rPr lang="en-US" sz="2000">
                <a:latin typeface="Times New Roman"/>
                <a:ea typeface="Times New Roman"/>
                <a:cs typeface="Times New Roman"/>
                <a:sym typeface="Times New Roman"/>
              </a:rPr>
              <a:t> a </a:t>
            </a:r>
            <a:r>
              <a:rPr lang="en-US" sz="2000" b="1">
                <a:latin typeface="Times New Roman"/>
                <a:ea typeface="Times New Roman"/>
                <a:cs typeface="Times New Roman"/>
                <a:sym typeface="Times New Roman"/>
              </a:rPr>
              <a:t>segment selector </a:t>
            </a:r>
            <a:r>
              <a:rPr lang="en-US" sz="2000">
                <a:latin typeface="Times New Roman"/>
                <a:ea typeface="Times New Roman"/>
                <a:cs typeface="Times New Roman"/>
                <a:sym typeface="Times New Roman"/>
              </a:rPr>
              <a:t>for the </a:t>
            </a:r>
            <a:r>
              <a:rPr lang="en-US" sz="2000" b="1">
                <a:solidFill>
                  <a:schemeClr val="accent2"/>
                </a:solidFill>
                <a:latin typeface="Times New Roman"/>
                <a:ea typeface="Times New Roman"/>
                <a:cs typeface="Times New Roman"/>
                <a:sym typeface="Times New Roman"/>
              </a:rPr>
              <a:t>segment </a:t>
            </a:r>
            <a:r>
              <a:rPr lang="en-US" sz="2000">
                <a:latin typeface="Times New Roman"/>
                <a:ea typeface="Times New Roman"/>
                <a:cs typeface="Times New Roman"/>
                <a:sym typeface="Times New Roman"/>
              </a:rPr>
              <a:t>into a segment register. </a:t>
            </a:r>
            <a:r>
              <a:rPr lang="en-US" sz="2000" b="1">
                <a:solidFill>
                  <a:srgbClr val="953734"/>
                </a:solidFill>
                <a:latin typeface="Times New Roman"/>
                <a:ea typeface="Times New Roman"/>
                <a:cs typeface="Times New Roman"/>
                <a:sym typeface="Times New Roman"/>
              </a:rPr>
              <a:t>Processor </a:t>
            </a:r>
            <a:r>
              <a:rPr lang="en-US" sz="2000" b="1">
                <a:solidFill>
                  <a:srgbClr val="974806"/>
                </a:solidFill>
                <a:latin typeface="Times New Roman"/>
                <a:ea typeface="Times New Roman"/>
                <a:cs typeface="Times New Roman"/>
                <a:sym typeface="Times New Roman"/>
              </a:rPr>
              <a:t>never clear </a:t>
            </a:r>
            <a:r>
              <a:rPr lang="en-US" sz="2000" b="1">
                <a:solidFill>
                  <a:srgbClr val="953734"/>
                </a:solidFill>
                <a:latin typeface="Times New Roman"/>
                <a:ea typeface="Times New Roman"/>
                <a:cs typeface="Times New Roman"/>
                <a:sym typeface="Times New Roman"/>
              </a:rPr>
              <a:t>this bit automatically.</a:t>
            </a:r>
            <a:endParaRPr sz="2000" b="1">
              <a:solidFill>
                <a:srgbClr val="7030A0"/>
              </a:solidFill>
              <a:latin typeface="Times New Roman"/>
              <a:ea typeface="Times New Roman"/>
              <a:cs typeface="Times New Roman"/>
              <a:sym typeface="Times New Roman"/>
            </a:endParaRPr>
          </a:p>
        </p:txBody>
      </p:sp>
      <p:pic>
        <p:nvPicPr>
          <p:cNvPr id="1689" name="Google Shape;1689;p101"/>
          <p:cNvPicPr preferRelativeResize="0"/>
          <p:nvPr/>
        </p:nvPicPr>
        <p:blipFill rotWithShape="1">
          <a:blip r:embed="rId4">
            <a:alphaModFix/>
          </a:blip>
          <a:srcRect/>
          <a:stretch/>
        </p:blipFill>
        <p:spPr>
          <a:xfrm>
            <a:off x="1788927" y="1000157"/>
            <a:ext cx="8867953" cy="1233742"/>
          </a:xfrm>
          <a:prstGeom prst="rect">
            <a:avLst/>
          </a:prstGeom>
          <a:noFill/>
          <a:ln>
            <a:noFill/>
          </a:ln>
        </p:spPr>
      </p:pic>
      <p:pic>
        <p:nvPicPr>
          <p:cNvPr id="1690" name="Google Shape;1690;p101"/>
          <p:cNvPicPr preferRelativeResize="0"/>
          <p:nvPr/>
        </p:nvPicPr>
        <p:blipFill rotWithShape="1">
          <a:blip r:embed="rId5">
            <a:alphaModFix/>
          </a:blip>
          <a:srcRect/>
          <a:stretch/>
        </p:blipFill>
        <p:spPr>
          <a:xfrm>
            <a:off x="1788927" y="2312068"/>
            <a:ext cx="8729931" cy="1639018"/>
          </a:xfrm>
          <a:prstGeom prst="rect">
            <a:avLst/>
          </a:prstGeom>
          <a:noFill/>
          <a:ln>
            <a:noFill/>
          </a:ln>
        </p:spPr>
      </p:pic>
      <p:graphicFrame>
        <p:nvGraphicFramePr>
          <p:cNvPr id="1691" name="Google Shape;1691;p101"/>
          <p:cNvGraphicFramePr/>
          <p:nvPr/>
        </p:nvGraphicFramePr>
        <p:xfrm>
          <a:off x="956020" y="5460019"/>
          <a:ext cx="11256650" cy="853450"/>
        </p:xfrm>
        <a:graphic>
          <a:graphicData uri="http://schemas.openxmlformats.org/drawingml/2006/table">
            <a:tbl>
              <a:tblPr firstRow="1" bandRow="1">
                <a:noFill/>
                <a:tableStyleId>{C14310B4-761D-440C-B97F-3B79ECA8EF60}</a:tableStyleId>
              </a:tblPr>
              <a:tblGrid>
                <a:gridCol w="1623550">
                  <a:extLst>
                    <a:ext uri="{9D8B030D-6E8A-4147-A177-3AD203B41FA5}">
                      <a16:colId xmlns:a16="http://schemas.microsoft.com/office/drawing/2014/main" val="20000"/>
                    </a:ext>
                  </a:extLst>
                </a:gridCol>
                <a:gridCol w="974125">
                  <a:extLst>
                    <a:ext uri="{9D8B030D-6E8A-4147-A177-3AD203B41FA5}">
                      <a16:colId xmlns:a16="http://schemas.microsoft.com/office/drawing/2014/main" val="20001"/>
                    </a:ext>
                  </a:extLst>
                </a:gridCol>
                <a:gridCol w="865900">
                  <a:extLst>
                    <a:ext uri="{9D8B030D-6E8A-4147-A177-3AD203B41FA5}">
                      <a16:colId xmlns:a16="http://schemas.microsoft.com/office/drawing/2014/main" val="20002"/>
                    </a:ext>
                  </a:extLst>
                </a:gridCol>
                <a:gridCol w="649425">
                  <a:extLst>
                    <a:ext uri="{9D8B030D-6E8A-4147-A177-3AD203B41FA5}">
                      <a16:colId xmlns:a16="http://schemas.microsoft.com/office/drawing/2014/main" val="20003"/>
                    </a:ext>
                  </a:extLst>
                </a:gridCol>
                <a:gridCol w="865900">
                  <a:extLst>
                    <a:ext uri="{9D8B030D-6E8A-4147-A177-3AD203B41FA5}">
                      <a16:colId xmlns:a16="http://schemas.microsoft.com/office/drawing/2014/main" val="20004"/>
                    </a:ext>
                  </a:extLst>
                </a:gridCol>
                <a:gridCol w="1469075">
                  <a:extLst>
                    <a:ext uri="{9D8B030D-6E8A-4147-A177-3AD203B41FA5}">
                      <a16:colId xmlns:a16="http://schemas.microsoft.com/office/drawing/2014/main" val="20005"/>
                    </a:ext>
                  </a:extLst>
                </a:gridCol>
                <a:gridCol w="546450">
                  <a:extLst>
                    <a:ext uri="{9D8B030D-6E8A-4147-A177-3AD203B41FA5}">
                      <a16:colId xmlns:a16="http://schemas.microsoft.com/office/drawing/2014/main" val="20006"/>
                    </a:ext>
                  </a:extLst>
                </a:gridCol>
                <a:gridCol w="1180625">
                  <a:extLst>
                    <a:ext uri="{9D8B030D-6E8A-4147-A177-3AD203B41FA5}">
                      <a16:colId xmlns:a16="http://schemas.microsoft.com/office/drawing/2014/main" val="20007"/>
                    </a:ext>
                  </a:extLst>
                </a:gridCol>
                <a:gridCol w="499800">
                  <a:extLst>
                    <a:ext uri="{9D8B030D-6E8A-4147-A177-3AD203B41FA5}">
                      <a16:colId xmlns:a16="http://schemas.microsoft.com/office/drawing/2014/main" val="20008"/>
                    </a:ext>
                  </a:extLst>
                </a:gridCol>
                <a:gridCol w="1483950">
                  <a:extLst>
                    <a:ext uri="{9D8B030D-6E8A-4147-A177-3AD203B41FA5}">
                      <a16:colId xmlns:a16="http://schemas.microsoft.com/office/drawing/2014/main" val="20009"/>
                    </a:ext>
                  </a:extLst>
                </a:gridCol>
                <a:gridCol w="1097850">
                  <a:extLst>
                    <a:ext uri="{9D8B030D-6E8A-4147-A177-3AD203B41FA5}">
                      <a16:colId xmlns:a16="http://schemas.microsoft.com/office/drawing/2014/main" val="20010"/>
                    </a:ext>
                  </a:extLst>
                </a:gridCol>
              </a:tblGrid>
              <a:tr h="623450">
                <a:tc>
                  <a:txBody>
                    <a:bodyPr/>
                    <a:lstStyle/>
                    <a:p>
                      <a:pPr marL="0" marR="0" lvl="0" indent="0" algn="l" rtl="0">
                        <a:spcBef>
                          <a:spcPts val="0"/>
                        </a:spcBef>
                        <a:spcAft>
                          <a:spcPts val="0"/>
                        </a:spcAft>
                        <a:buNone/>
                      </a:pPr>
                      <a:r>
                        <a:rPr lang="en-US" sz="1600"/>
                        <a:t>Base</a:t>
                      </a:r>
                      <a:endParaRPr/>
                    </a:p>
                    <a:p>
                      <a:pPr marL="0" marR="0" lvl="0" indent="0" algn="l" rtl="0">
                        <a:spcBef>
                          <a:spcPts val="0"/>
                        </a:spcBef>
                        <a:spcAft>
                          <a:spcPts val="0"/>
                        </a:spcAft>
                        <a:buNone/>
                      </a:pPr>
                      <a:r>
                        <a:rPr lang="en-US" sz="1600"/>
                        <a:t>Addr.  31:24</a:t>
                      </a:r>
                      <a:endParaRPr sz="1600"/>
                    </a:p>
                  </a:txBody>
                  <a:tcPr marL="121925" marR="121925" marT="45725" marB="45725">
                    <a:solidFill>
                      <a:schemeClr val="accent2"/>
                    </a:solidFill>
                  </a:tcPr>
                </a:tc>
                <a:tc>
                  <a:txBody>
                    <a:bodyPr/>
                    <a:lstStyle/>
                    <a:p>
                      <a:pPr marL="0" marR="0" lvl="0" indent="0" algn="l" rtl="0">
                        <a:spcBef>
                          <a:spcPts val="0"/>
                        </a:spcBef>
                        <a:spcAft>
                          <a:spcPts val="0"/>
                        </a:spcAft>
                        <a:buNone/>
                      </a:pPr>
                      <a:r>
                        <a:rPr lang="en-US" sz="1600">
                          <a:solidFill>
                            <a:schemeClr val="dk1"/>
                          </a:solidFill>
                        </a:rPr>
                        <a:t>G</a:t>
                      </a:r>
                      <a:endParaRPr sz="1600">
                        <a:solidFill>
                          <a:schemeClr val="dk1"/>
                        </a:solidFill>
                      </a:endParaRPr>
                    </a:p>
                  </a:txBody>
                  <a:tcPr marL="121925" marR="121925" marT="45725" marB="45725">
                    <a:solidFill>
                      <a:srgbClr val="DDD9C3"/>
                    </a:solidFill>
                  </a:tcPr>
                </a:tc>
                <a:tc>
                  <a:txBody>
                    <a:bodyPr/>
                    <a:lstStyle/>
                    <a:p>
                      <a:pPr marL="0" marR="0" lvl="0" indent="0" algn="l" rtl="0">
                        <a:spcBef>
                          <a:spcPts val="0"/>
                        </a:spcBef>
                        <a:spcAft>
                          <a:spcPts val="0"/>
                        </a:spcAft>
                        <a:buNone/>
                      </a:pPr>
                      <a:r>
                        <a:rPr lang="en-US" sz="1600">
                          <a:solidFill>
                            <a:schemeClr val="dk1"/>
                          </a:solidFill>
                        </a:rPr>
                        <a:t>D/B</a:t>
                      </a:r>
                      <a:endParaRPr sz="1600">
                        <a:solidFill>
                          <a:schemeClr val="dk1"/>
                        </a:solidFill>
                      </a:endParaRPr>
                    </a:p>
                  </a:txBody>
                  <a:tcPr marL="121925" marR="121925" marT="45725" marB="45725">
                    <a:solidFill>
                      <a:srgbClr val="DDD9C3"/>
                    </a:solidFill>
                  </a:tcPr>
                </a:tc>
                <a:tc>
                  <a:txBody>
                    <a:bodyPr/>
                    <a:lstStyle/>
                    <a:p>
                      <a:pPr marL="0" marR="0" lvl="0" indent="0" algn="l" rtl="0">
                        <a:spcBef>
                          <a:spcPts val="0"/>
                        </a:spcBef>
                        <a:spcAft>
                          <a:spcPts val="0"/>
                        </a:spcAft>
                        <a:buNone/>
                      </a:pPr>
                      <a:r>
                        <a:rPr lang="en-US" sz="3200">
                          <a:solidFill>
                            <a:schemeClr val="dk1"/>
                          </a:solidFill>
                        </a:rPr>
                        <a:t>O</a:t>
                      </a:r>
                      <a:endParaRPr sz="3200">
                        <a:solidFill>
                          <a:schemeClr val="dk1"/>
                        </a:solidFill>
                      </a:endParaRPr>
                    </a:p>
                  </a:txBody>
                  <a:tcPr marL="121925" marR="121925" marT="45725" marB="45725">
                    <a:solidFill>
                      <a:srgbClr val="DDD9C3"/>
                    </a:solidFill>
                  </a:tcPr>
                </a:tc>
                <a:tc>
                  <a:txBody>
                    <a:bodyPr/>
                    <a:lstStyle/>
                    <a:p>
                      <a:pPr marL="0" marR="0" lvl="0" indent="0" algn="l" rtl="0">
                        <a:spcBef>
                          <a:spcPts val="0"/>
                        </a:spcBef>
                        <a:spcAft>
                          <a:spcPts val="0"/>
                        </a:spcAft>
                        <a:buNone/>
                      </a:pPr>
                      <a:r>
                        <a:rPr lang="en-US" sz="2800">
                          <a:solidFill>
                            <a:srgbClr val="C00000"/>
                          </a:solidFill>
                        </a:rPr>
                        <a:t>AVL</a:t>
                      </a:r>
                      <a:endParaRPr sz="2800">
                        <a:solidFill>
                          <a:srgbClr val="C00000"/>
                        </a:solidFill>
                      </a:endParaRPr>
                    </a:p>
                  </a:txBody>
                  <a:tcPr marL="121925" marR="121925" marT="45725" marB="45725">
                    <a:solidFill>
                      <a:srgbClr val="DDD9C3"/>
                    </a:solidFill>
                  </a:tcPr>
                </a:tc>
                <a:tc>
                  <a:txBody>
                    <a:bodyPr/>
                    <a:lstStyle/>
                    <a:p>
                      <a:pPr marL="0" marR="0" lvl="0" indent="0" algn="l" rtl="0">
                        <a:spcBef>
                          <a:spcPts val="0"/>
                        </a:spcBef>
                        <a:spcAft>
                          <a:spcPts val="0"/>
                        </a:spcAft>
                        <a:buNone/>
                      </a:pPr>
                      <a:r>
                        <a:rPr lang="en-US" sz="1600"/>
                        <a:t>Seg. Limit 19:16</a:t>
                      </a:r>
                      <a:endParaRPr sz="1600"/>
                    </a:p>
                  </a:txBody>
                  <a:tcPr marL="121925" marR="121925" marT="45725" marB="45725">
                    <a:solidFill>
                      <a:schemeClr val="accent3"/>
                    </a:solidFill>
                  </a:tcPr>
                </a:tc>
                <a:tc>
                  <a:txBody>
                    <a:bodyPr/>
                    <a:lstStyle/>
                    <a:p>
                      <a:pPr marL="0" marR="0" lvl="0" indent="0" algn="l" rtl="0">
                        <a:spcBef>
                          <a:spcPts val="0"/>
                        </a:spcBef>
                        <a:spcAft>
                          <a:spcPts val="0"/>
                        </a:spcAft>
                        <a:buNone/>
                      </a:pPr>
                      <a:r>
                        <a:rPr lang="en-US" sz="1600"/>
                        <a:t>P</a:t>
                      </a:r>
                      <a:endParaRPr sz="1600"/>
                    </a:p>
                  </a:txBody>
                  <a:tcPr marL="121925" marR="121925" marT="45725" marB="45725"/>
                </a:tc>
                <a:tc>
                  <a:txBody>
                    <a:bodyPr/>
                    <a:lstStyle/>
                    <a:p>
                      <a:pPr marL="0" marR="0" lvl="0" indent="0" algn="l" rtl="0">
                        <a:spcBef>
                          <a:spcPts val="0"/>
                        </a:spcBef>
                        <a:spcAft>
                          <a:spcPts val="0"/>
                        </a:spcAft>
                        <a:buNone/>
                      </a:pPr>
                      <a:r>
                        <a:rPr lang="en-US" sz="1600"/>
                        <a:t>DPL</a:t>
                      </a:r>
                      <a:endParaRPr/>
                    </a:p>
                    <a:p>
                      <a:pPr marL="0" marR="0" lvl="0" indent="0" algn="l" rtl="0">
                        <a:spcBef>
                          <a:spcPts val="0"/>
                        </a:spcBef>
                        <a:spcAft>
                          <a:spcPts val="0"/>
                        </a:spcAft>
                        <a:buNone/>
                      </a:pPr>
                      <a:r>
                        <a:rPr lang="en-US" sz="1600"/>
                        <a:t>(2 bit)</a:t>
                      </a:r>
                      <a:endParaRPr sz="1600"/>
                    </a:p>
                  </a:txBody>
                  <a:tcPr marL="121925" marR="121925" marT="45725" marB="45725"/>
                </a:tc>
                <a:tc>
                  <a:txBody>
                    <a:bodyPr/>
                    <a:lstStyle/>
                    <a:p>
                      <a:pPr marL="0" marR="0" lvl="0" indent="0" algn="l" rtl="0">
                        <a:spcBef>
                          <a:spcPts val="0"/>
                        </a:spcBef>
                        <a:spcAft>
                          <a:spcPts val="0"/>
                        </a:spcAft>
                        <a:buNone/>
                      </a:pPr>
                      <a:r>
                        <a:rPr lang="en-US" sz="1600"/>
                        <a:t>S</a:t>
                      </a:r>
                      <a:endParaRPr sz="1600"/>
                    </a:p>
                  </a:txBody>
                  <a:tcPr marL="121925" marR="121925" marT="45725" marB="45725"/>
                </a:tc>
                <a:tc>
                  <a:txBody>
                    <a:bodyPr/>
                    <a:lstStyle/>
                    <a:p>
                      <a:pPr marL="0" marR="0" lvl="0" indent="0" algn="l" rtl="0">
                        <a:spcBef>
                          <a:spcPts val="0"/>
                        </a:spcBef>
                        <a:spcAft>
                          <a:spcPts val="0"/>
                        </a:spcAft>
                        <a:buNone/>
                      </a:pPr>
                      <a:r>
                        <a:rPr lang="en-US" sz="1600"/>
                        <a:t>Type (4 bit)</a:t>
                      </a:r>
                      <a:endParaRPr/>
                    </a:p>
                    <a:p>
                      <a:pPr marL="0" marR="0" lvl="0" indent="0" algn="l" rtl="0">
                        <a:spcBef>
                          <a:spcPts val="0"/>
                        </a:spcBef>
                        <a:spcAft>
                          <a:spcPts val="0"/>
                        </a:spcAft>
                        <a:buNone/>
                      </a:pPr>
                      <a:r>
                        <a:rPr lang="en-US" sz="1800"/>
                        <a:t>0 E W A</a:t>
                      </a:r>
                      <a:endParaRPr/>
                    </a:p>
                    <a:p>
                      <a:pPr marL="0" marR="0" lvl="0" indent="0" algn="l" rtl="0">
                        <a:spcBef>
                          <a:spcPts val="0"/>
                        </a:spcBef>
                        <a:spcAft>
                          <a:spcPts val="0"/>
                        </a:spcAft>
                        <a:buNone/>
                      </a:pPr>
                      <a:endParaRPr sz="1600"/>
                    </a:p>
                  </a:txBody>
                  <a:tcPr marL="121925" marR="121925" marT="45725" marB="45725"/>
                </a:tc>
                <a:tc>
                  <a:txBody>
                    <a:bodyPr/>
                    <a:lstStyle/>
                    <a:p>
                      <a:pPr marL="0" marR="0" lvl="0" indent="0" algn="l" rtl="0">
                        <a:spcBef>
                          <a:spcPts val="0"/>
                        </a:spcBef>
                        <a:spcAft>
                          <a:spcPts val="0"/>
                        </a:spcAft>
                        <a:buNone/>
                      </a:pPr>
                      <a:r>
                        <a:rPr lang="en-US" sz="1600"/>
                        <a:t>Base  Addr</a:t>
                      </a:r>
                      <a:endParaRPr sz="1600"/>
                    </a:p>
                    <a:p>
                      <a:pPr marL="0" marR="0" lvl="0" indent="0" algn="l" rtl="0">
                        <a:spcBef>
                          <a:spcPts val="0"/>
                        </a:spcBef>
                        <a:spcAft>
                          <a:spcPts val="0"/>
                        </a:spcAft>
                        <a:buNone/>
                      </a:pPr>
                      <a:r>
                        <a:rPr lang="en-US" sz="1600"/>
                        <a:t>23:16</a:t>
                      </a:r>
                      <a:endParaRPr sz="1600"/>
                    </a:p>
                  </a:txBody>
                  <a:tcPr marL="121925" marR="121925" marT="45725" marB="45725">
                    <a:solidFill>
                      <a:schemeClr val="accent2"/>
                    </a:solidFill>
                  </a:tcPr>
                </a:tc>
                <a:extLst>
                  <a:ext uri="{0D108BD9-81ED-4DB2-BD59-A6C34878D82A}">
                    <a16:rowId xmlns:a16="http://schemas.microsoft.com/office/drawing/2014/main" val="10000"/>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8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9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88">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88">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1695"/>
        <p:cNvGrpSpPr/>
        <p:nvPr/>
      </p:nvGrpSpPr>
      <p:grpSpPr>
        <a:xfrm>
          <a:off x="0" y="0"/>
          <a:ext cx="0" cy="0"/>
          <a:chOff x="0" y="0"/>
          <a:chExt cx="0" cy="0"/>
        </a:xfrm>
      </p:grpSpPr>
      <p:sp>
        <p:nvSpPr>
          <p:cNvPr id="1696" name="Google Shape;1696;p102"/>
          <p:cNvSpPr txBox="1">
            <a:spLocks noGrp="1"/>
          </p:cNvSpPr>
          <p:nvPr>
            <p:ph type="dt" idx="10"/>
          </p:nvPr>
        </p:nvSpPr>
        <p:spPr>
          <a:xfrm>
            <a:off x="1041889" y="6336377"/>
            <a:ext cx="28448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B334C16C-370D-4FAF-8B00-6943C004A30D}" type="datetime1">
              <a:rPr lang="en-US" smtClean="0"/>
              <a:t>3/29/2023</a:t>
            </a:fld>
            <a:endParaRPr/>
          </a:p>
        </p:txBody>
      </p:sp>
      <p:sp>
        <p:nvSpPr>
          <p:cNvPr id="1697" name="Google Shape;1697;p102"/>
          <p:cNvSpPr txBox="1">
            <a:spLocks noGrp="1"/>
          </p:cNvSpPr>
          <p:nvPr>
            <p:ph type="ftr" idx="11"/>
          </p:nvPr>
        </p:nvSpPr>
        <p:spPr>
          <a:xfrm>
            <a:off x="4165600" y="6356393"/>
            <a:ext cx="3860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GB" smtClean="0"/>
              <a:t>Microprocessor Architecture and Internet of Things_CET3014B    Unit 3      2022-23     S4  </a:t>
            </a:r>
            <a:endParaRPr/>
          </a:p>
        </p:txBody>
      </p:sp>
      <p:sp>
        <p:nvSpPr>
          <p:cNvPr id="1698" name="Google Shape;1698;p102"/>
          <p:cNvSpPr txBox="1">
            <a:spLocks noGrp="1"/>
          </p:cNvSpPr>
          <p:nvPr>
            <p:ph type="sldNum" idx="12"/>
          </p:nvPr>
        </p:nvSpPr>
        <p:spPr>
          <a:xfrm>
            <a:off x="8737600" y="6356393"/>
            <a:ext cx="28448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116</a:t>
            </a:fld>
            <a:endParaRPr/>
          </a:p>
        </p:txBody>
      </p:sp>
      <p:cxnSp>
        <p:nvCxnSpPr>
          <p:cNvPr id="1699" name="Google Shape;1699;p102"/>
          <p:cNvCxnSpPr/>
          <p:nvPr/>
        </p:nvCxnSpPr>
        <p:spPr>
          <a:xfrm rot="10800000" flipH="1">
            <a:off x="80250" y="894625"/>
            <a:ext cx="12192000" cy="27709"/>
          </a:xfrm>
          <a:prstGeom prst="straightConnector1">
            <a:avLst/>
          </a:prstGeom>
          <a:noFill/>
          <a:ln w="9525" cap="flat" cmpd="sng">
            <a:solidFill>
              <a:srgbClr val="00B050"/>
            </a:solidFill>
            <a:prstDash val="solid"/>
            <a:round/>
            <a:headEnd type="none" w="sm" len="sm"/>
            <a:tailEnd type="none" w="sm" len="sm"/>
          </a:ln>
        </p:spPr>
      </p:cxnSp>
      <p:sp>
        <p:nvSpPr>
          <p:cNvPr id="1700" name="Google Shape;1700;p102"/>
          <p:cNvSpPr/>
          <p:nvPr/>
        </p:nvSpPr>
        <p:spPr>
          <a:xfrm>
            <a:off x="146051" y="6356350"/>
            <a:ext cx="471487" cy="457200"/>
          </a:xfrm>
          <a:prstGeom prst="rect">
            <a:avLst/>
          </a:prstGeom>
          <a:solidFill>
            <a:srgbClr val="7030A0"/>
          </a:solidFill>
          <a:ln w="25400" cap="flat" cmpd="sng">
            <a:solidFill>
              <a:srgbClr val="7030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1701" name="Google Shape;1701;p102"/>
          <p:cNvCxnSpPr/>
          <p:nvPr/>
        </p:nvCxnSpPr>
        <p:spPr>
          <a:xfrm flipH="1">
            <a:off x="882161" y="0"/>
            <a:ext cx="14288" cy="6821487"/>
          </a:xfrm>
          <a:prstGeom prst="straightConnector1">
            <a:avLst/>
          </a:prstGeom>
          <a:noFill/>
          <a:ln w="15875" cap="flat" cmpd="sng">
            <a:solidFill>
              <a:srgbClr val="00B050"/>
            </a:solidFill>
            <a:prstDash val="solid"/>
            <a:round/>
            <a:headEnd type="none" w="sm" len="sm"/>
            <a:tailEnd type="none" w="sm" len="sm"/>
          </a:ln>
        </p:spPr>
      </p:cxnSp>
      <p:cxnSp>
        <p:nvCxnSpPr>
          <p:cNvPr id="1702" name="Google Shape;1702;p102"/>
          <p:cNvCxnSpPr/>
          <p:nvPr/>
        </p:nvCxnSpPr>
        <p:spPr>
          <a:xfrm>
            <a:off x="-10316" y="6264275"/>
            <a:ext cx="12192000" cy="0"/>
          </a:xfrm>
          <a:prstGeom prst="straightConnector1">
            <a:avLst/>
          </a:prstGeom>
          <a:noFill/>
          <a:ln w="15875" cap="flat" cmpd="sng">
            <a:solidFill>
              <a:srgbClr val="00B050"/>
            </a:solidFill>
            <a:prstDash val="solid"/>
            <a:round/>
            <a:headEnd type="none" w="sm" len="sm"/>
            <a:tailEnd type="none" w="sm" len="sm"/>
          </a:ln>
        </p:spPr>
      </p:cxnSp>
      <p:pic>
        <p:nvPicPr>
          <p:cNvPr id="1703" name="Google Shape;1703;p102"/>
          <p:cNvPicPr preferRelativeResize="0"/>
          <p:nvPr/>
        </p:nvPicPr>
        <p:blipFill rotWithShape="1">
          <a:blip r:embed="rId3">
            <a:alphaModFix/>
          </a:blip>
          <a:srcRect/>
          <a:stretch/>
        </p:blipFill>
        <p:spPr>
          <a:xfrm>
            <a:off x="80250" y="62750"/>
            <a:ext cx="801911" cy="796834"/>
          </a:xfrm>
          <a:prstGeom prst="rect">
            <a:avLst/>
          </a:prstGeom>
          <a:noFill/>
          <a:ln>
            <a:noFill/>
          </a:ln>
        </p:spPr>
      </p:pic>
      <p:sp>
        <p:nvSpPr>
          <p:cNvPr id="1704" name="Google Shape;1704;p102"/>
          <p:cNvSpPr txBox="1">
            <a:spLocks noGrp="1"/>
          </p:cNvSpPr>
          <p:nvPr>
            <p:ph type="title"/>
          </p:nvPr>
        </p:nvSpPr>
        <p:spPr>
          <a:xfrm>
            <a:off x="481205" y="24217"/>
            <a:ext cx="9530080" cy="626394"/>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rgbClr val="002060"/>
              </a:buClr>
              <a:buSzPts val="3800"/>
              <a:buFont typeface="Times New Roman"/>
              <a:buNone/>
            </a:pPr>
            <a:r>
              <a:rPr lang="en-US" sz="3800" b="1">
                <a:solidFill>
                  <a:srgbClr val="002060"/>
                </a:solidFill>
                <a:latin typeface="Times New Roman"/>
                <a:ea typeface="Times New Roman"/>
                <a:cs typeface="Times New Roman"/>
                <a:sym typeface="Times New Roman"/>
              </a:rPr>
              <a:t>Segment Descriptor Format</a:t>
            </a:r>
            <a:endParaRPr sz="3800" b="1">
              <a:solidFill>
                <a:srgbClr val="002060"/>
              </a:solidFill>
              <a:latin typeface="Times New Roman"/>
              <a:ea typeface="Times New Roman"/>
              <a:cs typeface="Times New Roman"/>
              <a:sym typeface="Times New Roman"/>
            </a:endParaRPr>
          </a:p>
        </p:txBody>
      </p:sp>
      <p:sp>
        <p:nvSpPr>
          <p:cNvPr id="1705" name="Google Shape;1705;p102"/>
          <p:cNvSpPr txBox="1">
            <a:spLocks noGrp="1"/>
          </p:cNvSpPr>
          <p:nvPr>
            <p:ph type="body" idx="1"/>
          </p:nvPr>
        </p:nvSpPr>
        <p:spPr>
          <a:xfrm>
            <a:off x="947598" y="980724"/>
            <a:ext cx="6436004" cy="5225161"/>
          </a:xfrm>
          <a:prstGeom prst="rect">
            <a:avLst/>
          </a:prstGeom>
          <a:noFill/>
          <a:ln>
            <a:noFill/>
          </a:ln>
        </p:spPr>
        <p:txBody>
          <a:bodyPr spcFirstLastPara="1" wrap="square" lIns="91425" tIns="45700" rIns="91425" bIns="45700" anchor="t" anchorCtr="0">
            <a:noAutofit/>
          </a:bodyPr>
          <a:lstStyle/>
          <a:p>
            <a:pPr marL="0" lvl="0" indent="-177800" algn="just" rtl="0">
              <a:spcBef>
                <a:spcPts val="0"/>
              </a:spcBef>
              <a:spcAft>
                <a:spcPts val="0"/>
              </a:spcAft>
              <a:buClr>
                <a:schemeClr val="dk1"/>
              </a:buClr>
              <a:buSzPts val="2800"/>
              <a:buFont typeface="Noto Sans Symbols"/>
              <a:buChar char="⮚"/>
            </a:pPr>
            <a:r>
              <a:rPr lang="en-US" sz="2800">
                <a:latin typeface="Times New Roman"/>
                <a:ea typeface="Times New Roman"/>
                <a:cs typeface="Times New Roman"/>
                <a:sym typeface="Times New Roman"/>
              </a:rPr>
              <a:t>When the </a:t>
            </a:r>
            <a:r>
              <a:rPr lang="en-US" sz="2800" b="1">
                <a:solidFill>
                  <a:srgbClr val="C00000"/>
                </a:solidFill>
                <a:latin typeface="Times New Roman"/>
                <a:ea typeface="Times New Roman"/>
                <a:cs typeface="Times New Roman"/>
                <a:sym typeface="Times New Roman"/>
              </a:rPr>
              <a:t>S (descriptor type) </a:t>
            </a:r>
            <a:r>
              <a:rPr lang="en-US" sz="2800" b="1">
                <a:solidFill>
                  <a:schemeClr val="accent2"/>
                </a:solidFill>
                <a:latin typeface="Times New Roman"/>
                <a:ea typeface="Times New Roman"/>
                <a:cs typeface="Times New Roman"/>
                <a:sym typeface="Times New Roman"/>
              </a:rPr>
              <a:t>flag=1 </a:t>
            </a:r>
            <a:r>
              <a:rPr lang="en-US" sz="2800">
                <a:latin typeface="Times New Roman"/>
                <a:ea typeface="Times New Roman"/>
                <a:cs typeface="Times New Roman"/>
                <a:sym typeface="Times New Roman"/>
              </a:rPr>
              <a:t>in a segment descriptor is set, the </a:t>
            </a:r>
            <a:r>
              <a:rPr lang="en-US" sz="2800">
                <a:solidFill>
                  <a:srgbClr val="FF0000"/>
                </a:solidFill>
                <a:latin typeface="Times New Roman"/>
                <a:ea typeface="Times New Roman"/>
                <a:cs typeface="Times New Roman"/>
                <a:sym typeface="Times New Roman"/>
              </a:rPr>
              <a:t>descriptor is for either a </a:t>
            </a:r>
            <a:r>
              <a:rPr lang="en-US" sz="2800" b="1">
                <a:solidFill>
                  <a:srgbClr val="953734"/>
                </a:solidFill>
                <a:latin typeface="Times New Roman"/>
                <a:ea typeface="Times New Roman"/>
                <a:cs typeface="Times New Roman"/>
                <a:sym typeface="Times New Roman"/>
              </a:rPr>
              <a:t>code or a data segment</a:t>
            </a:r>
            <a:r>
              <a:rPr lang="en-US" sz="2800">
                <a:latin typeface="Times New Roman"/>
                <a:ea typeface="Times New Roman"/>
                <a:cs typeface="Times New Roman"/>
                <a:sym typeface="Times New Roman"/>
              </a:rPr>
              <a:t>. </a:t>
            </a:r>
            <a:endParaRPr/>
          </a:p>
          <a:p>
            <a:pPr marL="0" lvl="0" indent="-177800" algn="just" rtl="0">
              <a:spcBef>
                <a:spcPts val="0"/>
              </a:spcBef>
              <a:spcAft>
                <a:spcPts val="0"/>
              </a:spcAft>
              <a:buClr>
                <a:schemeClr val="dk1"/>
              </a:buClr>
              <a:buSzPts val="2800"/>
              <a:buFont typeface="Noto Sans Symbols"/>
              <a:buChar char="⮚"/>
            </a:pPr>
            <a:r>
              <a:rPr lang="en-US" sz="2800">
                <a:latin typeface="Times New Roman"/>
                <a:ea typeface="Times New Roman"/>
                <a:cs typeface="Times New Roman"/>
                <a:sym typeface="Times New Roman"/>
              </a:rPr>
              <a:t>The highest order bit of the </a:t>
            </a:r>
            <a:r>
              <a:rPr lang="en-US" sz="2800" b="1">
                <a:solidFill>
                  <a:srgbClr val="003366"/>
                </a:solidFill>
                <a:latin typeface="Times New Roman"/>
                <a:ea typeface="Times New Roman"/>
                <a:cs typeface="Times New Roman"/>
                <a:sym typeface="Times New Roman"/>
              </a:rPr>
              <a:t>type field (bit 11) </a:t>
            </a:r>
            <a:r>
              <a:rPr lang="en-US" sz="2800">
                <a:solidFill>
                  <a:srgbClr val="FF0000"/>
                </a:solidFill>
                <a:latin typeface="Times New Roman"/>
                <a:ea typeface="Times New Roman"/>
                <a:cs typeface="Times New Roman"/>
                <a:sym typeface="Times New Roman"/>
              </a:rPr>
              <a:t>of the second double word </a:t>
            </a:r>
            <a:r>
              <a:rPr lang="en-US" sz="2800">
                <a:latin typeface="Times New Roman"/>
                <a:ea typeface="Times New Roman"/>
                <a:cs typeface="Times New Roman"/>
                <a:sym typeface="Times New Roman"/>
              </a:rPr>
              <a:t> </a:t>
            </a:r>
            <a:r>
              <a:rPr lang="en-US" sz="2800">
                <a:solidFill>
                  <a:srgbClr val="7030A0"/>
                </a:solidFill>
                <a:latin typeface="Times New Roman"/>
                <a:ea typeface="Times New Roman"/>
                <a:cs typeface="Times New Roman"/>
                <a:sym typeface="Times New Roman"/>
              </a:rPr>
              <a:t>determines</a:t>
            </a:r>
            <a:r>
              <a:rPr lang="en-US" sz="2800">
                <a:latin typeface="Times New Roman"/>
                <a:ea typeface="Times New Roman"/>
                <a:cs typeface="Times New Roman"/>
                <a:sym typeface="Times New Roman"/>
              </a:rPr>
              <a:t> whether the descriptor is for </a:t>
            </a:r>
            <a:r>
              <a:rPr lang="en-US" sz="2800">
                <a:solidFill>
                  <a:srgbClr val="FF0000"/>
                </a:solidFill>
                <a:latin typeface="Times New Roman"/>
                <a:ea typeface="Times New Roman"/>
                <a:cs typeface="Times New Roman"/>
                <a:sym typeface="Times New Roman"/>
              </a:rPr>
              <a:t>a </a:t>
            </a:r>
            <a:r>
              <a:rPr lang="en-US" sz="2800" b="1">
                <a:solidFill>
                  <a:srgbClr val="7030A0"/>
                </a:solidFill>
                <a:latin typeface="Times New Roman"/>
                <a:ea typeface="Times New Roman"/>
                <a:cs typeface="Times New Roman"/>
                <a:sym typeface="Times New Roman"/>
              </a:rPr>
              <a:t>data segment (clear) </a:t>
            </a:r>
            <a:r>
              <a:rPr lang="en-US" sz="2800" b="1">
                <a:latin typeface="Times New Roman"/>
                <a:ea typeface="Times New Roman"/>
                <a:cs typeface="Times New Roman"/>
                <a:sym typeface="Times New Roman"/>
              </a:rPr>
              <a:t>or</a:t>
            </a:r>
            <a:r>
              <a:rPr lang="en-US" sz="2800">
                <a:solidFill>
                  <a:srgbClr val="FF0000"/>
                </a:solidFill>
                <a:latin typeface="Times New Roman"/>
                <a:ea typeface="Times New Roman"/>
                <a:cs typeface="Times New Roman"/>
                <a:sym typeface="Times New Roman"/>
              </a:rPr>
              <a:t> a code segment (set)</a:t>
            </a:r>
            <a:r>
              <a:rPr lang="en-US" sz="2800">
                <a:latin typeface="Times New Roman"/>
                <a:ea typeface="Times New Roman"/>
                <a:cs typeface="Times New Roman"/>
                <a:sym typeface="Times New Roman"/>
              </a:rPr>
              <a:t>.</a:t>
            </a:r>
            <a:endParaRPr/>
          </a:p>
          <a:p>
            <a:pPr marL="0" lvl="0" indent="-177800" algn="just" rtl="0">
              <a:spcBef>
                <a:spcPts val="0"/>
              </a:spcBef>
              <a:spcAft>
                <a:spcPts val="0"/>
              </a:spcAft>
              <a:buClr>
                <a:srgbClr val="003366"/>
              </a:buClr>
              <a:buSzPts val="2800"/>
              <a:buFont typeface="Noto Sans Symbols"/>
              <a:buChar char="⮚"/>
            </a:pPr>
            <a:r>
              <a:rPr lang="en-US" sz="2800" b="1">
                <a:solidFill>
                  <a:srgbClr val="003366"/>
                </a:solidFill>
                <a:latin typeface="Times New Roman"/>
                <a:ea typeface="Times New Roman"/>
                <a:cs typeface="Times New Roman"/>
                <a:sym typeface="Times New Roman"/>
              </a:rPr>
              <a:t>Type field A (bit 8) </a:t>
            </a:r>
            <a:r>
              <a:rPr lang="en-US" sz="2800">
                <a:latin typeface="Times New Roman"/>
                <a:ea typeface="Times New Roman"/>
                <a:cs typeface="Times New Roman"/>
                <a:sym typeface="Times New Roman"/>
              </a:rPr>
              <a:t>is interpreted as </a:t>
            </a:r>
            <a:r>
              <a:rPr lang="en-US" sz="2800">
                <a:solidFill>
                  <a:srgbClr val="FF0000"/>
                </a:solidFill>
                <a:latin typeface="Times New Roman"/>
                <a:ea typeface="Times New Roman"/>
                <a:cs typeface="Times New Roman"/>
                <a:sym typeface="Times New Roman"/>
              </a:rPr>
              <a:t>Accessed flag.</a:t>
            </a:r>
            <a:endParaRPr/>
          </a:p>
          <a:p>
            <a:pPr marL="0" lvl="0" indent="-177800" algn="just" rtl="0">
              <a:spcBef>
                <a:spcPts val="0"/>
              </a:spcBef>
              <a:spcAft>
                <a:spcPts val="0"/>
              </a:spcAft>
              <a:buClr>
                <a:srgbClr val="FF0000"/>
              </a:buClr>
              <a:buSzPts val="2800"/>
              <a:buFont typeface="Noto Sans Symbols"/>
              <a:buChar char="⮚"/>
            </a:pPr>
            <a:r>
              <a:rPr lang="en-US" sz="2800">
                <a:solidFill>
                  <a:srgbClr val="FF0000"/>
                </a:solidFill>
                <a:latin typeface="Times New Roman"/>
                <a:ea typeface="Times New Roman"/>
                <a:cs typeface="Times New Roman"/>
                <a:sym typeface="Times New Roman"/>
              </a:rPr>
              <a:t>For Code and  Data segments</a:t>
            </a:r>
            <a:r>
              <a:rPr lang="en-US" sz="2800">
                <a:latin typeface="Times New Roman"/>
                <a:ea typeface="Times New Roman"/>
                <a:cs typeface="Times New Roman"/>
                <a:sym typeface="Times New Roman"/>
              </a:rPr>
              <a:t>, </a:t>
            </a:r>
            <a:r>
              <a:rPr lang="en-US" sz="2800" b="1">
                <a:solidFill>
                  <a:srgbClr val="003366"/>
                </a:solidFill>
                <a:latin typeface="Times New Roman"/>
                <a:ea typeface="Times New Roman"/>
                <a:cs typeface="Times New Roman"/>
                <a:sym typeface="Times New Roman"/>
              </a:rPr>
              <a:t>Type field bits 9 and 10 are interpreted differently.</a:t>
            </a:r>
            <a:endParaRPr/>
          </a:p>
          <a:p>
            <a:pPr marL="0" lvl="0" indent="0" algn="just" rtl="0">
              <a:spcBef>
                <a:spcPts val="360"/>
              </a:spcBef>
              <a:spcAft>
                <a:spcPts val="0"/>
              </a:spcAft>
              <a:buClr>
                <a:schemeClr val="dk1"/>
              </a:buClr>
              <a:buSzPts val="1800"/>
              <a:buNone/>
            </a:pPr>
            <a:endParaRPr sz="1800">
              <a:latin typeface="Times New Roman"/>
              <a:ea typeface="Times New Roman"/>
              <a:cs typeface="Times New Roman"/>
              <a:sym typeface="Times New Roman"/>
            </a:endParaRPr>
          </a:p>
        </p:txBody>
      </p:sp>
      <p:pic>
        <p:nvPicPr>
          <p:cNvPr id="1706" name="Google Shape;1706;p102"/>
          <p:cNvPicPr preferRelativeResize="0"/>
          <p:nvPr/>
        </p:nvPicPr>
        <p:blipFill rotWithShape="1">
          <a:blip r:embed="rId4">
            <a:alphaModFix/>
          </a:blip>
          <a:srcRect/>
          <a:stretch/>
        </p:blipFill>
        <p:spPr>
          <a:xfrm>
            <a:off x="7366958" y="1285694"/>
            <a:ext cx="4825042" cy="3320811"/>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0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0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0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0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0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1710"/>
        <p:cNvGrpSpPr/>
        <p:nvPr/>
      </p:nvGrpSpPr>
      <p:grpSpPr>
        <a:xfrm>
          <a:off x="0" y="0"/>
          <a:ext cx="0" cy="0"/>
          <a:chOff x="0" y="0"/>
          <a:chExt cx="0" cy="0"/>
        </a:xfrm>
      </p:grpSpPr>
      <p:sp>
        <p:nvSpPr>
          <p:cNvPr id="1711" name="Google Shape;1711;p103"/>
          <p:cNvSpPr txBox="1">
            <a:spLocks noGrp="1"/>
          </p:cNvSpPr>
          <p:nvPr>
            <p:ph type="dt" idx="10"/>
          </p:nvPr>
        </p:nvSpPr>
        <p:spPr>
          <a:xfrm>
            <a:off x="1041889" y="6336377"/>
            <a:ext cx="28448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7BA42AAC-6958-402D-9BDC-5B881DD45B25}" type="datetime1">
              <a:rPr lang="en-US" smtClean="0"/>
              <a:t>3/29/2023</a:t>
            </a:fld>
            <a:endParaRPr/>
          </a:p>
        </p:txBody>
      </p:sp>
      <p:sp>
        <p:nvSpPr>
          <p:cNvPr id="1712" name="Google Shape;1712;p103"/>
          <p:cNvSpPr txBox="1">
            <a:spLocks noGrp="1"/>
          </p:cNvSpPr>
          <p:nvPr>
            <p:ph type="ftr" idx="11"/>
          </p:nvPr>
        </p:nvSpPr>
        <p:spPr>
          <a:xfrm>
            <a:off x="2826327" y="6356393"/>
            <a:ext cx="5200073"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GB" smtClean="0"/>
              <a:t>Microprocessor Architecture and Internet of Things_CET3014B    Unit 3      2022-23     S4  </a:t>
            </a:r>
            <a:endParaRPr/>
          </a:p>
        </p:txBody>
      </p:sp>
      <p:sp>
        <p:nvSpPr>
          <p:cNvPr id="1713" name="Google Shape;1713;p103"/>
          <p:cNvSpPr txBox="1">
            <a:spLocks noGrp="1"/>
          </p:cNvSpPr>
          <p:nvPr>
            <p:ph type="sldNum" idx="12"/>
          </p:nvPr>
        </p:nvSpPr>
        <p:spPr>
          <a:xfrm>
            <a:off x="8737600" y="6356393"/>
            <a:ext cx="28448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117</a:t>
            </a:fld>
            <a:endParaRPr/>
          </a:p>
        </p:txBody>
      </p:sp>
      <p:cxnSp>
        <p:nvCxnSpPr>
          <p:cNvPr id="1714" name="Google Shape;1714;p103"/>
          <p:cNvCxnSpPr/>
          <p:nvPr/>
        </p:nvCxnSpPr>
        <p:spPr>
          <a:xfrm rot="10800000" flipH="1">
            <a:off x="80250" y="894625"/>
            <a:ext cx="12192000" cy="27709"/>
          </a:xfrm>
          <a:prstGeom prst="straightConnector1">
            <a:avLst/>
          </a:prstGeom>
          <a:noFill/>
          <a:ln w="9525" cap="flat" cmpd="sng">
            <a:solidFill>
              <a:srgbClr val="00B050"/>
            </a:solidFill>
            <a:prstDash val="solid"/>
            <a:round/>
            <a:headEnd type="none" w="sm" len="sm"/>
            <a:tailEnd type="none" w="sm" len="sm"/>
          </a:ln>
        </p:spPr>
      </p:cxnSp>
      <p:sp>
        <p:nvSpPr>
          <p:cNvPr id="1715" name="Google Shape;1715;p103"/>
          <p:cNvSpPr/>
          <p:nvPr/>
        </p:nvSpPr>
        <p:spPr>
          <a:xfrm>
            <a:off x="146051" y="6356350"/>
            <a:ext cx="471487" cy="457200"/>
          </a:xfrm>
          <a:prstGeom prst="rect">
            <a:avLst/>
          </a:prstGeom>
          <a:solidFill>
            <a:srgbClr val="7030A0"/>
          </a:solidFill>
          <a:ln w="25400" cap="flat" cmpd="sng">
            <a:solidFill>
              <a:srgbClr val="7030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1716" name="Google Shape;1716;p103"/>
          <p:cNvCxnSpPr/>
          <p:nvPr/>
        </p:nvCxnSpPr>
        <p:spPr>
          <a:xfrm flipH="1">
            <a:off x="882161" y="0"/>
            <a:ext cx="14288" cy="6821487"/>
          </a:xfrm>
          <a:prstGeom prst="straightConnector1">
            <a:avLst/>
          </a:prstGeom>
          <a:noFill/>
          <a:ln w="15875" cap="flat" cmpd="sng">
            <a:solidFill>
              <a:srgbClr val="00B050"/>
            </a:solidFill>
            <a:prstDash val="solid"/>
            <a:round/>
            <a:headEnd type="none" w="sm" len="sm"/>
            <a:tailEnd type="none" w="sm" len="sm"/>
          </a:ln>
        </p:spPr>
      </p:cxnSp>
      <p:cxnSp>
        <p:nvCxnSpPr>
          <p:cNvPr id="1717" name="Google Shape;1717;p103"/>
          <p:cNvCxnSpPr/>
          <p:nvPr/>
        </p:nvCxnSpPr>
        <p:spPr>
          <a:xfrm>
            <a:off x="-10316" y="6264275"/>
            <a:ext cx="12192000" cy="0"/>
          </a:xfrm>
          <a:prstGeom prst="straightConnector1">
            <a:avLst/>
          </a:prstGeom>
          <a:noFill/>
          <a:ln w="15875" cap="flat" cmpd="sng">
            <a:solidFill>
              <a:srgbClr val="00B050"/>
            </a:solidFill>
            <a:prstDash val="solid"/>
            <a:round/>
            <a:headEnd type="none" w="sm" len="sm"/>
            <a:tailEnd type="none" w="sm" len="sm"/>
          </a:ln>
        </p:spPr>
      </p:cxnSp>
      <p:pic>
        <p:nvPicPr>
          <p:cNvPr id="1718" name="Google Shape;1718;p103"/>
          <p:cNvPicPr preferRelativeResize="0"/>
          <p:nvPr/>
        </p:nvPicPr>
        <p:blipFill rotWithShape="1">
          <a:blip r:embed="rId3">
            <a:alphaModFix/>
          </a:blip>
          <a:srcRect/>
          <a:stretch/>
        </p:blipFill>
        <p:spPr>
          <a:xfrm>
            <a:off x="80250" y="62750"/>
            <a:ext cx="801911" cy="796834"/>
          </a:xfrm>
          <a:prstGeom prst="rect">
            <a:avLst/>
          </a:prstGeom>
          <a:noFill/>
          <a:ln>
            <a:noFill/>
          </a:ln>
        </p:spPr>
      </p:pic>
      <p:sp>
        <p:nvSpPr>
          <p:cNvPr id="1719" name="Google Shape;1719;p103"/>
          <p:cNvSpPr txBox="1">
            <a:spLocks noGrp="1"/>
          </p:cNvSpPr>
          <p:nvPr>
            <p:ph type="title"/>
          </p:nvPr>
        </p:nvSpPr>
        <p:spPr>
          <a:xfrm>
            <a:off x="1161072" y="129203"/>
            <a:ext cx="10237184" cy="626394"/>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rgbClr val="002060"/>
              </a:buClr>
              <a:buSzPts val="4000"/>
              <a:buFont typeface="Times New Roman"/>
              <a:buNone/>
            </a:pPr>
            <a:r>
              <a:rPr lang="en-US" sz="4000" b="1">
                <a:solidFill>
                  <a:srgbClr val="002060"/>
                </a:solidFill>
                <a:latin typeface="Times New Roman"/>
                <a:ea typeface="Times New Roman"/>
                <a:cs typeface="Times New Roman"/>
                <a:sym typeface="Times New Roman"/>
              </a:rPr>
              <a:t>Segment Descriptor Format </a:t>
            </a:r>
            <a:r>
              <a:rPr lang="en-US" sz="4000" b="1">
                <a:solidFill>
                  <a:srgbClr val="974806"/>
                </a:solidFill>
                <a:latin typeface="Times New Roman"/>
                <a:ea typeface="Times New Roman"/>
                <a:cs typeface="Times New Roman"/>
                <a:sym typeface="Times New Roman"/>
              </a:rPr>
              <a:t>(Data Segment)</a:t>
            </a:r>
            <a:endParaRPr sz="4000" b="1">
              <a:solidFill>
                <a:srgbClr val="974806"/>
              </a:solidFill>
              <a:latin typeface="Times New Roman"/>
              <a:ea typeface="Times New Roman"/>
              <a:cs typeface="Times New Roman"/>
              <a:sym typeface="Times New Roman"/>
            </a:endParaRPr>
          </a:p>
        </p:txBody>
      </p:sp>
      <p:sp>
        <p:nvSpPr>
          <p:cNvPr id="1720" name="Google Shape;1720;p103"/>
          <p:cNvSpPr txBox="1">
            <a:spLocks noGrp="1"/>
          </p:cNvSpPr>
          <p:nvPr>
            <p:ph type="body" idx="1"/>
          </p:nvPr>
        </p:nvSpPr>
        <p:spPr>
          <a:xfrm>
            <a:off x="896449" y="3424185"/>
            <a:ext cx="10828058" cy="2902184"/>
          </a:xfrm>
          <a:prstGeom prst="rect">
            <a:avLst/>
          </a:prstGeom>
          <a:noFill/>
          <a:ln>
            <a:noFill/>
          </a:ln>
        </p:spPr>
        <p:txBody>
          <a:bodyPr spcFirstLastPara="1" wrap="square" lIns="91425" tIns="45700" rIns="91425" bIns="45700" anchor="t" anchorCtr="0">
            <a:normAutofit/>
          </a:bodyPr>
          <a:lstStyle/>
          <a:p>
            <a:pPr marL="342900" lvl="0" indent="-342900" algn="just" rtl="0">
              <a:spcBef>
                <a:spcPts val="0"/>
              </a:spcBef>
              <a:spcAft>
                <a:spcPts val="0"/>
              </a:spcAft>
              <a:buClr>
                <a:srgbClr val="7030A0"/>
              </a:buClr>
              <a:buSzPts val="2800"/>
              <a:buFont typeface="Noto Sans Symbols"/>
              <a:buChar char="⮚"/>
            </a:pPr>
            <a:r>
              <a:rPr lang="en-US" sz="2800" b="1">
                <a:solidFill>
                  <a:srgbClr val="7030A0"/>
                </a:solidFill>
                <a:latin typeface="Times New Roman"/>
                <a:ea typeface="Times New Roman"/>
                <a:cs typeface="Times New Roman"/>
                <a:sym typeface="Times New Roman"/>
              </a:rPr>
              <a:t>Bit 8: </a:t>
            </a:r>
            <a:r>
              <a:rPr lang="en-US" sz="2800" b="1">
                <a:latin typeface="Times New Roman"/>
                <a:ea typeface="Times New Roman"/>
                <a:cs typeface="Times New Roman"/>
                <a:sym typeface="Times New Roman"/>
              </a:rPr>
              <a:t>A (Accessed bit) </a:t>
            </a:r>
            <a:r>
              <a:rPr lang="en-US" sz="2800">
                <a:latin typeface="Times New Roman"/>
                <a:ea typeface="Times New Roman"/>
                <a:cs typeface="Times New Roman"/>
                <a:sym typeface="Times New Roman"/>
              </a:rPr>
              <a:t>:The processor sets this bit whenever it loads a segment selector for the segment into a segment register. Processor never clear this bit automatically.</a:t>
            </a:r>
            <a:endParaRPr sz="2800">
              <a:latin typeface="Times New Roman"/>
              <a:ea typeface="Times New Roman"/>
              <a:cs typeface="Times New Roman"/>
              <a:sym typeface="Times New Roman"/>
            </a:endParaRPr>
          </a:p>
          <a:p>
            <a:pPr marL="457200" lvl="1" indent="-457200" algn="just" rtl="0">
              <a:spcBef>
                <a:spcPts val="560"/>
              </a:spcBef>
              <a:spcAft>
                <a:spcPts val="0"/>
              </a:spcAft>
              <a:buClr>
                <a:srgbClr val="7030A0"/>
              </a:buClr>
              <a:buSzPts val="2800"/>
              <a:buFont typeface="Noto Sans Symbols"/>
              <a:buChar char="⮚"/>
            </a:pPr>
            <a:r>
              <a:rPr lang="en-US" b="1">
                <a:solidFill>
                  <a:srgbClr val="7030A0"/>
                </a:solidFill>
                <a:latin typeface="Times New Roman"/>
                <a:ea typeface="Times New Roman"/>
                <a:cs typeface="Times New Roman"/>
                <a:sym typeface="Times New Roman"/>
              </a:rPr>
              <a:t>Bit 9:</a:t>
            </a:r>
            <a:r>
              <a:rPr lang="en-US">
                <a:latin typeface="Times New Roman"/>
                <a:ea typeface="Times New Roman"/>
                <a:cs typeface="Times New Roman"/>
                <a:sym typeface="Times New Roman"/>
              </a:rPr>
              <a:t> </a:t>
            </a:r>
            <a:r>
              <a:rPr lang="en-US" b="1">
                <a:latin typeface="Times New Roman"/>
                <a:ea typeface="Times New Roman"/>
                <a:cs typeface="Times New Roman"/>
                <a:sym typeface="Times New Roman"/>
              </a:rPr>
              <a:t>W (Write enable) </a:t>
            </a:r>
            <a:r>
              <a:rPr lang="en-US">
                <a:latin typeface="Times New Roman"/>
                <a:ea typeface="Times New Roman"/>
                <a:cs typeface="Times New Roman"/>
                <a:sym typeface="Times New Roman"/>
              </a:rPr>
              <a:t>: If set, the segment is write enabled.</a:t>
            </a:r>
            <a:endParaRPr>
              <a:latin typeface="Times New Roman"/>
              <a:ea typeface="Times New Roman"/>
              <a:cs typeface="Times New Roman"/>
              <a:sym typeface="Times New Roman"/>
            </a:endParaRPr>
          </a:p>
          <a:p>
            <a:pPr marL="457200" lvl="1" indent="-457200" algn="just" rtl="0">
              <a:spcBef>
                <a:spcPts val="560"/>
              </a:spcBef>
              <a:spcAft>
                <a:spcPts val="0"/>
              </a:spcAft>
              <a:buClr>
                <a:srgbClr val="7030A0"/>
              </a:buClr>
              <a:buSzPts val="2800"/>
              <a:buFont typeface="Noto Sans Symbols"/>
              <a:buChar char="⮚"/>
            </a:pPr>
            <a:r>
              <a:rPr lang="en-US" b="1">
                <a:solidFill>
                  <a:srgbClr val="7030A0"/>
                </a:solidFill>
                <a:latin typeface="Times New Roman"/>
                <a:ea typeface="Times New Roman"/>
                <a:cs typeface="Times New Roman"/>
                <a:sym typeface="Times New Roman"/>
              </a:rPr>
              <a:t>Bit 10: </a:t>
            </a:r>
            <a:r>
              <a:rPr lang="en-US" b="1">
                <a:latin typeface="Times New Roman"/>
                <a:ea typeface="Times New Roman"/>
                <a:cs typeface="Times New Roman"/>
                <a:sym typeface="Times New Roman"/>
              </a:rPr>
              <a:t>E (Expansion Direction): </a:t>
            </a:r>
            <a:r>
              <a:rPr lang="en-US">
                <a:latin typeface="Times New Roman"/>
                <a:ea typeface="Times New Roman"/>
                <a:cs typeface="Times New Roman"/>
                <a:sym typeface="Times New Roman"/>
              </a:rPr>
              <a:t>If set, segment expands down.</a:t>
            </a:r>
            <a:endParaRPr>
              <a:latin typeface="Times New Roman"/>
              <a:ea typeface="Times New Roman"/>
              <a:cs typeface="Times New Roman"/>
              <a:sym typeface="Times New Roman"/>
            </a:endParaRPr>
          </a:p>
          <a:p>
            <a:pPr marL="457200" lvl="1" indent="-457200" algn="just" rtl="0">
              <a:spcBef>
                <a:spcPts val="560"/>
              </a:spcBef>
              <a:spcAft>
                <a:spcPts val="0"/>
              </a:spcAft>
              <a:buClr>
                <a:srgbClr val="7030A0"/>
              </a:buClr>
              <a:buSzPts val="2800"/>
              <a:buFont typeface="Noto Sans Symbols"/>
              <a:buChar char="⮚"/>
            </a:pPr>
            <a:r>
              <a:rPr lang="en-US" b="1">
                <a:solidFill>
                  <a:srgbClr val="7030A0"/>
                </a:solidFill>
                <a:latin typeface="Times New Roman"/>
                <a:ea typeface="Times New Roman"/>
                <a:cs typeface="Times New Roman"/>
                <a:sym typeface="Times New Roman"/>
              </a:rPr>
              <a:t>Bit 11:</a:t>
            </a:r>
            <a:r>
              <a:rPr lang="en-US">
                <a:latin typeface="Times New Roman"/>
                <a:ea typeface="Times New Roman"/>
                <a:cs typeface="Times New Roman"/>
                <a:sym typeface="Times New Roman"/>
              </a:rPr>
              <a:t> </a:t>
            </a:r>
            <a:r>
              <a:rPr lang="en-US" b="1">
                <a:latin typeface="Times New Roman"/>
                <a:ea typeface="Times New Roman"/>
                <a:cs typeface="Times New Roman"/>
                <a:sym typeface="Times New Roman"/>
              </a:rPr>
              <a:t>Code/Data:</a:t>
            </a:r>
            <a:r>
              <a:rPr lang="en-US">
                <a:latin typeface="Times New Roman"/>
                <a:ea typeface="Times New Roman"/>
                <a:cs typeface="Times New Roman"/>
                <a:sym typeface="Times New Roman"/>
              </a:rPr>
              <a:t> If zero indicates data segment.</a:t>
            </a:r>
            <a:endParaRPr b="1">
              <a:solidFill>
                <a:srgbClr val="7030A0"/>
              </a:solidFill>
              <a:latin typeface="Times New Roman"/>
              <a:ea typeface="Times New Roman"/>
              <a:cs typeface="Times New Roman"/>
              <a:sym typeface="Times New Roman"/>
            </a:endParaRPr>
          </a:p>
        </p:txBody>
      </p:sp>
      <p:pic>
        <p:nvPicPr>
          <p:cNvPr id="1721" name="Google Shape;1721;p103"/>
          <p:cNvPicPr preferRelativeResize="0"/>
          <p:nvPr/>
        </p:nvPicPr>
        <p:blipFill rotWithShape="1">
          <a:blip r:embed="rId4">
            <a:alphaModFix/>
          </a:blip>
          <a:srcRect/>
          <a:stretch/>
        </p:blipFill>
        <p:spPr>
          <a:xfrm>
            <a:off x="1132346" y="1018902"/>
            <a:ext cx="10560342" cy="214708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20">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20">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20">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2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1725"/>
        <p:cNvGrpSpPr/>
        <p:nvPr/>
      </p:nvGrpSpPr>
      <p:grpSpPr>
        <a:xfrm>
          <a:off x="0" y="0"/>
          <a:ext cx="0" cy="0"/>
          <a:chOff x="0" y="0"/>
          <a:chExt cx="0" cy="0"/>
        </a:xfrm>
      </p:grpSpPr>
      <p:sp>
        <p:nvSpPr>
          <p:cNvPr id="1726" name="Google Shape;1726;p104"/>
          <p:cNvSpPr txBox="1">
            <a:spLocks noGrp="1"/>
          </p:cNvSpPr>
          <p:nvPr>
            <p:ph type="dt" idx="10"/>
          </p:nvPr>
        </p:nvSpPr>
        <p:spPr>
          <a:xfrm>
            <a:off x="1041889" y="6336377"/>
            <a:ext cx="28448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026FA7F9-6A5E-4182-8F6F-22F385E17C64}" type="datetime1">
              <a:rPr lang="en-US" smtClean="0"/>
              <a:t>3/29/2023</a:t>
            </a:fld>
            <a:endParaRPr/>
          </a:p>
        </p:txBody>
      </p:sp>
      <p:sp>
        <p:nvSpPr>
          <p:cNvPr id="1727" name="Google Shape;1727;p104"/>
          <p:cNvSpPr txBox="1">
            <a:spLocks noGrp="1"/>
          </p:cNvSpPr>
          <p:nvPr>
            <p:ph type="ftr" idx="11"/>
          </p:nvPr>
        </p:nvSpPr>
        <p:spPr>
          <a:xfrm>
            <a:off x="4165600" y="6356393"/>
            <a:ext cx="3860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GB" smtClean="0"/>
              <a:t>Microprocessor Architecture and Internet of Things_CET3014B    Unit 3      2022-23     S4  </a:t>
            </a:r>
            <a:endParaRPr/>
          </a:p>
        </p:txBody>
      </p:sp>
      <p:sp>
        <p:nvSpPr>
          <p:cNvPr id="1728" name="Google Shape;1728;p104"/>
          <p:cNvSpPr txBox="1">
            <a:spLocks noGrp="1"/>
          </p:cNvSpPr>
          <p:nvPr>
            <p:ph type="sldNum" idx="12"/>
          </p:nvPr>
        </p:nvSpPr>
        <p:spPr>
          <a:xfrm>
            <a:off x="8737600" y="6356393"/>
            <a:ext cx="28448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118</a:t>
            </a:fld>
            <a:endParaRPr/>
          </a:p>
        </p:txBody>
      </p:sp>
      <p:cxnSp>
        <p:nvCxnSpPr>
          <p:cNvPr id="1729" name="Google Shape;1729;p104"/>
          <p:cNvCxnSpPr/>
          <p:nvPr/>
        </p:nvCxnSpPr>
        <p:spPr>
          <a:xfrm rot="10800000" flipH="1">
            <a:off x="80250" y="894625"/>
            <a:ext cx="12192000" cy="27709"/>
          </a:xfrm>
          <a:prstGeom prst="straightConnector1">
            <a:avLst/>
          </a:prstGeom>
          <a:noFill/>
          <a:ln w="9525" cap="flat" cmpd="sng">
            <a:solidFill>
              <a:srgbClr val="00B050"/>
            </a:solidFill>
            <a:prstDash val="solid"/>
            <a:round/>
            <a:headEnd type="none" w="sm" len="sm"/>
            <a:tailEnd type="none" w="sm" len="sm"/>
          </a:ln>
        </p:spPr>
      </p:cxnSp>
      <p:sp>
        <p:nvSpPr>
          <p:cNvPr id="1730" name="Google Shape;1730;p104"/>
          <p:cNvSpPr/>
          <p:nvPr/>
        </p:nvSpPr>
        <p:spPr>
          <a:xfrm>
            <a:off x="146051" y="6356350"/>
            <a:ext cx="471487" cy="457200"/>
          </a:xfrm>
          <a:prstGeom prst="rect">
            <a:avLst/>
          </a:prstGeom>
          <a:solidFill>
            <a:srgbClr val="7030A0"/>
          </a:solidFill>
          <a:ln w="25400" cap="flat" cmpd="sng">
            <a:solidFill>
              <a:srgbClr val="7030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1731" name="Google Shape;1731;p104"/>
          <p:cNvCxnSpPr/>
          <p:nvPr/>
        </p:nvCxnSpPr>
        <p:spPr>
          <a:xfrm flipH="1">
            <a:off x="882161" y="0"/>
            <a:ext cx="14288" cy="6821487"/>
          </a:xfrm>
          <a:prstGeom prst="straightConnector1">
            <a:avLst/>
          </a:prstGeom>
          <a:noFill/>
          <a:ln w="15875" cap="flat" cmpd="sng">
            <a:solidFill>
              <a:srgbClr val="00B050"/>
            </a:solidFill>
            <a:prstDash val="solid"/>
            <a:round/>
            <a:headEnd type="none" w="sm" len="sm"/>
            <a:tailEnd type="none" w="sm" len="sm"/>
          </a:ln>
        </p:spPr>
      </p:cxnSp>
      <p:cxnSp>
        <p:nvCxnSpPr>
          <p:cNvPr id="1732" name="Google Shape;1732;p104"/>
          <p:cNvCxnSpPr/>
          <p:nvPr/>
        </p:nvCxnSpPr>
        <p:spPr>
          <a:xfrm>
            <a:off x="-10316" y="6264275"/>
            <a:ext cx="12192000" cy="0"/>
          </a:xfrm>
          <a:prstGeom prst="straightConnector1">
            <a:avLst/>
          </a:prstGeom>
          <a:noFill/>
          <a:ln w="15875" cap="flat" cmpd="sng">
            <a:solidFill>
              <a:srgbClr val="00B050"/>
            </a:solidFill>
            <a:prstDash val="solid"/>
            <a:round/>
            <a:headEnd type="none" w="sm" len="sm"/>
            <a:tailEnd type="none" w="sm" len="sm"/>
          </a:ln>
        </p:spPr>
      </p:cxnSp>
      <p:pic>
        <p:nvPicPr>
          <p:cNvPr id="1733" name="Google Shape;1733;p104"/>
          <p:cNvPicPr preferRelativeResize="0"/>
          <p:nvPr/>
        </p:nvPicPr>
        <p:blipFill rotWithShape="1">
          <a:blip r:embed="rId3">
            <a:alphaModFix/>
          </a:blip>
          <a:srcRect/>
          <a:stretch/>
        </p:blipFill>
        <p:spPr>
          <a:xfrm>
            <a:off x="80250" y="62750"/>
            <a:ext cx="801911" cy="796834"/>
          </a:xfrm>
          <a:prstGeom prst="rect">
            <a:avLst/>
          </a:prstGeom>
          <a:noFill/>
          <a:ln>
            <a:noFill/>
          </a:ln>
        </p:spPr>
      </p:pic>
      <p:sp>
        <p:nvSpPr>
          <p:cNvPr id="1734" name="Google Shape;1734;p104"/>
          <p:cNvSpPr txBox="1">
            <a:spLocks noGrp="1"/>
          </p:cNvSpPr>
          <p:nvPr>
            <p:ph type="title"/>
          </p:nvPr>
        </p:nvSpPr>
        <p:spPr>
          <a:xfrm>
            <a:off x="609600" y="274638"/>
            <a:ext cx="10972800" cy="511156"/>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4400"/>
              <a:buFont typeface="Times New Roman"/>
              <a:buNone/>
            </a:pPr>
            <a:r>
              <a:rPr lang="en-US">
                <a:latin typeface="Times New Roman"/>
                <a:ea typeface="Times New Roman"/>
                <a:cs typeface="Times New Roman"/>
                <a:sym typeface="Times New Roman"/>
              </a:rPr>
              <a:t>Descriptor - Type field   </a:t>
            </a:r>
            <a:r>
              <a:rPr lang="en-US">
                <a:solidFill>
                  <a:srgbClr val="C00000"/>
                </a:solidFill>
                <a:latin typeface="Times New Roman"/>
                <a:ea typeface="Times New Roman"/>
                <a:cs typeface="Times New Roman"/>
                <a:sym typeface="Times New Roman"/>
              </a:rPr>
              <a:t>(Data) </a:t>
            </a:r>
            <a:endParaRPr>
              <a:solidFill>
                <a:srgbClr val="C00000"/>
              </a:solidFill>
              <a:latin typeface="Times New Roman"/>
              <a:ea typeface="Times New Roman"/>
              <a:cs typeface="Times New Roman"/>
              <a:sym typeface="Times New Roman"/>
            </a:endParaRPr>
          </a:p>
        </p:txBody>
      </p:sp>
      <p:graphicFrame>
        <p:nvGraphicFramePr>
          <p:cNvPr id="1735" name="Google Shape;1735;p104"/>
          <p:cNvGraphicFramePr/>
          <p:nvPr>
            <p:extLst>
              <p:ext uri="{D42A27DB-BD31-4B8C-83A1-F6EECF244321}">
                <p14:modId xmlns:p14="http://schemas.microsoft.com/office/powerpoint/2010/main" val="1808272600"/>
              </p:ext>
            </p:extLst>
          </p:nvPr>
        </p:nvGraphicFramePr>
        <p:xfrm>
          <a:off x="1041889" y="1060435"/>
          <a:ext cx="7981049" cy="4008730"/>
        </p:xfrm>
        <a:graphic>
          <a:graphicData uri="http://schemas.openxmlformats.org/drawingml/2006/table">
            <a:tbl>
              <a:tblPr firstRow="1" bandRow="1">
                <a:noFill/>
                <a:tableStyleId>{C14310B4-761D-440C-B97F-3B79ECA8EF60}</a:tableStyleId>
              </a:tblPr>
              <a:tblGrid>
                <a:gridCol w="605256">
                  <a:extLst>
                    <a:ext uri="{9D8B030D-6E8A-4147-A177-3AD203B41FA5}">
                      <a16:colId xmlns:a16="http://schemas.microsoft.com/office/drawing/2014/main" val="20000"/>
                    </a:ext>
                  </a:extLst>
                </a:gridCol>
                <a:gridCol w="500310">
                  <a:extLst>
                    <a:ext uri="{9D8B030D-6E8A-4147-A177-3AD203B41FA5}">
                      <a16:colId xmlns:a16="http://schemas.microsoft.com/office/drawing/2014/main" val="20001"/>
                    </a:ext>
                  </a:extLst>
                </a:gridCol>
                <a:gridCol w="540327">
                  <a:extLst>
                    <a:ext uri="{9D8B030D-6E8A-4147-A177-3AD203B41FA5}">
                      <a16:colId xmlns:a16="http://schemas.microsoft.com/office/drawing/2014/main" val="20002"/>
                    </a:ext>
                  </a:extLst>
                </a:gridCol>
                <a:gridCol w="379911">
                  <a:extLst>
                    <a:ext uri="{9D8B030D-6E8A-4147-A177-3AD203B41FA5}">
                      <a16:colId xmlns:a16="http://schemas.microsoft.com/office/drawing/2014/main" val="20003"/>
                    </a:ext>
                  </a:extLst>
                </a:gridCol>
                <a:gridCol w="494103">
                  <a:extLst>
                    <a:ext uri="{9D8B030D-6E8A-4147-A177-3AD203B41FA5}">
                      <a16:colId xmlns:a16="http://schemas.microsoft.com/office/drawing/2014/main" val="20004"/>
                    </a:ext>
                  </a:extLst>
                </a:gridCol>
                <a:gridCol w="1070556">
                  <a:extLst>
                    <a:ext uri="{9D8B030D-6E8A-4147-A177-3AD203B41FA5}">
                      <a16:colId xmlns:a16="http://schemas.microsoft.com/office/drawing/2014/main" val="20005"/>
                    </a:ext>
                  </a:extLst>
                </a:gridCol>
                <a:gridCol w="4390586">
                  <a:extLst>
                    <a:ext uri="{9D8B030D-6E8A-4147-A177-3AD203B41FA5}">
                      <a16:colId xmlns:a16="http://schemas.microsoft.com/office/drawing/2014/main" val="20006"/>
                    </a:ext>
                  </a:extLst>
                </a:gridCol>
              </a:tblGrid>
              <a:tr h="724775">
                <a:tc>
                  <a:txBody>
                    <a:bodyPr/>
                    <a:lstStyle/>
                    <a:p>
                      <a:pPr marL="0" marR="0" lvl="0" indent="0" algn="l" rtl="0">
                        <a:spcBef>
                          <a:spcPts val="0"/>
                        </a:spcBef>
                        <a:spcAft>
                          <a:spcPts val="0"/>
                        </a:spcAft>
                        <a:buNone/>
                      </a:pPr>
                      <a:r>
                        <a:rPr lang="en-US" sz="1400" dirty="0">
                          <a:latin typeface="Times New Roman"/>
                          <a:ea typeface="Times New Roman"/>
                          <a:cs typeface="Times New Roman"/>
                          <a:sym typeface="Times New Roman"/>
                        </a:rPr>
                        <a:t>Type No.</a:t>
                      </a:r>
                      <a:endParaRPr sz="1400" dirty="0">
                        <a:latin typeface="Times New Roman"/>
                        <a:ea typeface="Times New Roman"/>
                        <a:cs typeface="Times New Roman"/>
                        <a:sym typeface="Times New Roman"/>
                      </a:endParaRPr>
                    </a:p>
                  </a:txBody>
                  <a:tcPr marL="121925" marR="121925" marT="45725" marB="45725"/>
                </a:tc>
                <a:tc>
                  <a:txBody>
                    <a:bodyPr/>
                    <a:lstStyle/>
                    <a:p>
                      <a:pPr marL="0" marR="0" lvl="0" indent="0" algn="l" rtl="0">
                        <a:spcBef>
                          <a:spcPts val="0"/>
                        </a:spcBef>
                        <a:spcAft>
                          <a:spcPts val="0"/>
                        </a:spcAft>
                        <a:buNone/>
                      </a:pPr>
                      <a:r>
                        <a:rPr lang="en-US" sz="2000" dirty="0">
                          <a:latin typeface="Times New Roman"/>
                          <a:ea typeface="Times New Roman"/>
                          <a:cs typeface="Times New Roman"/>
                          <a:sym typeface="Times New Roman"/>
                        </a:rPr>
                        <a:t>11</a:t>
                      </a:r>
                      <a:endParaRPr sz="2000" dirty="0">
                        <a:latin typeface="Times New Roman"/>
                        <a:ea typeface="Times New Roman"/>
                        <a:cs typeface="Times New Roman"/>
                        <a:sym typeface="Times New Roman"/>
                      </a:endParaRPr>
                    </a:p>
                  </a:txBody>
                  <a:tcPr marL="121925" marR="121925" marT="45725" marB="45725"/>
                </a:tc>
                <a:tc>
                  <a:txBody>
                    <a:bodyPr/>
                    <a:lstStyle/>
                    <a:p>
                      <a:pPr marL="0" marR="0" lvl="0" indent="0" algn="ctr" rtl="0">
                        <a:spcBef>
                          <a:spcPts val="0"/>
                        </a:spcBef>
                        <a:spcAft>
                          <a:spcPts val="0"/>
                        </a:spcAft>
                        <a:buNone/>
                      </a:pPr>
                      <a:r>
                        <a:rPr lang="en-US" sz="2000">
                          <a:latin typeface="Times New Roman"/>
                          <a:ea typeface="Times New Roman"/>
                          <a:cs typeface="Times New Roman"/>
                          <a:sym typeface="Times New Roman"/>
                        </a:rPr>
                        <a:t>10</a:t>
                      </a:r>
                      <a:endParaRPr/>
                    </a:p>
                    <a:p>
                      <a:pPr marL="0" marR="0" lvl="0" indent="0" algn="ctr" rtl="0">
                        <a:spcBef>
                          <a:spcPts val="0"/>
                        </a:spcBef>
                        <a:spcAft>
                          <a:spcPts val="0"/>
                        </a:spcAft>
                        <a:buNone/>
                      </a:pPr>
                      <a:r>
                        <a:rPr lang="en-US" sz="2000">
                          <a:latin typeface="Times New Roman"/>
                          <a:ea typeface="Times New Roman"/>
                          <a:cs typeface="Times New Roman"/>
                          <a:sym typeface="Times New Roman"/>
                        </a:rPr>
                        <a:t>E</a:t>
                      </a:r>
                      <a:endParaRPr sz="2000">
                        <a:latin typeface="Times New Roman"/>
                        <a:ea typeface="Times New Roman"/>
                        <a:cs typeface="Times New Roman"/>
                        <a:sym typeface="Times New Roman"/>
                      </a:endParaRPr>
                    </a:p>
                  </a:txBody>
                  <a:tcPr marL="121925" marR="121925" marT="45725" marB="45725"/>
                </a:tc>
                <a:tc>
                  <a:txBody>
                    <a:bodyPr/>
                    <a:lstStyle/>
                    <a:p>
                      <a:pPr marL="0" marR="0" lvl="0" indent="0" algn="ctr" rtl="0">
                        <a:spcBef>
                          <a:spcPts val="0"/>
                        </a:spcBef>
                        <a:spcAft>
                          <a:spcPts val="0"/>
                        </a:spcAft>
                        <a:buNone/>
                      </a:pPr>
                      <a:r>
                        <a:rPr lang="en-US" sz="2000">
                          <a:latin typeface="Times New Roman"/>
                          <a:ea typeface="Times New Roman"/>
                          <a:cs typeface="Times New Roman"/>
                          <a:sym typeface="Times New Roman"/>
                        </a:rPr>
                        <a:t>9</a:t>
                      </a:r>
                      <a:endParaRPr/>
                    </a:p>
                    <a:p>
                      <a:pPr marL="0" marR="0" lvl="0" indent="0" algn="ctr" rtl="0">
                        <a:spcBef>
                          <a:spcPts val="0"/>
                        </a:spcBef>
                        <a:spcAft>
                          <a:spcPts val="0"/>
                        </a:spcAft>
                        <a:buNone/>
                      </a:pPr>
                      <a:r>
                        <a:rPr lang="en-US" sz="2000">
                          <a:latin typeface="Times New Roman"/>
                          <a:ea typeface="Times New Roman"/>
                          <a:cs typeface="Times New Roman"/>
                          <a:sym typeface="Times New Roman"/>
                        </a:rPr>
                        <a:t>W</a:t>
                      </a:r>
                      <a:endParaRPr sz="2000">
                        <a:latin typeface="Times New Roman"/>
                        <a:ea typeface="Times New Roman"/>
                        <a:cs typeface="Times New Roman"/>
                        <a:sym typeface="Times New Roman"/>
                      </a:endParaRPr>
                    </a:p>
                  </a:txBody>
                  <a:tcPr marL="121925" marR="121925" marT="45725" marB="45725"/>
                </a:tc>
                <a:tc>
                  <a:txBody>
                    <a:bodyPr/>
                    <a:lstStyle/>
                    <a:p>
                      <a:pPr marL="0" marR="0" lvl="0" indent="0" algn="ctr" rtl="0">
                        <a:spcBef>
                          <a:spcPts val="0"/>
                        </a:spcBef>
                        <a:spcAft>
                          <a:spcPts val="0"/>
                        </a:spcAft>
                        <a:buNone/>
                      </a:pPr>
                      <a:r>
                        <a:rPr lang="en-US" sz="2000">
                          <a:latin typeface="Times New Roman"/>
                          <a:ea typeface="Times New Roman"/>
                          <a:cs typeface="Times New Roman"/>
                          <a:sym typeface="Times New Roman"/>
                        </a:rPr>
                        <a:t>8</a:t>
                      </a:r>
                      <a:endParaRPr/>
                    </a:p>
                    <a:p>
                      <a:pPr marL="0" marR="0" lvl="0" indent="0" algn="ctr" rtl="0">
                        <a:spcBef>
                          <a:spcPts val="0"/>
                        </a:spcBef>
                        <a:spcAft>
                          <a:spcPts val="0"/>
                        </a:spcAft>
                        <a:buNone/>
                      </a:pPr>
                      <a:r>
                        <a:rPr lang="en-US" sz="2000">
                          <a:latin typeface="Times New Roman"/>
                          <a:ea typeface="Times New Roman"/>
                          <a:cs typeface="Times New Roman"/>
                          <a:sym typeface="Times New Roman"/>
                        </a:rPr>
                        <a:t>A</a:t>
                      </a:r>
                      <a:endParaRPr sz="2000">
                        <a:latin typeface="Times New Roman"/>
                        <a:ea typeface="Times New Roman"/>
                        <a:cs typeface="Times New Roman"/>
                        <a:sym typeface="Times New Roman"/>
                      </a:endParaRPr>
                    </a:p>
                  </a:txBody>
                  <a:tcPr marL="121925" marR="121925" marT="45725" marB="45725"/>
                </a:tc>
                <a:tc>
                  <a:txBody>
                    <a:bodyPr/>
                    <a:lstStyle/>
                    <a:p>
                      <a:pPr marL="0" marR="0" lvl="0" indent="0" algn="l" rtl="0">
                        <a:spcBef>
                          <a:spcPts val="0"/>
                        </a:spcBef>
                        <a:spcAft>
                          <a:spcPts val="0"/>
                        </a:spcAft>
                        <a:buNone/>
                      </a:pPr>
                      <a:r>
                        <a:rPr lang="en-US" sz="1400" dirty="0">
                          <a:solidFill>
                            <a:srgbClr val="C00000"/>
                          </a:solidFill>
                          <a:latin typeface="Times New Roman"/>
                          <a:ea typeface="Times New Roman"/>
                          <a:cs typeface="Times New Roman"/>
                          <a:sym typeface="Times New Roman"/>
                        </a:rPr>
                        <a:t>Descriptor</a:t>
                      </a:r>
                      <a:endParaRPr sz="1050" dirty="0">
                        <a:solidFill>
                          <a:srgbClr val="C00000"/>
                        </a:solidFill>
                      </a:endParaRPr>
                    </a:p>
                    <a:p>
                      <a:pPr marL="0" marR="0" lvl="0" indent="0" algn="l" rtl="0">
                        <a:spcBef>
                          <a:spcPts val="0"/>
                        </a:spcBef>
                        <a:spcAft>
                          <a:spcPts val="0"/>
                        </a:spcAft>
                        <a:buNone/>
                      </a:pPr>
                      <a:r>
                        <a:rPr lang="en-US" sz="1600" b="1" i="0" u="none" strike="noStrike" cap="none" dirty="0">
                          <a:solidFill>
                            <a:srgbClr val="C00000"/>
                          </a:solidFill>
                          <a:latin typeface="Times New Roman"/>
                          <a:ea typeface="Times New Roman"/>
                          <a:cs typeface="Times New Roman"/>
                          <a:sym typeface="Times New Roman"/>
                        </a:rPr>
                        <a:t>Type</a:t>
                      </a:r>
                      <a:endParaRPr sz="1600" b="1" i="0" u="none" strike="noStrike" cap="none" dirty="0">
                        <a:solidFill>
                          <a:srgbClr val="C00000"/>
                        </a:solidFill>
                        <a:latin typeface="Times New Roman"/>
                        <a:ea typeface="Times New Roman"/>
                        <a:cs typeface="Times New Roman"/>
                        <a:sym typeface="Times New Roman"/>
                      </a:endParaRPr>
                    </a:p>
                  </a:txBody>
                  <a:tcPr marL="121925" marR="121925" marT="45725" marB="45725"/>
                </a:tc>
                <a:tc>
                  <a:txBody>
                    <a:bodyPr/>
                    <a:lstStyle/>
                    <a:p>
                      <a:pPr marL="0" marR="0" lvl="0" indent="0" algn="l" rtl="0">
                        <a:spcBef>
                          <a:spcPts val="0"/>
                        </a:spcBef>
                        <a:spcAft>
                          <a:spcPts val="0"/>
                        </a:spcAft>
                        <a:buNone/>
                      </a:pPr>
                      <a:r>
                        <a:rPr lang="en-US" sz="2000" dirty="0">
                          <a:latin typeface="Times New Roman"/>
                          <a:ea typeface="Times New Roman"/>
                          <a:cs typeface="Times New Roman"/>
                          <a:sym typeface="Times New Roman"/>
                        </a:rPr>
                        <a:t>Description</a:t>
                      </a:r>
                      <a:endParaRPr sz="2000" dirty="0">
                        <a:latin typeface="Times New Roman"/>
                        <a:ea typeface="Times New Roman"/>
                        <a:cs typeface="Times New Roman"/>
                        <a:sym typeface="Times New Roman"/>
                      </a:endParaRPr>
                    </a:p>
                  </a:txBody>
                  <a:tcPr marL="121925" marR="121925" marT="45725" marB="45725"/>
                </a:tc>
                <a:extLst>
                  <a:ext uri="{0D108BD9-81ED-4DB2-BD59-A6C34878D82A}">
                    <a16:rowId xmlns:a16="http://schemas.microsoft.com/office/drawing/2014/main" val="10000"/>
                  </a:ext>
                </a:extLst>
              </a:tr>
              <a:tr h="409650">
                <a:tc>
                  <a:txBody>
                    <a:bodyPr/>
                    <a:lstStyle/>
                    <a:p>
                      <a:pPr marL="0" marR="0" lvl="0" indent="0" algn="l" rtl="0">
                        <a:spcBef>
                          <a:spcPts val="0"/>
                        </a:spcBef>
                        <a:spcAft>
                          <a:spcPts val="0"/>
                        </a:spcAft>
                        <a:buNone/>
                      </a:pPr>
                      <a:r>
                        <a:rPr lang="en-US" sz="2000">
                          <a:latin typeface="Times New Roman"/>
                          <a:ea typeface="Times New Roman"/>
                          <a:cs typeface="Times New Roman"/>
                          <a:sym typeface="Times New Roman"/>
                        </a:rPr>
                        <a:t>0</a:t>
                      </a:r>
                      <a:endParaRPr sz="2000">
                        <a:latin typeface="Times New Roman"/>
                        <a:ea typeface="Times New Roman"/>
                        <a:cs typeface="Times New Roman"/>
                        <a:sym typeface="Times New Roman"/>
                      </a:endParaRPr>
                    </a:p>
                  </a:txBody>
                  <a:tcPr marL="121925" marR="121925" marT="45725" marB="45725"/>
                </a:tc>
                <a:tc>
                  <a:txBody>
                    <a:bodyPr/>
                    <a:lstStyle/>
                    <a:p>
                      <a:pPr marL="0" marR="0" lvl="0" indent="0" algn="ctr" rtl="0">
                        <a:spcBef>
                          <a:spcPts val="0"/>
                        </a:spcBef>
                        <a:spcAft>
                          <a:spcPts val="0"/>
                        </a:spcAft>
                        <a:buNone/>
                      </a:pPr>
                      <a:r>
                        <a:rPr lang="en-US" sz="2000" b="1" dirty="0">
                          <a:solidFill>
                            <a:srgbClr val="974806"/>
                          </a:solidFill>
                          <a:latin typeface="Times New Roman"/>
                          <a:ea typeface="Times New Roman"/>
                          <a:cs typeface="Times New Roman"/>
                          <a:sym typeface="Times New Roman"/>
                        </a:rPr>
                        <a:t>0</a:t>
                      </a:r>
                      <a:endParaRPr sz="2000" b="1" dirty="0">
                        <a:solidFill>
                          <a:srgbClr val="974806"/>
                        </a:solidFill>
                        <a:latin typeface="Times New Roman"/>
                        <a:ea typeface="Times New Roman"/>
                        <a:cs typeface="Times New Roman"/>
                        <a:sym typeface="Times New Roman"/>
                      </a:endParaRPr>
                    </a:p>
                  </a:txBody>
                  <a:tcPr marL="121925" marR="121925" marT="45725" marB="45725"/>
                </a:tc>
                <a:tc>
                  <a:txBody>
                    <a:bodyPr/>
                    <a:lstStyle/>
                    <a:p>
                      <a:pPr marL="0" marR="0" lvl="0" indent="0" algn="ctr" rtl="0">
                        <a:spcBef>
                          <a:spcPts val="0"/>
                        </a:spcBef>
                        <a:spcAft>
                          <a:spcPts val="0"/>
                        </a:spcAft>
                        <a:buNone/>
                      </a:pPr>
                      <a:r>
                        <a:rPr lang="en-US" sz="2000">
                          <a:latin typeface="Times New Roman"/>
                          <a:ea typeface="Times New Roman"/>
                          <a:cs typeface="Times New Roman"/>
                          <a:sym typeface="Times New Roman"/>
                        </a:rPr>
                        <a:t>0</a:t>
                      </a:r>
                      <a:endParaRPr sz="2000">
                        <a:latin typeface="Times New Roman"/>
                        <a:ea typeface="Times New Roman"/>
                        <a:cs typeface="Times New Roman"/>
                        <a:sym typeface="Times New Roman"/>
                      </a:endParaRPr>
                    </a:p>
                  </a:txBody>
                  <a:tcPr marL="121925" marR="121925" marT="45725" marB="45725"/>
                </a:tc>
                <a:tc>
                  <a:txBody>
                    <a:bodyPr/>
                    <a:lstStyle/>
                    <a:p>
                      <a:pPr marL="0" marR="0" lvl="0" indent="0" algn="ctr" rtl="0">
                        <a:spcBef>
                          <a:spcPts val="0"/>
                        </a:spcBef>
                        <a:spcAft>
                          <a:spcPts val="0"/>
                        </a:spcAft>
                        <a:buNone/>
                      </a:pPr>
                      <a:r>
                        <a:rPr lang="en-US" sz="2000">
                          <a:latin typeface="Times New Roman"/>
                          <a:ea typeface="Times New Roman"/>
                          <a:cs typeface="Times New Roman"/>
                          <a:sym typeface="Times New Roman"/>
                        </a:rPr>
                        <a:t>0</a:t>
                      </a:r>
                      <a:endParaRPr sz="2000">
                        <a:latin typeface="Times New Roman"/>
                        <a:ea typeface="Times New Roman"/>
                        <a:cs typeface="Times New Roman"/>
                        <a:sym typeface="Times New Roman"/>
                      </a:endParaRPr>
                    </a:p>
                  </a:txBody>
                  <a:tcPr marL="121925" marR="121925" marT="45725" marB="45725"/>
                </a:tc>
                <a:tc>
                  <a:txBody>
                    <a:bodyPr/>
                    <a:lstStyle/>
                    <a:p>
                      <a:pPr marL="0" marR="0" lvl="0" indent="0" algn="ctr" rtl="0">
                        <a:spcBef>
                          <a:spcPts val="0"/>
                        </a:spcBef>
                        <a:spcAft>
                          <a:spcPts val="0"/>
                        </a:spcAft>
                        <a:buNone/>
                      </a:pPr>
                      <a:r>
                        <a:rPr lang="en-US" sz="2000">
                          <a:latin typeface="Times New Roman"/>
                          <a:ea typeface="Times New Roman"/>
                          <a:cs typeface="Times New Roman"/>
                          <a:sym typeface="Times New Roman"/>
                        </a:rPr>
                        <a:t>0</a:t>
                      </a:r>
                      <a:endParaRPr sz="2000">
                        <a:latin typeface="Times New Roman"/>
                        <a:ea typeface="Times New Roman"/>
                        <a:cs typeface="Times New Roman"/>
                        <a:sym typeface="Times New Roman"/>
                      </a:endParaRPr>
                    </a:p>
                  </a:txBody>
                  <a:tcPr marL="121925" marR="121925" marT="45725" marB="45725"/>
                </a:tc>
                <a:tc>
                  <a:txBody>
                    <a:bodyPr/>
                    <a:lstStyle/>
                    <a:p>
                      <a:pPr marL="0" marR="0" lvl="0" indent="0" algn="ctr" rtl="0">
                        <a:spcBef>
                          <a:spcPts val="0"/>
                        </a:spcBef>
                        <a:spcAft>
                          <a:spcPts val="0"/>
                        </a:spcAft>
                        <a:buNone/>
                      </a:pPr>
                      <a:r>
                        <a:rPr lang="en-US" sz="2000">
                          <a:latin typeface="Times New Roman"/>
                          <a:ea typeface="Times New Roman"/>
                          <a:cs typeface="Times New Roman"/>
                          <a:sym typeface="Times New Roman"/>
                        </a:rPr>
                        <a:t>Data</a:t>
                      </a:r>
                      <a:endParaRPr sz="2000">
                        <a:latin typeface="Times New Roman"/>
                        <a:ea typeface="Times New Roman"/>
                        <a:cs typeface="Times New Roman"/>
                        <a:sym typeface="Times New Roman"/>
                      </a:endParaRPr>
                    </a:p>
                  </a:txBody>
                  <a:tcPr marL="121925" marR="121925" marT="45725" marB="45725"/>
                </a:tc>
                <a:tc>
                  <a:txBody>
                    <a:bodyPr/>
                    <a:lstStyle/>
                    <a:p>
                      <a:pPr marL="0" marR="0" lvl="0" indent="0" algn="l" rtl="0">
                        <a:spcBef>
                          <a:spcPts val="0"/>
                        </a:spcBef>
                        <a:spcAft>
                          <a:spcPts val="0"/>
                        </a:spcAft>
                        <a:buNone/>
                      </a:pPr>
                      <a:r>
                        <a:rPr lang="en-US" sz="2000" dirty="0">
                          <a:latin typeface="Times New Roman"/>
                          <a:ea typeface="Times New Roman"/>
                          <a:cs typeface="Times New Roman"/>
                          <a:sym typeface="Times New Roman"/>
                        </a:rPr>
                        <a:t>Read only</a:t>
                      </a:r>
                      <a:endParaRPr sz="2000" dirty="0">
                        <a:latin typeface="Times New Roman"/>
                        <a:ea typeface="Times New Roman"/>
                        <a:cs typeface="Times New Roman"/>
                        <a:sym typeface="Times New Roman"/>
                      </a:endParaRPr>
                    </a:p>
                  </a:txBody>
                  <a:tcPr marL="121925" marR="121925" marT="45725" marB="45725"/>
                </a:tc>
                <a:extLst>
                  <a:ext uri="{0D108BD9-81ED-4DB2-BD59-A6C34878D82A}">
                    <a16:rowId xmlns:a16="http://schemas.microsoft.com/office/drawing/2014/main" val="10001"/>
                  </a:ext>
                </a:extLst>
              </a:tr>
              <a:tr h="409650">
                <a:tc>
                  <a:txBody>
                    <a:bodyPr/>
                    <a:lstStyle/>
                    <a:p>
                      <a:pPr marL="0" marR="0" lvl="0" indent="0" algn="l" rtl="0">
                        <a:spcBef>
                          <a:spcPts val="0"/>
                        </a:spcBef>
                        <a:spcAft>
                          <a:spcPts val="0"/>
                        </a:spcAft>
                        <a:buNone/>
                      </a:pPr>
                      <a:r>
                        <a:rPr lang="en-US" sz="2000">
                          <a:latin typeface="Times New Roman"/>
                          <a:ea typeface="Times New Roman"/>
                          <a:cs typeface="Times New Roman"/>
                          <a:sym typeface="Times New Roman"/>
                        </a:rPr>
                        <a:t>1</a:t>
                      </a:r>
                      <a:endParaRPr sz="2000">
                        <a:latin typeface="Times New Roman"/>
                        <a:ea typeface="Times New Roman"/>
                        <a:cs typeface="Times New Roman"/>
                        <a:sym typeface="Times New Roman"/>
                      </a:endParaRPr>
                    </a:p>
                  </a:txBody>
                  <a:tcPr marL="121925" marR="121925" marT="45725" marB="45725"/>
                </a:tc>
                <a:tc>
                  <a:txBody>
                    <a:bodyPr/>
                    <a:lstStyle/>
                    <a:p>
                      <a:pPr marL="0" marR="0" lvl="0" indent="0" algn="ctr" rtl="0">
                        <a:spcBef>
                          <a:spcPts val="0"/>
                        </a:spcBef>
                        <a:spcAft>
                          <a:spcPts val="0"/>
                        </a:spcAft>
                        <a:buNone/>
                      </a:pPr>
                      <a:r>
                        <a:rPr lang="en-US" sz="2000" b="1">
                          <a:solidFill>
                            <a:srgbClr val="974806"/>
                          </a:solidFill>
                          <a:latin typeface="Times New Roman"/>
                          <a:ea typeface="Times New Roman"/>
                          <a:cs typeface="Times New Roman"/>
                          <a:sym typeface="Times New Roman"/>
                        </a:rPr>
                        <a:t>0</a:t>
                      </a:r>
                      <a:endParaRPr sz="2000" b="1">
                        <a:solidFill>
                          <a:srgbClr val="974806"/>
                        </a:solidFill>
                        <a:latin typeface="Times New Roman"/>
                        <a:ea typeface="Times New Roman"/>
                        <a:cs typeface="Times New Roman"/>
                        <a:sym typeface="Times New Roman"/>
                      </a:endParaRPr>
                    </a:p>
                  </a:txBody>
                  <a:tcPr marL="121925" marR="121925" marT="45725" marB="45725"/>
                </a:tc>
                <a:tc>
                  <a:txBody>
                    <a:bodyPr/>
                    <a:lstStyle/>
                    <a:p>
                      <a:pPr marL="0" marR="0" lvl="0" indent="0" algn="ctr" rtl="0">
                        <a:spcBef>
                          <a:spcPts val="0"/>
                        </a:spcBef>
                        <a:spcAft>
                          <a:spcPts val="0"/>
                        </a:spcAft>
                        <a:buNone/>
                      </a:pPr>
                      <a:r>
                        <a:rPr lang="en-US" sz="2000">
                          <a:latin typeface="Times New Roman"/>
                          <a:ea typeface="Times New Roman"/>
                          <a:cs typeface="Times New Roman"/>
                          <a:sym typeface="Times New Roman"/>
                        </a:rPr>
                        <a:t>0</a:t>
                      </a:r>
                      <a:endParaRPr sz="2000">
                        <a:latin typeface="Times New Roman"/>
                        <a:ea typeface="Times New Roman"/>
                        <a:cs typeface="Times New Roman"/>
                        <a:sym typeface="Times New Roman"/>
                      </a:endParaRPr>
                    </a:p>
                  </a:txBody>
                  <a:tcPr marL="121925" marR="121925" marT="45725" marB="45725"/>
                </a:tc>
                <a:tc>
                  <a:txBody>
                    <a:bodyPr/>
                    <a:lstStyle/>
                    <a:p>
                      <a:pPr marL="0" marR="0" lvl="0" indent="0" algn="ctr" rtl="0">
                        <a:spcBef>
                          <a:spcPts val="0"/>
                        </a:spcBef>
                        <a:spcAft>
                          <a:spcPts val="0"/>
                        </a:spcAft>
                        <a:buNone/>
                      </a:pPr>
                      <a:r>
                        <a:rPr lang="en-US" sz="2000">
                          <a:latin typeface="Times New Roman"/>
                          <a:ea typeface="Times New Roman"/>
                          <a:cs typeface="Times New Roman"/>
                          <a:sym typeface="Times New Roman"/>
                        </a:rPr>
                        <a:t>0</a:t>
                      </a:r>
                      <a:endParaRPr sz="2000">
                        <a:latin typeface="Times New Roman"/>
                        <a:ea typeface="Times New Roman"/>
                        <a:cs typeface="Times New Roman"/>
                        <a:sym typeface="Times New Roman"/>
                      </a:endParaRPr>
                    </a:p>
                  </a:txBody>
                  <a:tcPr marL="121925" marR="121925" marT="45725" marB="45725"/>
                </a:tc>
                <a:tc>
                  <a:txBody>
                    <a:bodyPr/>
                    <a:lstStyle/>
                    <a:p>
                      <a:pPr marL="0" marR="0" lvl="0" indent="0" algn="ctr" rtl="0">
                        <a:spcBef>
                          <a:spcPts val="0"/>
                        </a:spcBef>
                        <a:spcAft>
                          <a:spcPts val="0"/>
                        </a:spcAft>
                        <a:buNone/>
                      </a:pPr>
                      <a:r>
                        <a:rPr lang="en-US" sz="2000" b="1">
                          <a:solidFill>
                            <a:srgbClr val="31859B"/>
                          </a:solidFill>
                          <a:latin typeface="Times New Roman"/>
                          <a:ea typeface="Times New Roman"/>
                          <a:cs typeface="Times New Roman"/>
                          <a:sym typeface="Times New Roman"/>
                        </a:rPr>
                        <a:t>1</a:t>
                      </a:r>
                      <a:endParaRPr sz="2000" b="1">
                        <a:solidFill>
                          <a:srgbClr val="31859B"/>
                        </a:solidFill>
                        <a:latin typeface="Times New Roman"/>
                        <a:ea typeface="Times New Roman"/>
                        <a:cs typeface="Times New Roman"/>
                        <a:sym typeface="Times New Roman"/>
                      </a:endParaRPr>
                    </a:p>
                  </a:txBody>
                  <a:tcPr marL="121925" marR="121925" marT="45725" marB="45725"/>
                </a:tc>
                <a:tc>
                  <a:txBody>
                    <a:bodyPr/>
                    <a:lstStyle/>
                    <a:p>
                      <a:pPr marL="0" marR="0" lvl="0" indent="0" algn="ctr" rtl="0">
                        <a:spcBef>
                          <a:spcPts val="0"/>
                        </a:spcBef>
                        <a:spcAft>
                          <a:spcPts val="0"/>
                        </a:spcAft>
                        <a:buNone/>
                      </a:pPr>
                      <a:r>
                        <a:rPr lang="en-US" sz="2000">
                          <a:latin typeface="Times New Roman"/>
                          <a:ea typeface="Times New Roman"/>
                          <a:cs typeface="Times New Roman"/>
                          <a:sym typeface="Times New Roman"/>
                        </a:rPr>
                        <a:t>Data</a:t>
                      </a:r>
                      <a:endParaRPr sz="2000">
                        <a:latin typeface="Times New Roman"/>
                        <a:ea typeface="Times New Roman"/>
                        <a:cs typeface="Times New Roman"/>
                        <a:sym typeface="Times New Roman"/>
                      </a:endParaRPr>
                    </a:p>
                  </a:txBody>
                  <a:tcPr marL="121925" marR="121925" marT="45725" marB="45725"/>
                </a:tc>
                <a:tc>
                  <a:txBody>
                    <a:bodyPr/>
                    <a:lstStyle/>
                    <a:p>
                      <a:pPr marL="0" marR="0" lvl="0" indent="0" algn="l" rtl="0">
                        <a:spcBef>
                          <a:spcPts val="0"/>
                        </a:spcBef>
                        <a:spcAft>
                          <a:spcPts val="0"/>
                        </a:spcAft>
                        <a:buNone/>
                      </a:pPr>
                      <a:r>
                        <a:rPr lang="en-US" sz="2000">
                          <a:latin typeface="Times New Roman"/>
                          <a:ea typeface="Times New Roman"/>
                          <a:cs typeface="Times New Roman"/>
                          <a:sym typeface="Times New Roman"/>
                        </a:rPr>
                        <a:t>Read Only, </a:t>
                      </a:r>
                      <a:r>
                        <a:rPr lang="en-US" sz="2000" b="1">
                          <a:solidFill>
                            <a:srgbClr val="31859B"/>
                          </a:solidFill>
                          <a:latin typeface="Times New Roman"/>
                          <a:ea typeface="Times New Roman"/>
                          <a:cs typeface="Times New Roman"/>
                          <a:sym typeface="Times New Roman"/>
                        </a:rPr>
                        <a:t>Accessed</a:t>
                      </a:r>
                      <a:endParaRPr sz="2000" b="1">
                        <a:solidFill>
                          <a:srgbClr val="31859B"/>
                        </a:solidFill>
                        <a:latin typeface="Times New Roman"/>
                        <a:ea typeface="Times New Roman"/>
                        <a:cs typeface="Times New Roman"/>
                        <a:sym typeface="Times New Roman"/>
                      </a:endParaRPr>
                    </a:p>
                  </a:txBody>
                  <a:tcPr marL="121925" marR="121925" marT="45725" marB="45725"/>
                </a:tc>
                <a:extLst>
                  <a:ext uri="{0D108BD9-81ED-4DB2-BD59-A6C34878D82A}">
                    <a16:rowId xmlns:a16="http://schemas.microsoft.com/office/drawing/2014/main" val="10002"/>
                  </a:ext>
                </a:extLst>
              </a:tr>
              <a:tr h="409650">
                <a:tc>
                  <a:txBody>
                    <a:bodyPr/>
                    <a:lstStyle/>
                    <a:p>
                      <a:pPr marL="0" marR="0" lvl="0" indent="0" algn="l" rtl="0">
                        <a:spcBef>
                          <a:spcPts val="0"/>
                        </a:spcBef>
                        <a:spcAft>
                          <a:spcPts val="0"/>
                        </a:spcAft>
                        <a:buNone/>
                      </a:pPr>
                      <a:r>
                        <a:rPr lang="en-US" sz="2000">
                          <a:latin typeface="Times New Roman"/>
                          <a:ea typeface="Times New Roman"/>
                          <a:cs typeface="Times New Roman"/>
                          <a:sym typeface="Times New Roman"/>
                        </a:rPr>
                        <a:t>2</a:t>
                      </a:r>
                      <a:endParaRPr sz="2000">
                        <a:latin typeface="Times New Roman"/>
                        <a:ea typeface="Times New Roman"/>
                        <a:cs typeface="Times New Roman"/>
                        <a:sym typeface="Times New Roman"/>
                      </a:endParaRPr>
                    </a:p>
                  </a:txBody>
                  <a:tcPr marL="121925" marR="121925" marT="45725" marB="45725"/>
                </a:tc>
                <a:tc>
                  <a:txBody>
                    <a:bodyPr/>
                    <a:lstStyle/>
                    <a:p>
                      <a:pPr marL="0" marR="0" lvl="0" indent="0" algn="ctr" rtl="0">
                        <a:spcBef>
                          <a:spcPts val="0"/>
                        </a:spcBef>
                        <a:spcAft>
                          <a:spcPts val="0"/>
                        </a:spcAft>
                        <a:buNone/>
                      </a:pPr>
                      <a:r>
                        <a:rPr lang="en-US" sz="2000" b="1">
                          <a:solidFill>
                            <a:srgbClr val="974806"/>
                          </a:solidFill>
                          <a:latin typeface="Times New Roman"/>
                          <a:ea typeface="Times New Roman"/>
                          <a:cs typeface="Times New Roman"/>
                          <a:sym typeface="Times New Roman"/>
                        </a:rPr>
                        <a:t>0</a:t>
                      </a:r>
                      <a:endParaRPr sz="2000" b="1">
                        <a:solidFill>
                          <a:srgbClr val="974806"/>
                        </a:solidFill>
                        <a:latin typeface="Times New Roman"/>
                        <a:ea typeface="Times New Roman"/>
                        <a:cs typeface="Times New Roman"/>
                        <a:sym typeface="Times New Roman"/>
                      </a:endParaRPr>
                    </a:p>
                  </a:txBody>
                  <a:tcPr marL="121925" marR="121925" marT="45725" marB="45725"/>
                </a:tc>
                <a:tc>
                  <a:txBody>
                    <a:bodyPr/>
                    <a:lstStyle/>
                    <a:p>
                      <a:pPr marL="0" marR="0" lvl="0" indent="0" algn="ctr" rtl="0">
                        <a:spcBef>
                          <a:spcPts val="0"/>
                        </a:spcBef>
                        <a:spcAft>
                          <a:spcPts val="0"/>
                        </a:spcAft>
                        <a:buNone/>
                      </a:pPr>
                      <a:r>
                        <a:rPr lang="en-US" sz="2000">
                          <a:latin typeface="Times New Roman"/>
                          <a:ea typeface="Times New Roman"/>
                          <a:cs typeface="Times New Roman"/>
                          <a:sym typeface="Times New Roman"/>
                        </a:rPr>
                        <a:t>0</a:t>
                      </a:r>
                      <a:endParaRPr sz="2000">
                        <a:latin typeface="Times New Roman"/>
                        <a:ea typeface="Times New Roman"/>
                        <a:cs typeface="Times New Roman"/>
                        <a:sym typeface="Times New Roman"/>
                      </a:endParaRPr>
                    </a:p>
                  </a:txBody>
                  <a:tcPr marL="121925" marR="121925" marT="45725" marB="45725"/>
                </a:tc>
                <a:tc>
                  <a:txBody>
                    <a:bodyPr/>
                    <a:lstStyle/>
                    <a:p>
                      <a:pPr marL="0" marR="0" lvl="0" indent="0" algn="ctr" rtl="0">
                        <a:spcBef>
                          <a:spcPts val="0"/>
                        </a:spcBef>
                        <a:spcAft>
                          <a:spcPts val="0"/>
                        </a:spcAft>
                        <a:buNone/>
                      </a:pPr>
                      <a:r>
                        <a:rPr lang="en-US" sz="2000">
                          <a:latin typeface="Times New Roman"/>
                          <a:ea typeface="Times New Roman"/>
                          <a:cs typeface="Times New Roman"/>
                          <a:sym typeface="Times New Roman"/>
                        </a:rPr>
                        <a:t>1</a:t>
                      </a:r>
                      <a:endParaRPr sz="2000">
                        <a:latin typeface="Times New Roman"/>
                        <a:ea typeface="Times New Roman"/>
                        <a:cs typeface="Times New Roman"/>
                        <a:sym typeface="Times New Roman"/>
                      </a:endParaRPr>
                    </a:p>
                  </a:txBody>
                  <a:tcPr marL="121925" marR="121925" marT="45725" marB="45725"/>
                </a:tc>
                <a:tc>
                  <a:txBody>
                    <a:bodyPr/>
                    <a:lstStyle/>
                    <a:p>
                      <a:pPr marL="0" marR="0" lvl="0" indent="0" algn="ctr" rtl="0">
                        <a:spcBef>
                          <a:spcPts val="0"/>
                        </a:spcBef>
                        <a:spcAft>
                          <a:spcPts val="0"/>
                        </a:spcAft>
                        <a:buNone/>
                      </a:pPr>
                      <a:r>
                        <a:rPr lang="en-US" sz="2000">
                          <a:latin typeface="Times New Roman"/>
                          <a:ea typeface="Times New Roman"/>
                          <a:cs typeface="Times New Roman"/>
                          <a:sym typeface="Times New Roman"/>
                        </a:rPr>
                        <a:t>0</a:t>
                      </a:r>
                      <a:endParaRPr sz="2000">
                        <a:latin typeface="Times New Roman"/>
                        <a:ea typeface="Times New Roman"/>
                        <a:cs typeface="Times New Roman"/>
                        <a:sym typeface="Times New Roman"/>
                      </a:endParaRPr>
                    </a:p>
                  </a:txBody>
                  <a:tcPr marL="121925" marR="121925" marT="45725" marB="45725"/>
                </a:tc>
                <a:tc>
                  <a:txBody>
                    <a:bodyPr/>
                    <a:lstStyle/>
                    <a:p>
                      <a:pPr marL="0" marR="0" lvl="0" indent="0" algn="ctr" rtl="0">
                        <a:spcBef>
                          <a:spcPts val="0"/>
                        </a:spcBef>
                        <a:spcAft>
                          <a:spcPts val="0"/>
                        </a:spcAft>
                        <a:buNone/>
                      </a:pPr>
                      <a:r>
                        <a:rPr lang="en-US" sz="2000">
                          <a:latin typeface="Times New Roman"/>
                          <a:ea typeface="Times New Roman"/>
                          <a:cs typeface="Times New Roman"/>
                          <a:sym typeface="Times New Roman"/>
                        </a:rPr>
                        <a:t>Data</a:t>
                      </a:r>
                      <a:endParaRPr sz="2000">
                        <a:latin typeface="Times New Roman"/>
                        <a:ea typeface="Times New Roman"/>
                        <a:cs typeface="Times New Roman"/>
                        <a:sym typeface="Times New Roman"/>
                      </a:endParaRPr>
                    </a:p>
                  </a:txBody>
                  <a:tcPr marL="121925" marR="121925" marT="45725" marB="45725"/>
                </a:tc>
                <a:tc>
                  <a:txBody>
                    <a:bodyPr/>
                    <a:lstStyle/>
                    <a:p>
                      <a:pPr marL="0" marR="0" lvl="0" indent="0" algn="l" rtl="0">
                        <a:spcBef>
                          <a:spcPts val="0"/>
                        </a:spcBef>
                        <a:spcAft>
                          <a:spcPts val="0"/>
                        </a:spcAft>
                        <a:buNone/>
                      </a:pPr>
                      <a:r>
                        <a:rPr lang="en-US" sz="2000" dirty="0">
                          <a:latin typeface="Times New Roman"/>
                          <a:ea typeface="Times New Roman"/>
                          <a:cs typeface="Times New Roman"/>
                          <a:sym typeface="Times New Roman"/>
                        </a:rPr>
                        <a:t>Read/Write</a:t>
                      </a:r>
                      <a:endParaRPr sz="2000" dirty="0">
                        <a:latin typeface="Times New Roman"/>
                        <a:ea typeface="Times New Roman"/>
                        <a:cs typeface="Times New Roman"/>
                        <a:sym typeface="Times New Roman"/>
                      </a:endParaRPr>
                    </a:p>
                  </a:txBody>
                  <a:tcPr marL="121925" marR="121925" marT="45725" marB="45725"/>
                </a:tc>
                <a:extLst>
                  <a:ext uri="{0D108BD9-81ED-4DB2-BD59-A6C34878D82A}">
                    <a16:rowId xmlns:a16="http://schemas.microsoft.com/office/drawing/2014/main" val="10003"/>
                  </a:ext>
                </a:extLst>
              </a:tr>
              <a:tr h="409650">
                <a:tc>
                  <a:txBody>
                    <a:bodyPr/>
                    <a:lstStyle/>
                    <a:p>
                      <a:pPr marL="0" marR="0" lvl="0" indent="0" algn="l" rtl="0">
                        <a:spcBef>
                          <a:spcPts val="0"/>
                        </a:spcBef>
                        <a:spcAft>
                          <a:spcPts val="0"/>
                        </a:spcAft>
                        <a:buNone/>
                      </a:pPr>
                      <a:r>
                        <a:rPr lang="en-US" sz="2000">
                          <a:latin typeface="Times New Roman"/>
                          <a:ea typeface="Times New Roman"/>
                          <a:cs typeface="Times New Roman"/>
                          <a:sym typeface="Times New Roman"/>
                        </a:rPr>
                        <a:t>3</a:t>
                      </a:r>
                      <a:endParaRPr sz="2000">
                        <a:latin typeface="Times New Roman"/>
                        <a:ea typeface="Times New Roman"/>
                        <a:cs typeface="Times New Roman"/>
                        <a:sym typeface="Times New Roman"/>
                      </a:endParaRPr>
                    </a:p>
                  </a:txBody>
                  <a:tcPr marL="121925" marR="121925" marT="45725" marB="45725"/>
                </a:tc>
                <a:tc>
                  <a:txBody>
                    <a:bodyPr/>
                    <a:lstStyle/>
                    <a:p>
                      <a:pPr marL="0" marR="0" lvl="0" indent="0" algn="ctr" rtl="0">
                        <a:spcBef>
                          <a:spcPts val="0"/>
                        </a:spcBef>
                        <a:spcAft>
                          <a:spcPts val="0"/>
                        </a:spcAft>
                        <a:buNone/>
                      </a:pPr>
                      <a:r>
                        <a:rPr lang="en-US" sz="2000" b="1">
                          <a:solidFill>
                            <a:srgbClr val="974806"/>
                          </a:solidFill>
                          <a:latin typeface="Times New Roman"/>
                          <a:ea typeface="Times New Roman"/>
                          <a:cs typeface="Times New Roman"/>
                          <a:sym typeface="Times New Roman"/>
                        </a:rPr>
                        <a:t>0</a:t>
                      </a:r>
                      <a:endParaRPr sz="2000" b="1">
                        <a:solidFill>
                          <a:srgbClr val="974806"/>
                        </a:solidFill>
                        <a:latin typeface="Times New Roman"/>
                        <a:ea typeface="Times New Roman"/>
                        <a:cs typeface="Times New Roman"/>
                        <a:sym typeface="Times New Roman"/>
                      </a:endParaRPr>
                    </a:p>
                  </a:txBody>
                  <a:tcPr marL="121925" marR="121925" marT="45725" marB="45725"/>
                </a:tc>
                <a:tc>
                  <a:txBody>
                    <a:bodyPr/>
                    <a:lstStyle/>
                    <a:p>
                      <a:pPr marL="0" marR="0" lvl="0" indent="0" algn="ctr" rtl="0">
                        <a:spcBef>
                          <a:spcPts val="0"/>
                        </a:spcBef>
                        <a:spcAft>
                          <a:spcPts val="0"/>
                        </a:spcAft>
                        <a:buNone/>
                      </a:pPr>
                      <a:r>
                        <a:rPr lang="en-US" sz="2000">
                          <a:latin typeface="Times New Roman"/>
                          <a:ea typeface="Times New Roman"/>
                          <a:cs typeface="Times New Roman"/>
                          <a:sym typeface="Times New Roman"/>
                        </a:rPr>
                        <a:t>0</a:t>
                      </a:r>
                      <a:endParaRPr sz="2000">
                        <a:latin typeface="Times New Roman"/>
                        <a:ea typeface="Times New Roman"/>
                        <a:cs typeface="Times New Roman"/>
                        <a:sym typeface="Times New Roman"/>
                      </a:endParaRPr>
                    </a:p>
                  </a:txBody>
                  <a:tcPr marL="121925" marR="121925" marT="45725" marB="45725"/>
                </a:tc>
                <a:tc>
                  <a:txBody>
                    <a:bodyPr/>
                    <a:lstStyle/>
                    <a:p>
                      <a:pPr marL="0" marR="0" lvl="0" indent="0" algn="ctr" rtl="0">
                        <a:spcBef>
                          <a:spcPts val="0"/>
                        </a:spcBef>
                        <a:spcAft>
                          <a:spcPts val="0"/>
                        </a:spcAft>
                        <a:buNone/>
                      </a:pPr>
                      <a:r>
                        <a:rPr lang="en-US" sz="2000">
                          <a:latin typeface="Times New Roman"/>
                          <a:ea typeface="Times New Roman"/>
                          <a:cs typeface="Times New Roman"/>
                          <a:sym typeface="Times New Roman"/>
                        </a:rPr>
                        <a:t>1</a:t>
                      </a:r>
                      <a:endParaRPr sz="2000">
                        <a:latin typeface="Times New Roman"/>
                        <a:ea typeface="Times New Roman"/>
                        <a:cs typeface="Times New Roman"/>
                        <a:sym typeface="Times New Roman"/>
                      </a:endParaRPr>
                    </a:p>
                  </a:txBody>
                  <a:tcPr marL="121925" marR="121925" marT="45725" marB="45725"/>
                </a:tc>
                <a:tc>
                  <a:txBody>
                    <a:bodyPr/>
                    <a:lstStyle/>
                    <a:p>
                      <a:pPr marL="0" marR="0" lvl="0" indent="0" algn="ctr" rtl="0">
                        <a:spcBef>
                          <a:spcPts val="0"/>
                        </a:spcBef>
                        <a:spcAft>
                          <a:spcPts val="0"/>
                        </a:spcAft>
                        <a:buNone/>
                      </a:pPr>
                      <a:r>
                        <a:rPr lang="en-US" sz="2000" b="1">
                          <a:solidFill>
                            <a:srgbClr val="31859B"/>
                          </a:solidFill>
                          <a:latin typeface="Times New Roman"/>
                          <a:ea typeface="Times New Roman"/>
                          <a:cs typeface="Times New Roman"/>
                          <a:sym typeface="Times New Roman"/>
                        </a:rPr>
                        <a:t>1</a:t>
                      </a:r>
                      <a:endParaRPr sz="2000" b="1">
                        <a:solidFill>
                          <a:srgbClr val="31859B"/>
                        </a:solidFill>
                        <a:latin typeface="Times New Roman"/>
                        <a:ea typeface="Times New Roman"/>
                        <a:cs typeface="Times New Roman"/>
                        <a:sym typeface="Times New Roman"/>
                      </a:endParaRPr>
                    </a:p>
                  </a:txBody>
                  <a:tcPr marL="121925" marR="121925" marT="45725" marB="45725"/>
                </a:tc>
                <a:tc>
                  <a:txBody>
                    <a:bodyPr/>
                    <a:lstStyle/>
                    <a:p>
                      <a:pPr marL="0" marR="0" lvl="0" indent="0" algn="ctr" rtl="0">
                        <a:spcBef>
                          <a:spcPts val="0"/>
                        </a:spcBef>
                        <a:spcAft>
                          <a:spcPts val="0"/>
                        </a:spcAft>
                        <a:buNone/>
                      </a:pPr>
                      <a:r>
                        <a:rPr lang="en-US" sz="2000">
                          <a:latin typeface="Times New Roman"/>
                          <a:ea typeface="Times New Roman"/>
                          <a:cs typeface="Times New Roman"/>
                          <a:sym typeface="Times New Roman"/>
                        </a:rPr>
                        <a:t>Data</a:t>
                      </a:r>
                      <a:endParaRPr sz="2000">
                        <a:latin typeface="Times New Roman"/>
                        <a:ea typeface="Times New Roman"/>
                        <a:cs typeface="Times New Roman"/>
                        <a:sym typeface="Times New Roman"/>
                      </a:endParaRPr>
                    </a:p>
                  </a:txBody>
                  <a:tcPr marL="121925" marR="121925" marT="45725" marB="45725"/>
                </a:tc>
                <a:tc>
                  <a:txBody>
                    <a:bodyPr/>
                    <a:lstStyle/>
                    <a:p>
                      <a:pPr marL="0" marR="0" lvl="0" indent="0" algn="l" rtl="0">
                        <a:spcBef>
                          <a:spcPts val="0"/>
                        </a:spcBef>
                        <a:spcAft>
                          <a:spcPts val="0"/>
                        </a:spcAft>
                        <a:buNone/>
                      </a:pPr>
                      <a:r>
                        <a:rPr lang="en-US" sz="2000">
                          <a:latin typeface="Times New Roman"/>
                          <a:ea typeface="Times New Roman"/>
                          <a:cs typeface="Times New Roman"/>
                          <a:sym typeface="Times New Roman"/>
                        </a:rPr>
                        <a:t>Read/Write, </a:t>
                      </a:r>
                      <a:r>
                        <a:rPr lang="en-US" sz="2000" b="1">
                          <a:solidFill>
                            <a:srgbClr val="31859B"/>
                          </a:solidFill>
                          <a:latin typeface="Times New Roman"/>
                          <a:ea typeface="Times New Roman"/>
                          <a:cs typeface="Times New Roman"/>
                          <a:sym typeface="Times New Roman"/>
                        </a:rPr>
                        <a:t>Accessed</a:t>
                      </a:r>
                      <a:endParaRPr sz="2000" b="1">
                        <a:solidFill>
                          <a:srgbClr val="31859B"/>
                        </a:solidFill>
                        <a:latin typeface="Times New Roman"/>
                        <a:ea typeface="Times New Roman"/>
                        <a:cs typeface="Times New Roman"/>
                        <a:sym typeface="Times New Roman"/>
                      </a:endParaRPr>
                    </a:p>
                  </a:txBody>
                  <a:tcPr marL="121925" marR="121925" marT="45725" marB="45725"/>
                </a:tc>
                <a:extLst>
                  <a:ext uri="{0D108BD9-81ED-4DB2-BD59-A6C34878D82A}">
                    <a16:rowId xmlns:a16="http://schemas.microsoft.com/office/drawing/2014/main" val="10004"/>
                  </a:ext>
                </a:extLst>
              </a:tr>
              <a:tr h="409650">
                <a:tc>
                  <a:txBody>
                    <a:bodyPr/>
                    <a:lstStyle/>
                    <a:p>
                      <a:pPr marL="0" marR="0" lvl="0" indent="0" algn="l" rtl="0">
                        <a:spcBef>
                          <a:spcPts val="0"/>
                        </a:spcBef>
                        <a:spcAft>
                          <a:spcPts val="0"/>
                        </a:spcAft>
                        <a:buNone/>
                      </a:pPr>
                      <a:r>
                        <a:rPr lang="en-US" sz="2000">
                          <a:latin typeface="Times New Roman"/>
                          <a:ea typeface="Times New Roman"/>
                          <a:cs typeface="Times New Roman"/>
                          <a:sym typeface="Times New Roman"/>
                        </a:rPr>
                        <a:t>4</a:t>
                      </a:r>
                      <a:endParaRPr sz="2000">
                        <a:latin typeface="Times New Roman"/>
                        <a:ea typeface="Times New Roman"/>
                        <a:cs typeface="Times New Roman"/>
                        <a:sym typeface="Times New Roman"/>
                      </a:endParaRPr>
                    </a:p>
                  </a:txBody>
                  <a:tcPr marL="121925" marR="121925" marT="45725" marB="45725"/>
                </a:tc>
                <a:tc>
                  <a:txBody>
                    <a:bodyPr/>
                    <a:lstStyle/>
                    <a:p>
                      <a:pPr marL="0" marR="0" lvl="0" indent="0" algn="ctr" rtl="0">
                        <a:spcBef>
                          <a:spcPts val="0"/>
                        </a:spcBef>
                        <a:spcAft>
                          <a:spcPts val="0"/>
                        </a:spcAft>
                        <a:buNone/>
                      </a:pPr>
                      <a:r>
                        <a:rPr lang="en-US" sz="2000" b="1">
                          <a:solidFill>
                            <a:srgbClr val="974806"/>
                          </a:solidFill>
                          <a:latin typeface="Times New Roman"/>
                          <a:ea typeface="Times New Roman"/>
                          <a:cs typeface="Times New Roman"/>
                          <a:sym typeface="Times New Roman"/>
                        </a:rPr>
                        <a:t>0</a:t>
                      </a:r>
                      <a:endParaRPr sz="2000" b="1">
                        <a:solidFill>
                          <a:srgbClr val="974806"/>
                        </a:solidFill>
                        <a:latin typeface="Times New Roman"/>
                        <a:ea typeface="Times New Roman"/>
                        <a:cs typeface="Times New Roman"/>
                        <a:sym typeface="Times New Roman"/>
                      </a:endParaRPr>
                    </a:p>
                  </a:txBody>
                  <a:tcPr marL="121925" marR="121925" marT="45725" marB="45725"/>
                </a:tc>
                <a:tc>
                  <a:txBody>
                    <a:bodyPr/>
                    <a:lstStyle/>
                    <a:p>
                      <a:pPr marL="0" marR="0" lvl="0" indent="0" algn="ctr" rtl="0">
                        <a:spcBef>
                          <a:spcPts val="0"/>
                        </a:spcBef>
                        <a:spcAft>
                          <a:spcPts val="0"/>
                        </a:spcAft>
                        <a:buNone/>
                      </a:pPr>
                      <a:r>
                        <a:rPr lang="en-US" sz="2000" b="1">
                          <a:solidFill>
                            <a:srgbClr val="7030A0"/>
                          </a:solidFill>
                          <a:latin typeface="Times New Roman"/>
                          <a:ea typeface="Times New Roman"/>
                          <a:cs typeface="Times New Roman"/>
                          <a:sym typeface="Times New Roman"/>
                        </a:rPr>
                        <a:t>1</a:t>
                      </a:r>
                      <a:endParaRPr sz="2000" b="1">
                        <a:solidFill>
                          <a:srgbClr val="7030A0"/>
                        </a:solidFill>
                        <a:latin typeface="Times New Roman"/>
                        <a:ea typeface="Times New Roman"/>
                        <a:cs typeface="Times New Roman"/>
                        <a:sym typeface="Times New Roman"/>
                      </a:endParaRPr>
                    </a:p>
                  </a:txBody>
                  <a:tcPr marL="121925" marR="121925" marT="45725" marB="45725"/>
                </a:tc>
                <a:tc>
                  <a:txBody>
                    <a:bodyPr/>
                    <a:lstStyle/>
                    <a:p>
                      <a:pPr marL="0" marR="0" lvl="0" indent="0" algn="ctr" rtl="0">
                        <a:spcBef>
                          <a:spcPts val="0"/>
                        </a:spcBef>
                        <a:spcAft>
                          <a:spcPts val="0"/>
                        </a:spcAft>
                        <a:buNone/>
                      </a:pPr>
                      <a:r>
                        <a:rPr lang="en-US" sz="2000">
                          <a:latin typeface="Times New Roman"/>
                          <a:ea typeface="Times New Roman"/>
                          <a:cs typeface="Times New Roman"/>
                          <a:sym typeface="Times New Roman"/>
                        </a:rPr>
                        <a:t>0</a:t>
                      </a:r>
                      <a:endParaRPr sz="2000">
                        <a:latin typeface="Times New Roman"/>
                        <a:ea typeface="Times New Roman"/>
                        <a:cs typeface="Times New Roman"/>
                        <a:sym typeface="Times New Roman"/>
                      </a:endParaRPr>
                    </a:p>
                  </a:txBody>
                  <a:tcPr marL="121925" marR="121925" marT="45725" marB="45725"/>
                </a:tc>
                <a:tc>
                  <a:txBody>
                    <a:bodyPr/>
                    <a:lstStyle/>
                    <a:p>
                      <a:pPr marL="0" marR="0" lvl="0" indent="0" algn="ctr" rtl="0">
                        <a:spcBef>
                          <a:spcPts val="0"/>
                        </a:spcBef>
                        <a:spcAft>
                          <a:spcPts val="0"/>
                        </a:spcAft>
                        <a:buNone/>
                      </a:pPr>
                      <a:r>
                        <a:rPr lang="en-US" sz="2000">
                          <a:latin typeface="Times New Roman"/>
                          <a:ea typeface="Times New Roman"/>
                          <a:cs typeface="Times New Roman"/>
                          <a:sym typeface="Times New Roman"/>
                        </a:rPr>
                        <a:t>0</a:t>
                      </a:r>
                      <a:endParaRPr sz="2000">
                        <a:latin typeface="Times New Roman"/>
                        <a:ea typeface="Times New Roman"/>
                        <a:cs typeface="Times New Roman"/>
                        <a:sym typeface="Times New Roman"/>
                      </a:endParaRPr>
                    </a:p>
                  </a:txBody>
                  <a:tcPr marL="121925" marR="121925" marT="45725" marB="45725"/>
                </a:tc>
                <a:tc>
                  <a:txBody>
                    <a:bodyPr/>
                    <a:lstStyle/>
                    <a:p>
                      <a:pPr marL="0" marR="0" lvl="0" indent="0" algn="ctr" rtl="0">
                        <a:spcBef>
                          <a:spcPts val="0"/>
                        </a:spcBef>
                        <a:spcAft>
                          <a:spcPts val="0"/>
                        </a:spcAft>
                        <a:buNone/>
                      </a:pPr>
                      <a:r>
                        <a:rPr lang="en-US" sz="2000">
                          <a:latin typeface="Times New Roman"/>
                          <a:ea typeface="Times New Roman"/>
                          <a:cs typeface="Times New Roman"/>
                          <a:sym typeface="Times New Roman"/>
                        </a:rPr>
                        <a:t>Data</a:t>
                      </a:r>
                      <a:endParaRPr sz="2000">
                        <a:latin typeface="Times New Roman"/>
                        <a:ea typeface="Times New Roman"/>
                        <a:cs typeface="Times New Roman"/>
                        <a:sym typeface="Times New Roman"/>
                      </a:endParaRPr>
                    </a:p>
                  </a:txBody>
                  <a:tcPr marL="121925" marR="121925" marT="45725" marB="45725"/>
                </a:tc>
                <a:tc>
                  <a:txBody>
                    <a:bodyPr/>
                    <a:lstStyle/>
                    <a:p>
                      <a:pPr marL="0" marR="0" lvl="0" indent="0" algn="l" rtl="0">
                        <a:spcBef>
                          <a:spcPts val="0"/>
                        </a:spcBef>
                        <a:spcAft>
                          <a:spcPts val="0"/>
                        </a:spcAft>
                        <a:buNone/>
                      </a:pPr>
                      <a:r>
                        <a:rPr lang="en-US" sz="2000" dirty="0">
                          <a:latin typeface="Times New Roman"/>
                          <a:ea typeface="Times New Roman"/>
                          <a:cs typeface="Times New Roman"/>
                          <a:sym typeface="Times New Roman"/>
                        </a:rPr>
                        <a:t>Read-Only, </a:t>
                      </a:r>
                      <a:r>
                        <a:rPr lang="en-US" sz="2000" b="1" dirty="0">
                          <a:solidFill>
                            <a:srgbClr val="7030A0"/>
                          </a:solidFill>
                          <a:latin typeface="Times New Roman"/>
                          <a:ea typeface="Times New Roman"/>
                          <a:cs typeface="Times New Roman"/>
                          <a:sym typeface="Times New Roman"/>
                        </a:rPr>
                        <a:t>expand Down</a:t>
                      </a:r>
                      <a:endParaRPr sz="2000" b="1" dirty="0">
                        <a:solidFill>
                          <a:srgbClr val="7030A0"/>
                        </a:solidFill>
                        <a:latin typeface="Times New Roman"/>
                        <a:ea typeface="Times New Roman"/>
                        <a:cs typeface="Times New Roman"/>
                        <a:sym typeface="Times New Roman"/>
                      </a:endParaRPr>
                    </a:p>
                  </a:txBody>
                  <a:tcPr marL="121925" marR="121925" marT="45725" marB="45725"/>
                </a:tc>
                <a:extLst>
                  <a:ext uri="{0D108BD9-81ED-4DB2-BD59-A6C34878D82A}">
                    <a16:rowId xmlns:a16="http://schemas.microsoft.com/office/drawing/2014/main" val="10005"/>
                  </a:ext>
                </a:extLst>
              </a:tr>
              <a:tr h="409650">
                <a:tc>
                  <a:txBody>
                    <a:bodyPr/>
                    <a:lstStyle/>
                    <a:p>
                      <a:pPr marL="0" marR="0" lvl="0" indent="0" algn="l" rtl="0">
                        <a:spcBef>
                          <a:spcPts val="0"/>
                        </a:spcBef>
                        <a:spcAft>
                          <a:spcPts val="0"/>
                        </a:spcAft>
                        <a:buNone/>
                      </a:pPr>
                      <a:r>
                        <a:rPr lang="en-US" sz="2000">
                          <a:latin typeface="Times New Roman"/>
                          <a:ea typeface="Times New Roman"/>
                          <a:cs typeface="Times New Roman"/>
                          <a:sym typeface="Times New Roman"/>
                        </a:rPr>
                        <a:t>5</a:t>
                      </a:r>
                      <a:endParaRPr sz="2000">
                        <a:latin typeface="Times New Roman"/>
                        <a:ea typeface="Times New Roman"/>
                        <a:cs typeface="Times New Roman"/>
                        <a:sym typeface="Times New Roman"/>
                      </a:endParaRPr>
                    </a:p>
                  </a:txBody>
                  <a:tcPr marL="121925" marR="121925" marT="45725" marB="45725"/>
                </a:tc>
                <a:tc>
                  <a:txBody>
                    <a:bodyPr/>
                    <a:lstStyle/>
                    <a:p>
                      <a:pPr marL="0" marR="0" lvl="0" indent="0" algn="ctr" rtl="0">
                        <a:spcBef>
                          <a:spcPts val="0"/>
                        </a:spcBef>
                        <a:spcAft>
                          <a:spcPts val="0"/>
                        </a:spcAft>
                        <a:buNone/>
                      </a:pPr>
                      <a:r>
                        <a:rPr lang="en-US" sz="2000" b="1">
                          <a:solidFill>
                            <a:srgbClr val="974806"/>
                          </a:solidFill>
                          <a:latin typeface="Times New Roman"/>
                          <a:ea typeface="Times New Roman"/>
                          <a:cs typeface="Times New Roman"/>
                          <a:sym typeface="Times New Roman"/>
                        </a:rPr>
                        <a:t>0</a:t>
                      </a:r>
                      <a:endParaRPr sz="2000" b="1">
                        <a:solidFill>
                          <a:srgbClr val="974806"/>
                        </a:solidFill>
                        <a:latin typeface="Times New Roman"/>
                        <a:ea typeface="Times New Roman"/>
                        <a:cs typeface="Times New Roman"/>
                        <a:sym typeface="Times New Roman"/>
                      </a:endParaRPr>
                    </a:p>
                  </a:txBody>
                  <a:tcPr marL="121925" marR="121925" marT="45725" marB="45725"/>
                </a:tc>
                <a:tc>
                  <a:txBody>
                    <a:bodyPr/>
                    <a:lstStyle/>
                    <a:p>
                      <a:pPr marL="0" marR="0" lvl="0" indent="0" algn="ctr" rtl="0">
                        <a:spcBef>
                          <a:spcPts val="0"/>
                        </a:spcBef>
                        <a:spcAft>
                          <a:spcPts val="0"/>
                        </a:spcAft>
                        <a:buNone/>
                      </a:pPr>
                      <a:r>
                        <a:rPr lang="en-US" sz="2000" b="1">
                          <a:solidFill>
                            <a:srgbClr val="7030A0"/>
                          </a:solidFill>
                          <a:latin typeface="Times New Roman"/>
                          <a:ea typeface="Times New Roman"/>
                          <a:cs typeface="Times New Roman"/>
                          <a:sym typeface="Times New Roman"/>
                        </a:rPr>
                        <a:t>1</a:t>
                      </a:r>
                      <a:endParaRPr sz="2000" b="1">
                        <a:solidFill>
                          <a:srgbClr val="7030A0"/>
                        </a:solidFill>
                        <a:latin typeface="Times New Roman"/>
                        <a:ea typeface="Times New Roman"/>
                        <a:cs typeface="Times New Roman"/>
                        <a:sym typeface="Times New Roman"/>
                      </a:endParaRPr>
                    </a:p>
                  </a:txBody>
                  <a:tcPr marL="121925" marR="121925" marT="45725" marB="45725"/>
                </a:tc>
                <a:tc>
                  <a:txBody>
                    <a:bodyPr/>
                    <a:lstStyle/>
                    <a:p>
                      <a:pPr marL="0" marR="0" lvl="0" indent="0" algn="ctr" rtl="0">
                        <a:spcBef>
                          <a:spcPts val="0"/>
                        </a:spcBef>
                        <a:spcAft>
                          <a:spcPts val="0"/>
                        </a:spcAft>
                        <a:buNone/>
                      </a:pPr>
                      <a:r>
                        <a:rPr lang="en-US" sz="2000">
                          <a:latin typeface="Times New Roman"/>
                          <a:ea typeface="Times New Roman"/>
                          <a:cs typeface="Times New Roman"/>
                          <a:sym typeface="Times New Roman"/>
                        </a:rPr>
                        <a:t>0</a:t>
                      </a:r>
                      <a:endParaRPr sz="2000">
                        <a:latin typeface="Times New Roman"/>
                        <a:ea typeface="Times New Roman"/>
                        <a:cs typeface="Times New Roman"/>
                        <a:sym typeface="Times New Roman"/>
                      </a:endParaRPr>
                    </a:p>
                  </a:txBody>
                  <a:tcPr marL="121925" marR="121925" marT="45725" marB="45725"/>
                </a:tc>
                <a:tc>
                  <a:txBody>
                    <a:bodyPr/>
                    <a:lstStyle/>
                    <a:p>
                      <a:pPr marL="0" marR="0" lvl="0" indent="0" algn="ctr" rtl="0">
                        <a:spcBef>
                          <a:spcPts val="0"/>
                        </a:spcBef>
                        <a:spcAft>
                          <a:spcPts val="0"/>
                        </a:spcAft>
                        <a:buNone/>
                      </a:pPr>
                      <a:r>
                        <a:rPr lang="en-US" sz="2000" b="1">
                          <a:solidFill>
                            <a:srgbClr val="31859B"/>
                          </a:solidFill>
                          <a:latin typeface="Times New Roman"/>
                          <a:ea typeface="Times New Roman"/>
                          <a:cs typeface="Times New Roman"/>
                          <a:sym typeface="Times New Roman"/>
                        </a:rPr>
                        <a:t>1</a:t>
                      </a:r>
                      <a:endParaRPr sz="2000" b="1">
                        <a:solidFill>
                          <a:srgbClr val="31859B"/>
                        </a:solidFill>
                        <a:latin typeface="Times New Roman"/>
                        <a:ea typeface="Times New Roman"/>
                        <a:cs typeface="Times New Roman"/>
                        <a:sym typeface="Times New Roman"/>
                      </a:endParaRPr>
                    </a:p>
                  </a:txBody>
                  <a:tcPr marL="121925" marR="121925" marT="45725" marB="45725"/>
                </a:tc>
                <a:tc>
                  <a:txBody>
                    <a:bodyPr/>
                    <a:lstStyle/>
                    <a:p>
                      <a:pPr marL="0" marR="0" lvl="0" indent="0" algn="ctr" rtl="0">
                        <a:spcBef>
                          <a:spcPts val="0"/>
                        </a:spcBef>
                        <a:spcAft>
                          <a:spcPts val="0"/>
                        </a:spcAft>
                        <a:buNone/>
                      </a:pPr>
                      <a:r>
                        <a:rPr lang="en-US" sz="2000">
                          <a:latin typeface="Times New Roman"/>
                          <a:ea typeface="Times New Roman"/>
                          <a:cs typeface="Times New Roman"/>
                          <a:sym typeface="Times New Roman"/>
                        </a:rPr>
                        <a:t>Data</a:t>
                      </a:r>
                      <a:endParaRPr sz="2000">
                        <a:latin typeface="Times New Roman"/>
                        <a:ea typeface="Times New Roman"/>
                        <a:cs typeface="Times New Roman"/>
                        <a:sym typeface="Times New Roman"/>
                      </a:endParaRPr>
                    </a:p>
                  </a:txBody>
                  <a:tcPr marL="121925" marR="121925" marT="45725" marB="45725"/>
                </a:tc>
                <a:tc>
                  <a:txBody>
                    <a:bodyPr/>
                    <a:lstStyle/>
                    <a:p>
                      <a:pPr marL="0" marR="0" lvl="0" indent="0" algn="l" rtl="0">
                        <a:spcBef>
                          <a:spcPts val="0"/>
                        </a:spcBef>
                        <a:spcAft>
                          <a:spcPts val="0"/>
                        </a:spcAft>
                        <a:buNone/>
                      </a:pPr>
                      <a:r>
                        <a:rPr lang="en-US" sz="2000">
                          <a:latin typeface="Times New Roman"/>
                          <a:ea typeface="Times New Roman"/>
                          <a:cs typeface="Times New Roman"/>
                          <a:sym typeface="Times New Roman"/>
                        </a:rPr>
                        <a:t>Read-Only, </a:t>
                      </a:r>
                      <a:r>
                        <a:rPr lang="en-US" sz="2000" b="1">
                          <a:solidFill>
                            <a:srgbClr val="7030A0"/>
                          </a:solidFill>
                          <a:latin typeface="Times New Roman"/>
                          <a:ea typeface="Times New Roman"/>
                          <a:cs typeface="Times New Roman"/>
                          <a:sym typeface="Times New Roman"/>
                        </a:rPr>
                        <a:t>expand Down</a:t>
                      </a:r>
                      <a:r>
                        <a:rPr lang="en-US" sz="2000">
                          <a:latin typeface="Times New Roman"/>
                          <a:ea typeface="Times New Roman"/>
                          <a:cs typeface="Times New Roman"/>
                          <a:sym typeface="Times New Roman"/>
                        </a:rPr>
                        <a:t>, </a:t>
                      </a:r>
                      <a:r>
                        <a:rPr lang="en-US" sz="2000" b="1">
                          <a:solidFill>
                            <a:srgbClr val="31859B"/>
                          </a:solidFill>
                          <a:latin typeface="Times New Roman"/>
                          <a:ea typeface="Times New Roman"/>
                          <a:cs typeface="Times New Roman"/>
                          <a:sym typeface="Times New Roman"/>
                        </a:rPr>
                        <a:t>Accessed</a:t>
                      </a:r>
                      <a:endParaRPr sz="2000" b="1">
                        <a:solidFill>
                          <a:srgbClr val="31859B"/>
                        </a:solidFill>
                        <a:latin typeface="Times New Roman"/>
                        <a:ea typeface="Times New Roman"/>
                        <a:cs typeface="Times New Roman"/>
                        <a:sym typeface="Times New Roman"/>
                      </a:endParaRPr>
                    </a:p>
                  </a:txBody>
                  <a:tcPr marL="121925" marR="121925" marT="45725" marB="45725"/>
                </a:tc>
                <a:extLst>
                  <a:ext uri="{0D108BD9-81ED-4DB2-BD59-A6C34878D82A}">
                    <a16:rowId xmlns:a16="http://schemas.microsoft.com/office/drawing/2014/main" val="10006"/>
                  </a:ext>
                </a:extLst>
              </a:tr>
              <a:tr h="409650">
                <a:tc>
                  <a:txBody>
                    <a:bodyPr/>
                    <a:lstStyle/>
                    <a:p>
                      <a:pPr marL="0" marR="0" lvl="0" indent="0" algn="l" rtl="0">
                        <a:spcBef>
                          <a:spcPts val="0"/>
                        </a:spcBef>
                        <a:spcAft>
                          <a:spcPts val="0"/>
                        </a:spcAft>
                        <a:buNone/>
                      </a:pPr>
                      <a:r>
                        <a:rPr lang="en-US" sz="2000">
                          <a:latin typeface="Times New Roman"/>
                          <a:ea typeface="Times New Roman"/>
                          <a:cs typeface="Times New Roman"/>
                          <a:sym typeface="Times New Roman"/>
                        </a:rPr>
                        <a:t>6</a:t>
                      </a:r>
                      <a:endParaRPr sz="2000">
                        <a:latin typeface="Times New Roman"/>
                        <a:ea typeface="Times New Roman"/>
                        <a:cs typeface="Times New Roman"/>
                        <a:sym typeface="Times New Roman"/>
                      </a:endParaRPr>
                    </a:p>
                  </a:txBody>
                  <a:tcPr marL="121925" marR="121925" marT="45725" marB="45725"/>
                </a:tc>
                <a:tc>
                  <a:txBody>
                    <a:bodyPr/>
                    <a:lstStyle/>
                    <a:p>
                      <a:pPr marL="0" marR="0" lvl="0" indent="0" algn="ctr" rtl="0">
                        <a:spcBef>
                          <a:spcPts val="0"/>
                        </a:spcBef>
                        <a:spcAft>
                          <a:spcPts val="0"/>
                        </a:spcAft>
                        <a:buNone/>
                      </a:pPr>
                      <a:r>
                        <a:rPr lang="en-US" sz="2000" b="1">
                          <a:solidFill>
                            <a:srgbClr val="974806"/>
                          </a:solidFill>
                          <a:latin typeface="Times New Roman"/>
                          <a:ea typeface="Times New Roman"/>
                          <a:cs typeface="Times New Roman"/>
                          <a:sym typeface="Times New Roman"/>
                        </a:rPr>
                        <a:t>0</a:t>
                      </a:r>
                      <a:endParaRPr sz="2000" b="1">
                        <a:solidFill>
                          <a:srgbClr val="974806"/>
                        </a:solidFill>
                        <a:latin typeface="Times New Roman"/>
                        <a:ea typeface="Times New Roman"/>
                        <a:cs typeface="Times New Roman"/>
                        <a:sym typeface="Times New Roman"/>
                      </a:endParaRPr>
                    </a:p>
                  </a:txBody>
                  <a:tcPr marL="121925" marR="121925" marT="45725" marB="45725"/>
                </a:tc>
                <a:tc>
                  <a:txBody>
                    <a:bodyPr/>
                    <a:lstStyle/>
                    <a:p>
                      <a:pPr marL="0" marR="0" lvl="0" indent="0" algn="ctr" rtl="0">
                        <a:spcBef>
                          <a:spcPts val="0"/>
                        </a:spcBef>
                        <a:spcAft>
                          <a:spcPts val="0"/>
                        </a:spcAft>
                        <a:buNone/>
                      </a:pPr>
                      <a:r>
                        <a:rPr lang="en-US" sz="2000" b="1">
                          <a:solidFill>
                            <a:srgbClr val="7030A0"/>
                          </a:solidFill>
                          <a:latin typeface="Times New Roman"/>
                          <a:ea typeface="Times New Roman"/>
                          <a:cs typeface="Times New Roman"/>
                          <a:sym typeface="Times New Roman"/>
                        </a:rPr>
                        <a:t>1</a:t>
                      </a:r>
                      <a:endParaRPr sz="2000" b="1">
                        <a:solidFill>
                          <a:srgbClr val="7030A0"/>
                        </a:solidFill>
                        <a:latin typeface="Times New Roman"/>
                        <a:ea typeface="Times New Roman"/>
                        <a:cs typeface="Times New Roman"/>
                        <a:sym typeface="Times New Roman"/>
                      </a:endParaRPr>
                    </a:p>
                  </a:txBody>
                  <a:tcPr marL="121925" marR="121925" marT="45725" marB="45725"/>
                </a:tc>
                <a:tc>
                  <a:txBody>
                    <a:bodyPr/>
                    <a:lstStyle/>
                    <a:p>
                      <a:pPr marL="0" marR="0" lvl="0" indent="0" algn="ctr" rtl="0">
                        <a:spcBef>
                          <a:spcPts val="0"/>
                        </a:spcBef>
                        <a:spcAft>
                          <a:spcPts val="0"/>
                        </a:spcAft>
                        <a:buNone/>
                      </a:pPr>
                      <a:r>
                        <a:rPr lang="en-US" sz="2000">
                          <a:latin typeface="Times New Roman"/>
                          <a:ea typeface="Times New Roman"/>
                          <a:cs typeface="Times New Roman"/>
                          <a:sym typeface="Times New Roman"/>
                        </a:rPr>
                        <a:t>1</a:t>
                      </a:r>
                      <a:endParaRPr sz="2000">
                        <a:latin typeface="Times New Roman"/>
                        <a:ea typeface="Times New Roman"/>
                        <a:cs typeface="Times New Roman"/>
                        <a:sym typeface="Times New Roman"/>
                      </a:endParaRPr>
                    </a:p>
                  </a:txBody>
                  <a:tcPr marL="121925" marR="121925" marT="45725" marB="45725"/>
                </a:tc>
                <a:tc>
                  <a:txBody>
                    <a:bodyPr/>
                    <a:lstStyle/>
                    <a:p>
                      <a:pPr marL="0" marR="0" lvl="0" indent="0" algn="ctr" rtl="0">
                        <a:spcBef>
                          <a:spcPts val="0"/>
                        </a:spcBef>
                        <a:spcAft>
                          <a:spcPts val="0"/>
                        </a:spcAft>
                        <a:buNone/>
                      </a:pPr>
                      <a:r>
                        <a:rPr lang="en-US" sz="2000">
                          <a:latin typeface="Times New Roman"/>
                          <a:ea typeface="Times New Roman"/>
                          <a:cs typeface="Times New Roman"/>
                          <a:sym typeface="Times New Roman"/>
                        </a:rPr>
                        <a:t>0</a:t>
                      </a:r>
                      <a:endParaRPr sz="2000">
                        <a:latin typeface="Times New Roman"/>
                        <a:ea typeface="Times New Roman"/>
                        <a:cs typeface="Times New Roman"/>
                        <a:sym typeface="Times New Roman"/>
                      </a:endParaRPr>
                    </a:p>
                  </a:txBody>
                  <a:tcPr marL="121925" marR="121925" marT="45725" marB="45725"/>
                </a:tc>
                <a:tc>
                  <a:txBody>
                    <a:bodyPr/>
                    <a:lstStyle/>
                    <a:p>
                      <a:pPr marL="0" marR="0" lvl="0" indent="0" algn="ctr" rtl="0">
                        <a:spcBef>
                          <a:spcPts val="0"/>
                        </a:spcBef>
                        <a:spcAft>
                          <a:spcPts val="0"/>
                        </a:spcAft>
                        <a:buNone/>
                      </a:pPr>
                      <a:r>
                        <a:rPr lang="en-US" sz="2000">
                          <a:latin typeface="Times New Roman"/>
                          <a:ea typeface="Times New Roman"/>
                          <a:cs typeface="Times New Roman"/>
                          <a:sym typeface="Times New Roman"/>
                        </a:rPr>
                        <a:t>Data</a:t>
                      </a:r>
                      <a:endParaRPr sz="2000">
                        <a:latin typeface="Times New Roman"/>
                        <a:ea typeface="Times New Roman"/>
                        <a:cs typeface="Times New Roman"/>
                        <a:sym typeface="Times New Roman"/>
                      </a:endParaRPr>
                    </a:p>
                  </a:txBody>
                  <a:tcPr marL="121925" marR="121925" marT="45725" marB="45725"/>
                </a:tc>
                <a:tc>
                  <a:txBody>
                    <a:bodyPr/>
                    <a:lstStyle/>
                    <a:p>
                      <a:pPr marL="0" marR="0" lvl="0" indent="0" algn="l" rtl="0">
                        <a:spcBef>
                          <a:spcPts val="0"/>
                        </a:spcBef>
                        <a:spcAft>
                          <a:spcPts val="0"/>
                        </a:spcAft>
                        <a:buNone/>
                      </a:pPr>
                      <a:r>
                        <a:rPr lang="en-US" sz="2000">
                          <a:latin typeface="Times New Roman"/>
                          <a:ea typeface="Times New Roman"/>
                          <a:cs typeface="Times New Roman"/>
                          <a:sym typeface="Times New Roman"/>
                        </a:rPr>
                        <a:t>Read/Write, </a:t>
                      </a:r>
                      <a:r>
                        <a:rPr lang="en-US" sz="2000" b="1">
                          <a:solidFill>
                            <a:srgbClr val="7030A0"/>
                          </a:solidFill>
                          <a:latin typeface="Times New Roman"/>
                          <a:ea typeface="Times New Roman"/>
                          <a:cs typeface="Times New Roman"/>
                          <a:sym typeface="Times New Roman"/>
                        </a:rPr>
                        <a:t>expand down</a:t>
                      </a:r>
                      <a:endParaRPr sz="2000" b="1">
                        <a:solidFill>
                          <a:srgbClr val="7030A0"/>
                        </a:solidFill>
                        <a:latin typeface="Times New Roman"/>
                        <a:ea typeface="Times New Roman"/>
                        <a:cs typeface="Times New Roman"/>
                        <a:sym typeface="Times New Roman"/>
                      </a:endParaRPr>
                    </a:p>
                  </a:txBody>
                  <a:tcPr marL="121925" marR="121925" marT="45725" marB="45725"/>
                </a:tc>
                <a:extLst>
                  <a:ext uri="{0D108BD9-81ED-4DB2-BD59-A6C34878D82A}">
                    <a16:rowId xmlns:a16="http://schemas.microsoft.com/office/drawing/2014/main" val="10007"/>
                  </a:ext>
                </a:extLst>
              </a:tr>
              <a:tr h="409650">
                <a:tc>
                  <a:txBody>
                    <a:bodyPr/>
                    <a:lstStyle/>
                    <a:p>
                      <a:pPr marL="0" marR="0" lvl="0" indent="0" algn="l" rtl="0">
                        <a:spcBef>
                          <a:spcPts val="0"/>
                        </a:spcBef>
                        <a:spcAft>
                          <a:spcPts val="0"/>
                        </a:spcAft>
                        <a:buNone/>
                      </a:pPr>
                      <a:r>
                        <a:rPr lang="en-US" sz="2000">
                          <a:latin typeface="Times New Roman"/>
                          <a:ea typeface="Times New Roman"/>
                          <a:cs typeface="Times New Roman"/>
                          <a:sym typeface="Times New Roman"/>
                        </a:rPr>
                        <a:t>7</a:t>
                      </a:r>
                      <a:endParaRPr sz="2000">
                        <a:latin typeface="Times New Roman"/>
                        <a:ea typeface="Times New Roman"/>
                        <a:cs typeface="Times New Roman"/>
                        <a:sym typeface="Times New Roman"/>
                      </a:endParaRPr>
                    </a:p>
                  </a:txBody>
                  <a:tcPr marL="121925" marR="121925" marT="45725" marB="45725"/>
                </a:tc>
                <a:tc>
                  <a:txBody>
                    <a:bodyPr/>
                    <a:lstStyle/>
                    <a:p>
                      <a:pPr marL="0" marR="0" lvl="0" indent="0" algn="ctr" rtl="0">
                        <a:spcBef>
                          <a:spcPts val="0"/>
                        </a:spcBef>
                        <a:spcAft>
                          <a:spcPts val="0"/>
                        </a:spcAft>
                        <a:buNone/>
                      </a:pPr>
                      <a:r>
                        <a:rPr lang="en-US" sz="2000" b="1">
                          <a:solidFill>
                            <a:srgbClr val="974806"/>
                          </a:solidFill>
                          <a:latin typeface="Times New Roman"/>
                          <a:ea typeface="Times New Roman"/>
                          <a:cs typeface="Times New Roman"/>
                          <a:sym typeface="Times New Roman"/>
                        </a:rPr>
                        <a:t>0</a:t>
                      </a:r>
                      <a:endParaRPr sz="2000" b="1">
                        <a:solidFill>
                          <a:srgbClr val="974806"/>
                        </a:solidFill>
                        <a:latin typeface="Times New Roman"/>
                        <a:ea typeface="Times New Roman"/>
                        <a:cs typeface="Times New Roman"/>
                        <a:sym typeface="Times New Roman"/>
                      </a:endParaRPr>
                    </a:p>
                  </a:txBody>
                  <a:tcPr marL="121925" marR="121925" marT="45725" marB="45725"/>
                </a:tc>
                <a:tc>
                  <a:txBody>
                    <a:bodyPr/>
                    <a:lstStyle/>
                    <a:p>
                      <a:pPr marL="0" marR="0" lvl="0" indent="0" algn="ctr" rtl="0">
                        <a:spcBef>
                          <a:spcPts val="0"/>
                        </a:spcBef>
                        <a:spcAft>
                          <a:spcPts val="0"/>
                        </a:spcAft>
                        <a:buNone/>
                      </a:pPr>
                      <a:r>
                        <a:rPr lang="en-US" sz="2000" b="1">
                          <a:solidFill>
                            <a:srgbClr val="7030A0"/>
                          </a:solidFill>
                          <a:latin typeface="Times New Roman"/>
                          <a:ea typeface="Times New Roman"/>
                          <a:cs typeface="Times New Roman"/>
                          <a:sym typeface="Times New Roman"/>
                        </a:rPr>
                        <a:t>1</a:t>
                      </a:r>
                      <a:endParaRPr sz="2000" b="1">
                        <a:solidFill>
                          <a:srgbClr val="7030A0"/>
                        </a:solidFill>
                        <a:latin typeface="Times New Roman"/>
                        <a:ea typeface="Times New Roman"/>
                        <a:cs typeface="Times New Roman"/>
                        <a:sym typeface="Times New Roman"/>
                      </a:endParaRPr>
                    </a:p>
                  </a:txBody>
                  <a:tcPr marL="121925" marR="121925" marT="45725" marB="45725"/>
                </a:tc>
                <a:tc>
                  <a:txBody>
                    <a:bodyPr/>
                    <a:lstStyle/>
                    <a:p>
                      <a:pPr marL="0" marR="0" lvl="0" indent="0" algn="ctr" rtl="0">
                        <a:spcBef>
                          <a:spcPts val="0"/>
                        </a:spcBef>
                        <a:spcAft>
                          <a:spcPts val="0"/>
                        </a:spcAft>
                        <a:buNone/>
                      </a:pPr>
                      <a:r>
                        <a:rPr lang="en-US" sz="2000">
                          <a:latin typeface="Times New Roman"/>
                          <a:ea typeface="Times New Roman"/>
                          <a:cs typeface="Times New Roman"/>
                          <a:sym typeface="Times New Roman"/>
                        </a:rPr>
                        <a:t>1</a:t>
                      </a:r>
                      <a:endParaRPr sz="2000">
                        <a:latin typeface="Times New Roman"/>
                        <a:ea typeface="Times New Roman"/>
                        <a:cs typeface="Times New Roman"/>
                        <a:sym typeface="Times New Roman"/>
                      </a:endParaRPr>
                    </a:p>
                  </a:txBody>
                  <a:tcPr marL="121925" marR="121925" marT="45725" marB="45725"/>
                </a:tc>
                <a:tc>
                  <a:txBody>
                    <a:bodyPr/>
                    <a:lstStyle/>
                    <a:p>
                      <a:pPr marL="0" marR="0" lvl="0" indent="0" algn="ctr" rtl="0">
                        <a:spcBef>
                          <a:spcPts val="0"/>
                        </a:spcBef>
                        <a:spcAft>
                          <a:spcPts val="0"/>
                        </a:spcAft>
                        <a:buNone/>
                      </a:pPr>
                      <a:r>
                        <a:rPr lang="en-US" sz="2000" b="1">
                          <a:solidFill>
                            <a:srgbClr val="31859B"/>
                          </a:solidFill>
                          <a:latin typeface="Times New Roman"/>
                          <a:ea typeface="Times New Roman"/>
                          <a:cs typeface="Times New Roman"/>
                          <a:sym typeface="Times New Roman"/>
                        </a:rPr>
                        <a:t>1</a:t>
                      </a:r>
                      <a:endParaRPr sz="2000" b="1">
                        <a:solidFill>
                          <a:srgbClr val="31859B"/>
                        </a:solidFill>
                        <a:latin typeface="Times New Roman"/>
                        <a:ea typeface="Times New Roman"/>
                        <a:cs typeface="Times New Roman"/>
                        <a:sym typeface="Times New Roman"/>
                      </a:endParaRPr>
                    </a:p>
                  </a:txBody>
                  <a:tcPr marL="121925" marR="121925" marT="45725" marB="45725"/>
                </a:tc>
                <a:tc>
                  <a:txBody>
                    <a:bodyPr/>
                    <a:lstStyle/>
                    <a:p>
                      <a:pPr marL="0" marR="0" lvl="0" indent="0" algn="ctr" rtl="0">
                        <a:spcBef>
                          <a:spcPts val="0"/>
                        </a:spcBef>
                        <a:spcAft>
                          <a:spcPts val="0"/>
                        </a:spcAft>
                        <a:buNone/>
                      </a:pPr>
                      <a:r>
                        <a:rPr lang="en-US" sz="2000">
                          <a:latin typeface="Times New Roman"/>
                          <a:ea typeface="Times New Roman"/>
                          <a:cs typeface="Times New Roman"/>
                          <a:sym typeface="Times New Roman"/>
                        </a:rPr>
                        <a:t>Data</a:t>
                      </a:r>
                      <a:endParaRPr sz="2000">
                        <a:latin typeface="Times New Roman"/>
                        <a:ea typeface="Times New Roman"/>
                        <a:cs typeface="Times New Roman"/>
                        <a:sym typeface="Times New Roman"/>
                      </a:endParaRPr>
                    </a:p>
                  </a:txBody>
                  <a:tcPr marL="121925" marR="121925" marT="45725" marB="45725"/>
                </a:tc>
                <a:tc>
                  <a:txBody>
                    <a:bodyPr/>
                    <a:lstStyle/>
                    <a:p>
                      <a:pPr marL="0" marR="0" lvl="0" indent="0" algn="l" rtl="0">
                        <a:spcBef>
                          <a:spcPts val="0"/>
                        </a:spcBef>
                        <a:spcAft>
                          <a:spcPts val="0"/>
                        </a:spcAft>
                        <a:buNone/>
                      </a:pPr>
                      <a:r>
                        <a:rPr lang="en-US" sz="2000" dirty="0">
                          <a:latin typeface="Times New Roman"/>
                          <a:ea typeface="Times New Roman"/>
                          <a:cs typeface="Times New Roman"/>
                          <a:sym typeface="Times New Roman"/>
                        </a:rPr>
                        <a:t>Read/Write, </a:t>
                      </a:r>
                      <a:r>
                        <a:rPr lang="en-US" sz="2000" b="1" dirty="0">
                          <a:solidFill>
                            <a:srgbClr val="002060"/>
                          </a:solidFill>
                          <a:latin typeface="Times New Roman"/>
                          <a:ea typeface="Times New Roman"/>
                          <a:cs typeface="Times New Roman"/>
                          <a:sym typeface="Times New Roman"/>
                        </a:rPr>
                        <a:t>expand down</a:t>
                      </a:r>
                      <a:r>
                        <a:rPr lang="en-US" sz="2000" dirty="0">
                          <a:latin typeface="Times New Roman"/>
                          <a:ea typeface="Times New Roman"/>
                          <a:cs typeface="Times New Roman"/>
                          <a:sym typeface="Times New Roman"/>
                        </a:rPr>
                        <a:t>, </a:t>
                      </a:r>
                      <a:r>
                        <a:rPr lang="en-US" sz="2000" b="1" dirty="0">
                          <a:solidFill>
                            <a:srgbClr val="31859B"/>
                          </a:solidFill>
                          <a:latin typeface="Times New Roman"/>
                          <a:ea typeface="Times New Roman"/>
                          <a:cs typeface="Times New Roman"/>
                          <a:sym typeface="Times New Roman"/>
                        </a:rPr>
                        <a:t>Accessed</a:t>
                      </a:r>
                      <a:endParaRPr sz="2000" b="1" dirty="0">
                        <a:solidFill>
                          <a:srgbClr val="31859B"/>
                        </a:solidFill>
                        <a:latin typeface="Times New Roman"/>
                        <a:ea typeface="Times New Roman"/>
                        <a:cs typeface="Times New Roman"/>
                        <a:sym typeface="Times New Roman"/>
                      </a:endParaRPr>
                    </a:p>
                  </a:txBody>
                  <a:tcPr marL="121925" marR="121925" marT="45725" marB="45725"/>
                </a:tc>
                <a:extLst>
                  <a:ext uri="{0D108BD9-81ED-4DB2-BD59-A6C34878D82A}">
                    <a16:rowId xmlns:a16="http://schemas.microsoft.com/office/drawing/2014/main" val="10008"/>
                  </a:ext>
                </a:extLst>
              </a:tr>
            </a:tbl>
          </a:graphicData>
        </a:graphic>
      </p:graphicFrame>
      <p:pic>
        <p:nvPicPr>
          <p:cNvPr id="1736" name="Google Shape;1736;p104"/>
          <p:cNvPicPr preferRelativeResize="0"/>
          <p:nvPr/>
        </p:nvPicPr>
        <p:blipFill rotWithShape="1">
          <a:blip r:embed="rId4">
            <a:alphaModFix/>
          </a:blip>
          <a:srcRect/>
          <a:stretch/>
        </p:blipFill>
        <p:spPr>
          <a:xfrm>
            <a:off x="896449" y="5207265"/>
            <a:ext cx="10560342" cy="1153711"/>
          </a:xfrm>
          <a:prstGeom prst="rect">
            <a:avLst/>
          </a:prstGeom>
          <a:noFill/>
          <a:ln>
            <a:noFill/>
          </a:ln>
        </p:spPr>
      </p:pic>
      <p:pic>
        <p:nvPicPr>
          <p:cNvPr id="13" name="Google Shape;1588;p94"/>
          <p:cNvPicPr preferRelativeResize="0"/>
          <p:nvPr/>
        </p:nvPicPr>
        <p:blipFill rotWithShape="1">
          <a:blip r:embed="rId5">
            <a:alphaModFix/>
          </a:blip>
          <a:srcRect/>
          <a:stretch/>
        </p:blipFill>
        <p:spPr>
          <a:xfrm>
            <a:off x="9022938" y="1060432"/>
            <a:ext cx="2988015" cy="4283053"/>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3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1740"/>
        <p:cNvGrpSpPr/>
        <p:nvPr/>
      </p:nvGrpSpPr>
      <p:grpSpPr>
        <a:xfrm>
          <a:off x="0" y="0"/>
          <a:ext cx="0" cy="0"/>
          <a:chOff x="0" y="0"/>
          <a:chExt cx="0" cy="0"/>
        </a:xfrm>
      </p:grpSpPr>
      <p:sp>
        <p:nvSpPr>
          <p:cNvPr id="1741" name="Google Shape;1741;p105"/>
          <p:cNvSpPr txBox="1">
            <a:spLocks noGrp="1"/>
          </p:cNvSpPr>
          <p:nvPr>
            <p:ph type="dt" idx="10"/>
          </p:nvPr>
        </p:nvSpPr>
        <p:spPr>
          <a:xfrm>
            <a:off x="1041889" y="6336377"/>
            <a:ext cx="28448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787174F4-75F4-418E-9A62-3EF972216BFE}" type="datetime1">
              <a:rPr lang="en-US" smtClean="0"/>
              <a:t>3/29/2023</a:t>
            </a:fld>
            <a:endParaRPr/>
          </a:p>
        </p:txBody>
      </p:sp>
      <p:sp>
        <p:nvSpPr>
          <p:cNvPr id="1742" name="Google Shape;1742;p105"/>
          <p:cNvSpPr txBox="1">
            <a:spLocks noGrp="1"/>
          </p:cNvSpPr>
          <p:nvPr>
            <p:ph type="ftr" idx="11"/>
          </p:nvPr>
        </p:nvSpPr>
        <p:spPr>
          <a:xfrm>
            <a:off x="2937164" y="6356393"/>
            <a:ext cx="5089236"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GB" smtClean="0"/>
              <a:t>Microprocessor Architecture and Internet of Things_CET3014B    Unit 3      2022-23     S4  </a:t>
            </a:r>
            <a:endParaRPr/>
          </a:p>
        </p:txBody>
      </p:sp>
      <p:sp>
        <p:nvSpPr>
          <p:cNvPr id="1743" name="Google Shape;1743;p105"/>
          <p:cNvSpPr txBox="1">
            <a:spLocks noGrp="1"/>
          </p:cNvSpPr>
          <p:nvPr>
            <p:ph type="sldNum" idx="12"/>
          </p:nvPr>
        </p:nvSpPr>
        <p:spPr>
          <a:xfrm>
            <a:off x="8737600" y="6356393"/>
            <a:ext cx="28448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119</a:t>
            </a:fld>
            <a:endParaRPr/>
          </a:p>
        </p:txBody>
      </p:sp>
      <p:cxnSp>
        <p:nvCxnSpPr>
          <p:cNvPr id="1744" name="Google Shape;1744;p105"/>
          <p:cNvCxnSpPr/>
          <p:nvPr/>
        </p:nvCxnSpPr>
        <p:spPr>
          <a:xfrm rot="10800000" flipH="1">
            <a:off x="80250" y="894625"/>
            <a:ext cx="12192000" cy="27709"/>
          </a:xfrm>
          <a:prstGeom prst="straightConnector1">
            <a:avLst/>
          </a:prstGeom>
          <a:noFill/>
          <a:ln w="9525" cap="flat" cmpd="sng">
            <a:solidFill>
              <a:srgbClr val="00B050"/>
            </a:solidFill>
            <a:prstDash val="solid"/>
            <a:round/>
            <a:headEnd type="none" w="sm" len="sm"/>
            <a:tailEnd type="none" w="sm" len="sm"/>
          </a:ln>
        </p:spPr>
      </p:cxnSp>
      <p:sp>
        <p:nvSpPr>
          <p:cNvPr id="1745" name="Google Shape;1745;p105"/>
          <p:cNvSpPr/>
          <p:nvPr/>
        </p:nvSpPr>
        <p:spPr>
          <a:xfrm>
            <a:off x="146051" y="6356350"/>
            <a:ext cx="471487" cy="457200"/>
          </a:xfrm>
          <a:prstGeom prst="rect">
            <a:avLst/>
          </a:prstGeom>
          <a:solidFill>
            <a:srgbClr val="7030A0"/>
          </a:solidFill>
          <a:ln w="25400" cap="flat" cmpd="sng">
            <a:solidFill>
              <a:srgbClr val="7030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1746" name="Google Shape;1746;p105"/>
          <p:cNvCxnSpPr/>
          <p:nvPr/>
        </p:nvCxnSpPr>
        <p:spPr>
          <a:xfrm flipH="1">
            <a:off x="882161" y="0"/>
            <a:ext cx="14288" cy="6821487"/>
          </a:xfrm>
          <a:prstGeom prst="straightConnector1">
            <a:avLst/>
          </a:prstGeom>
          <a:noFill/>
          <a:ln w="15875" cap="flat" cmpd="sng">
            <a:solidFill>
              <a:srgbClr val="00B050"/>
            </a:solidFill>
            <a:prstDash val="solid"/>
            <a:round/>
            <a:headEnd type="none" w="sm" len="sm"/>
            <a:tailEnd type="none" w="sm" len="sm"/>
          </a:ln>
        </p:spPr>
      </p:cxnSp>
      <p:cxnSp>
        <p:nvCxnSpPr>
          <p:cNvPr id="1747" name="Google Shape;1747;p105"/>
          <p:cNvCxnSpPr/>
          <p:nvPr/>
        </p:nvCxnSpPr>
        <p:spPr>
          <a:xfrm>
            <a:off x="-10316" y="6264275"/>
            <a:ext cx="12192000" cy="0"/>
          </a:xfrm>
          <a:prstGeom prst="straightConnector1">
            <a:avLst/>
          </a:prstGeom>
          <a:noFill/>
          <a:ln w="15875" cap="flat" cmpd="sng">
            <a:solidFill>
              <a:srgbClr val="00B050"/>
            </a:solidFill>
            <a:prstDash val="solid"/>
            <a:round/>
            <a:headEnd type="none" w="sm" len="sm"/>
            <a:tailEnd type="none" w="sm" len="sm"/>
          </a:ln>
        </p:spPr>
      </p:cxnSp>
      <p:pic>
        <p:nvPicPr>
          <p:cNvPr id="1748" name="Google Shape;1748;p105"/>
          <p:cNvPicPr preferRelativeResize="0"/>
          <p:nvPr/>
        </p:nvPicPr>
        <p:blipFill rotWithShape="1">
          <a:blip r:embed="rId3">
            <a:alphaModFix/>
          </a:blip>
          <a:srcRect/>
          <a:stretch/>
        </p:blipFill>
        <p:spPr>
          <a:xfrm>
            <a:off x="80250" y="62750"/>
            <a:ext cx="801911" cy="796834"/>
          </a:xfrm>
          <a:prstGeom prst="rect">
            <a:avLst/>
          </a:prstGeom>
          <a:noFill/>
          <a:ln>
            <a:noFill/>
          </a:ln>
        </p:spPr>
      </p:pic>
      <p:sp>
        <p:nvSpPr>
          <p:cNvPr id="1749" name="Google Shape;1749;p105"/>
          <p:cNvSpPr txBox="1">
            <a:spLocks noGrp="1"/>
          </p:cNvSpPr>
          <p:nvPr>
            <p:ph type="title"/>
          </p:nvPr>
        </p:nvSpPr>
        <p:spPr>
          <a:xfrm>
            <a:off x="1146784" y="129203"/>
            <a:ext cx="10251472" cy="626394"/>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rgbClr val="002060"/>
              </a:buClr>
              <a:buSzPts val="4000"/>
              <a:buFont typeface="Times New Roman"/>
              <a:buNone/>
            </a:pPr>
            <a:r>
              <a:rPr lang="en-US" sz="4000" b="1">
                <a:solidFill>
                  <a:srgbClr val="002060"/>
                </a:solidFill>
                <a:latin typeface="Times New Roman"/>
                <a:ea typeface="Times New Roman"/>
                <a:cs typeface="Times New Roman"/>
                <a:sym typeface="Times New Roman"/>
              </a:rPr>
              <a:t>Segment Descriptor Format </a:t>
            </a:r>
            <a:r>
              <a:rPr lang="en-US" sz="4000" b="1">
                <a:solidFill>
                  <a:srgbClr val="C00000"/>
                </a:solidFill>
                <a:latin typeface="Times New Roman"/>
                <a:ea typeface="Times New Roman"/>
                <a:cs typeface="Times New Roman"/>
                <a:sym typeface="Times New Roman"/>
              </a:rPr>
              <a:t>(Data Segment)</a:t>
            </a:r>
            <a:endParaRPr sz="4000" b="1">
              <a:solidFill>
                <a:srgbClr val="C00000"/>
              </a:solidFill>
              <a:latin typeface="Times New Roman"/>
              <a:ea typeface="Times New Roman"/>
              <a:cs typeface="Times New Roman"/>
              <a:sym typeface="Times New Roman"/>
            </a:endParaRPr>
          </a:p>
        </p:txBody>
      </p:sp>
      <p:sp>
        <p:nvSpPr>
          <p:cNvPr id="1750" name="Google Shape;1750;p105"/>
          <p:cNvSpPr txBox="1">
            <a:spLocks noGrp="1"/>
          </p:cNvSpPr>
          <p:nvPr>
            <p:ph type="body" idx="1"/>
          </p:nvPr>
        </p:nvSpPr>
        <p:spPr>
          <a:xfrm>
            <a:off x="896448" y="3304010"/>
            <a:ext cx="11143152" cy="2695008"/>
          </a:xfrm>
          <a:prstGeom prst="rect">
            <a:avLst/>
          </a:prstGeom>
          <a:noFill/>
          <a:ln>
            <a:noFill/>
          </a:ln>
        </p:spPr>
        <p:txBody>
          <a:bodyPr spcFirstLastPara="1" wrap="square" lIns="91425" tIns="45700" rIns="91425" bIns="45700" anchor="t" anchorCtr="0">
            <a:noAutofit/>
          </a:bodyPr>
          <a:lstStyle/>
          <a:p>
            <a:pPr marL="342900" lvl="0" indent="-342900" algn="just" rtl="0">
              <a:spcBef>
                <a:spcPts val="0"/>
              </a:spcBef>
              <a:spcAft>
                <a:spcPts val="0"/>
              </a:spcAft>
              <a:buClr>
                <a:schemeClr val="dk1"/>
              </a:buClr>
              <a:buSzPts val="3200"/>
              <a:buFont typeface="Noto Sans Symbols"/>
              <a:buChar char="⮚"/>
            </a:pPr>
            <a:r>
              <a:rPr lang="en-US" b="1">
                <a:latin typeface="Times New Roman"/>
                <a:ea typeface="Times New Roman"/>
                <a:cs typeface="Times New Roman"/>
                <a:sym typeface="Times New Roman"/>
              </a:rPr>
              <a:t>Stack segments </a:t>
            </a:r>
            <a:r>
              <a:rPr lang="en-US">
                <a:latin typeface="Times New Roman"/>
                <a:ea typeface="Times New Roman"/>
                <a:cs typeface="Times New Roman"/>
                <a:sym typeface="Times New Roman"/>
              </a:rPr>
              <a:t>are </a:t>
            </a:r>
            <a:r>
              <a:rPr lang="en-US" b="1">
                <a:solidFill>
                  <a:srgbClr val="C00000"/>
                </a:solidFill>
                <a:latin typeface="Times New Roman"/>
                <a:ea typeface="Times New Roman"/>
                <a:cs typeface="Times New Roman"/>
                <a:sym typeface="Times New Roman"/>
              </a:rPr>
              <a:t>data segments </a:t>
            </a:r>
            <a:r>
              <a:rPr lang="en-US">
                <a:latin typeface="Times New Roman"/>
                <a:ea typeface="Times New Roman"/>
                <a:cs typeface="Times New Roman"/>
                <a:sym typeface="Times New Roman"/>
              </a:rPr>
              <a:t>which must be </a:t>
            </a:r>
            <a:r>
              <a:rPr lang="en-US" b="1">
                <a:solidFill>
                  <a:srgbClr val="002060"/>
                </a:solidFill>
                <a:latin typeface="Times New Roman"/>
                <a:ea typeface="Times New Roman"/>
                <a:cs typeface="Times New Roman"/>
                <a:sym typeface="Times New Roman"/>
              </a:rPr>
              <a:t>read/write segments</a:t>
            </a:r>
            <a:r>
              <a:rPr lang="en-US">
                <a:latin typeface="Times New Roman"/>
                <a:ea typeface="Times New Roman"/>
                <a:cs typeface="Times New Roman"/>
                <a:sym typeface="Times New Roman"/>
              </a:rPr>
              <a:t>.</a:t>
            </a:r>
            <a:endParaRPr/>
          </a:p>
          <a:p>
            <a:pPr marL="342900" lvl="0" indent="-342900" algn="just" rtl="0">
              <a:spcBef>
                <a:spcPts val="640"/>
              </a:spcBef>
              <a:spcAft>
                <a:spcPts val="0"/>
              </a:spcAft>
              <a:buClr>
                <a:schemeClr val="dk1"/>
              </a:buClr>
              <a:buSzPts val="3200"/>
              <a:buFont typeface="Noto Sans Symbols"/>
              <a:buChar char="⮚"/>
            </a:pPr>
            <a:r>
              <a:rPr lang="en-US">
                <a:latin typeface="Times New Roman"/>
                <a:ea typeface="Times New Roman"/>
                <a:cs typeface="Times New Roman"/>
                <a:sym typeface="Times New Roman"/>
              </a:rPr>
              <a:t> </a:t>
            </a:r>
            <a:r>
              <a:rPr lang="en-US" b="1">
                <a:latin typeface="Times New Roman"/>
                <a:ea typeface="Times New Roman"/>
                <a:cs typeface="Times New Roman"/>
                <a:sym typeface="Times New Roman"/>
              </a:rPr>
              <a:t>Loading the SS register </a:t>
            </a:r>
            <a:r>
              <a:rPr lang="en-US">
                <a:latin typeface="Times New Roman"/>
                <a:ea typeface="Times New Roman"/>
                <a:cs typeface="Times New Roman"/>
                <a:sym typeface="Times New Roman"/>
              </a:rPr>
              <a:t>with a </a:t>
            </a:r>
            <a:r>
              <a:rPr lang="en-US" b="1">
                <a:solidFill>
                  <a:srgbClr val="002060"/>
                </a:solidFill>
                <a:latin typeface="Times New Roman"/>
                <a:ea typeface="Times New Roman"/>
                <a:cs typeface="Times New Roman"/>
                <a:sym typeface="Times New Roman"/>
              </a:rPr>
              <a:t>segment selector </a:t>
            </a:r>
            <a:r>
              <a:rPr lang="en-US">
                <a:latin typeface="Times New Roman"/>
                <a:ea typeface="Times New Roman"/>
                <a:cs typeface="Times New Roman"/>
                <a:sym typeface="Times New Roman"/>
              </a:rPr>
              <a:t>for a </a:t>
            </a:r>
            <a:r>
              <a:rPr lang="en-US" b="1">
                <a:solidFill>
                  <a:srgbClr val="C00000"/>
                </a:solidFill>
                <a:latin typeface="Times New Roman"/>
                <a:ea typeface="Times New Roman"/>
                <a:cs typeface="Times New Roman"/>
                <a:sym typeface="Times New Roman"/>
              </a:rPr>
              <a:t>non</a:t>
            </a:r>
            <a:r>
              <a:rPr lang="en-US">
                <a:latin typeface="Times New Roman"/>
                <a:ea typeface="Times New Roman"/>
                <a:cs typeface="Times New Roman"/>
                <a:sym typeface="Times New Roman"/>
              </a:rPr>
              <a:t> writable data segment generates a </a:t>
            </a:r>
            <a:r>
              <a:rPr lang="en-US" b="1">
                <a:solidFill>
                  <a:srgbClr val="974806"/>
                </a:solidFill>
                <a:latin typeface="Times New Roman"/>
                <a:ea typeface="Times New Roman"/>
                <a:cs typeface="Times New Roman"/>
                <a:sym typeface="Times New Roman"/>
              </a:rPr>
              <a:t>general-protection exception (#GP).</a:t>
            </a:r>
            <a:endParaRPr/>
          </a:p>
        </p:txBody>
      </p:sp>
      <p:pic>
        <p:nvPicPr>
          <p:cNvPr id="1751" name="Google Shape;1751;p105"/>
          <p:cNvPicPr preferRelativeResize="0"/>
          <p:nvPr/>
        </p:nvPicPr>
        <p:blipFill rotWithShape="1">
          <a:blip r:embed="rId4">
            <a:alphaModFix/>
          </a:blip>
          <a:srcRect/>
          <a:stretch/>
        </p:blipFill>
        <p:spPr>
          <a:xfrm>
            <a:off x="1041888" y="1018902"/>
            <a:ext cx="10650799" cy="2293641"/>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5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50">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50">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9"/>
          <p:cNvSpPr txBox="1">
            <a:spLocks noGrp="1"/>
          </p:cNvSpPr>
          <p:nvPr>
            <p:ph type="title"/>
          </p:nvPr>
        </p:nvSpPr>
        <p:spPr>
          <a:xfrm>
            <a:off x="1031579" y="62693"/>
            <a:ext cx="11035730" cy="626394"/>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rgbClr val="002060"/>
              </a:buClr>
              <a:buSzPts val="4800"/>
              <a:buFont typeface="Times New Roman"/>
              <a:buNone/>
            </a:pPr>
            <a:r>
              <a:rPr lang="en-US" sz="4800" b="1">
                <a:solidFill>
                  <a:srgbClr val="002060"/>
                </a:solidFill>
                <a:latin typeface="Times New Roman"/>
                <a:ea typeface="Times New Roman"/>
                <a:cs typeface="Times New Roman"/>
                <a:sym typeface="Times New Roman"/>
              </a:rPr>
              <a:t>Segments in Pentium Protected Mode</a:t>
            </a:r>
            <a:endParaRPr sz="4800" b="1">
              <a:solidFill>
                <a:srgbClr val="002060"/>
              </a:solidFill>
              <a:latin typeface="Times New Roman"/>
              <a:ea typeface="Times New Roman"/>
              <a:cs typeface="Times New Roman"/>
              <a:sym typeface="Times New Roman"/>
            </a:endParaRPr>
          </a:p>
        </p:txBody>
      </p:sp>
      <p:sp>
        <p:nvSpPr>
          <p:cNvPr id="220" name="Google Shape;220;p9"/>
          <p:cNvSpPr txBox="1">
            <a:spLocks noGrp="1"/>
          </p:cNvSpPr>
          <p:nvPr>
            <p:ph type="body" idx="1"/>
          </p:nvPr>
        </p:nvSpPr>
        <p:spPr>
          <a:xfrm>
            <a:off x="773905" y="896406"/>
            <a:ext cx="10972800" cy="4964068"/>
          </a:xfrm>
          <a:prstGeom prst="rect">
            <a:avLst/>
          </a:prstGeom>
          <a:noFill/>
          <a:ln>
            <a:noFill/>
          </a:ln>
        </p:spPr>
        <p:txBody>
          <a:bodyPr spcFirstLastPara="1" wrap="square" lIns="91425" tIns="45700" rIns="91425" bIns="45700" anchor="t" anchorCtr="0">
            <a:normAutofit fontScale="92500"/>
          </a:bodyPr>
          <a:lstStyle/>
          <a:p>
            <a:pPr marL="342900" lvl="0" indent="-342900" algn="l" rtl="0">
              <a:spcBef>
                <a:spcPts val="0"/>
              </a:spcBef>
              <a:spcAft>
                <a:spcPts val="0"/>
              </a:spcAft>
              <a:buClr>
                <a:srgbClr val="0000FF"/>
              </a:buClr>
              <a:buSzPct val="100000"/>
              <a:buNone/>
            </a:pPr>
            <a:r>
              <a:rPr lang="en-US" sz="6600" b="1">
                <a:solidFill>
                  <a:srgbClr val="0000FF"/>
                </a:solidFill>
                <a:latin typeface="Times New Roman"/>
                <a:ea typeface="Times New Roman"/>
                <a:cs typeface="Times New Roman"/>
                <a:sym typeface="Times New Roman"/>
              </a:rPr>
              <a:t>Segments are not ----</a:t>
            </a:r>
            <a:endParaRPr sz="6600" b="1">
              <a:solidFill>
                <a:srgbClr val="0000FF"/>
              </a:solidFill>
              <a:latin typeface="Times New Roman"/>
              <a:ea typeface="Times New Roman"/>
              <a:cs typeface="Times New Roman"/>
              <a:sym typeface="Times New Roman"/>
            </a:endParaRPr>
          </a:p>
          <a:p>
            <a:pPr marL="342900" lvl="0" indent="-387667" algn="l" rtl="0">
              <a:spcBef>
                <a:spcPts val="1221"/>
              </a:spcBef>
              <a:spcAft>
                <a:spcPts val="0"/>
              </a:spcAft>
              <a:buClr>
                <a:schemeClr val="dk1"/>
              </a:buClr>
              <a:buSzPct val="100000"/>
              <a:buChar char="•"/>
            </a:pPr>
            <a:r>
              <a:rPr lang="en-US" sz="6600">
                <a:latin typeface="Times New Roman"/>
                <a:ea typeface="Times New Roman"/>
                <a:cs typeface="Times New Roman"/>
                <a:sym typeface="Times New Roman"/>
              </a:rPr>
              <a:t>All the </a:t>
            </a:r>
            <a:r>
              <a:rPr lang="en-US" sz="6600" b="1">
                <a:solidFill>
                  <a:srgbClr val="C00000"/>
                </a:solidFill>
                <a:latin typeface="Times New Roman"/>
                <a:ea typeface="Times New Roman"/>
                <a:cs typeface="Times New Roman"/>
                <a:sym typeface="Times New Roman"/>
              </a:rPr>
              <a:t>same size</a:t>
            </a:r>
            <a:endParaRPr/>
          </a:p>
          <a:p>
            <a:pPr marL="342900" lvl="0" indent="-387667" algn="l" rtl="0">
              <a:spcBef>
                <a:spcPts val="1221"/>
              </a:spcBef>
              <a:spcAft>
                <a:spcPts val="0"/>
              </a:spcAft>
              <a:buClr>
                <a:schemeClr val="dk1"/>
              </a:buClr>
              <a:buSzPct val="100000"/>
              <a:buChar char="•"/>
            </a:pPr>
            <a:r>
              <a:rPr lang="en-US" sz="6600">
                <a:latin typeface="Times New Roman"/>
                <a:ea typeface="Times New Roman"/>
                <a:cs typeface="Times New Roman"/>
                <a:sym typeface="Times New Roman"/>
              </a:rPr>
              <a:t>Necessarily </a:t>
            </a:r>
            <a:r>
              <a:rPr lang="en-US" sz="6600" b="1">
                <a:solidFill>
                  <a:srgbClr val="974806"/>
                </a:solidFill>
                <a:latin typeface="Times New Roman"/>
                <a:ea typeface="Times New Roman"/>
                <a:cs typeface="Times New Roman"/>
                <a:sym typeface="Times New Roman"/>
              </a:rPr>
              <a:t>paragraph</a:t>
            </a:r>
            <a:r>
              <a:rPr lang="en-US" sz="6600">
                <a:latin typeface="Times New Roman"/>
                <a:ea typeface="Times New Roman"/>
                <a:cs typeface="Times New Roman"/>
                <a:sym typeface="Times New Roman"/>
              </a:rPr>
              <a:t> aligned</a:t>
            </a:r>
            <a:endParaRPr/>
          </a:p>
          <a:p>
            <a:pPr marL="342900" lvl="0" indent="-387667" algn="l" rtl="0">
              <a:spcBef>
                <a:spcPts val="1221"/>
              </a:spcBef>
              <a:spcAft>
                <a:spcPts val="0"/>
              </a:spcAft>
              <a:buClr>
                <a:schemeClr val="dk1"/>
              </a:buClr>
              <a:buSzPct val="100000"/>
              <a:buChar char="•"/>
            </a:pPr>
            <a:r>
              <a:rPr lang="en-US" sz="6600">
                <a:latin typeface="Times New Roman"/>
                <a:ea typeface="Times New Roman"/>
                <a:cs typeface="Times New Roman"/>
                <a:sym typeface="Times New Roman"/>
              </a:rPr>
              <a:t>Limited to </a:t>
            </a:r>
            <a:r>
              <a:rPr lang="en-US" sz="6600" b="1">
                <a:solidFill>
                  <a:srgbClr val="002060"/>
                </a:solidFill>
                <a:latin typeface="Times New Roman"/>
                <a:ea typeface="Times New Roman"/>
                <a:cs typeface="Times New Roman"/>
                <a:sym typeface="Times New Roman"/>
              </a:rPr>
              <a:t>64 KB </a:t>
            </a:r>
            <a:endParaRPr sz="6600">
              <a:solidFill>
                <a:srgbClr val="002060"/>
              </a:solidFill>
              <a:latin typeface="Times New Roman"/>
              <a:ea typeface="Times New Roman"/>
              <a:cs typeface="Times New Roman"/>
              <a:sym typeface="Times New Roman"/>
            </a:endParaRPr>
          </a:p>
          <a:p>
            <a:pPr marL="0" lvl="0" indent="0" algn="l" rtl="0">
              <a:spcBef>
                <a:spcPts val="888"/>
              </a:spcBef>
              <a:spcAft>
                <a:spcPts val="0"/>
              </a:spcAft>
              <a:buClr>
                <a:schemeClr val="dk1"/>
              </a:buClr>
              <a:buSzPct val="100000"/>
              <a:buNone/>
            </a:pPr>
            <a:endParaRPr sz="4800">
              <a:solidFill>
                <a:schemeClr val="dk1"/>
              </a:solidFill>
              <a:latin typeface="Times New Roman"/>
              <a:ea typeface="Times New Roman"/>
              <a:cs typeface="Times New Roman"/>
              <a:sym typeface="Times New Roman"/>
            </a:endParaRPr>
          </a:p>
        </p:txBody>
      </p:sp>
      <p:sp>
        <p:nvSpPr>
          <p:cNvPr id="221" name="Google Shape;221;p9"/>
          <p:cNvSpPr txBox="1">
            <a:spLocks noGrp="1"/>
          </p:cNvSpPr>
          <p:nvPr>
            <p:ph type="ftr" idx="11"/>
          </p:nvPr>
        </p:nvSpPr>
        <p:spPr>
          <a:xfrm>
            <a:off x="3172691" y="6356393"/>
            <a:ext cx="4853709"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GB" sz="1050" b="1" smtClean="0">
                <a:solidFill>
                  <a:schemeClr val="dk1"/>
                </a:solidFill>
                <a:latin typeface="Times New Roman"/>
                <a:ea typeface="Times New Roman"/>
                <a:cs typeface="Times New Roman"/>
                <a:sym typeface="Times New Roman"/>
              </a:rPr>
              <a:t>Microprocessor Architecture and Internet of Things_CET3014B    Unit 3      2022-23     S4  </a:t>
            </a:r>
            <a:endParaRPr sz="1050" b="1">
              <a:solidFill>
                <a:schemeClr val="dk1"/>
              </a:solidFill>
              <a:latin typeface="Times New Roman"/>
              <a:ea typeface="Times New Roman"/>
              <a:cs typeface="Times New Roman"/>
              <a:sym typeface="Times New Roman"/>
            </a:endParaRPr>
          </a:p>
        </p:txBody>
      </p:sp>
      <p:pic>
        <p:nvPicPr>
          <p:cNvPr id="222" name="Google Shape;222;p9"/>
          <p:cNvPicPr preferRelativeResize="0"/>
          <p:nvPr/>
        </p:nvPicPr>
        <p:blipFill rotWithShape="1">
          <a:blip r:embed="rId3">
            <a:alphaModFix/>
          </a:blip>
          <a:srcRect/>
          <a:stretch/>
        </p:blipFill>
        <p:spPr>
          <a:xfrm>
            <a:off x="55761" y="62693"/>
            <a:ext cx="819451" cy="774594"/>
          </a:xfrm>
          <a:prstGeom prst="rect">
            <a:avLst/>
          </a:prstGeom>
          <a:noFill/>
          <a:ln>
            <a:noFill/>
          </a:ln>
        </p:spPr>
      </p:pic>
      <p:sp>
        <p:nvSpPr>
          <p:cNvPr id="223" name="Google Shape;223;p9"/>
          <p:cNvSpPr txBox="1">
            <a:spLocks noGrp="1"/>
          </p:cNvSpPr>
          <p:nvPr>
            <p:ph type="sldNum" idx="12"/>
          </p:nvPr>
        </p:nvSpPr>
        <p:spPr>
          <a:xfrm>
            <a:off x="8737600" y="6356393"/>
            <a:ext cx="28448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12</a:t>
            </a:fld>
            <a:endParaRPr/>
          </a:p>
        </p:txBody>
      </p:sp>
      <p:cxnSp>
        <p:nvCxnSpPr>
          <p:cNvPr id="224" name="Google Shape;224;p9"/>
          <p:cNvCxnSpPr/>
          <p:nvPr/>
        </p:nvCxnSpPr>
        <p:spPr>
          <a:xfrm rot="10800000" flipH="1">
            <a:off x="60542" y="951701"/>
            <a:ext cx="12192000" cy="27709"/>
          </a:xfrm>
          <a:prstGeom prst="straightConnector1">
            <a:avLst/>
          </a:prstGeom>
          <a:noFill/>
          <a:ln w="9525" cap="flat" cmpd="sng">
            <a:solidFill>
              <a:srgbClr val="00B050"/>
            </a:solidFill>
            <a:prstDash val="solid"/>
            <a:round/>
            <a:headEnd type="none" w="sm" len="sm"/>
            <a:tailEnd type="none" w="sm" len="sm"/>
          </a:ln>
        </p:spPr>
      </p:cxnSp>
      <p:sp>
        <p:nvSpPr>
          <p:cNvPr id="225" name="Google Shape;225;p9"/>
          <p:cNvSpPr/>
          <p:nvPr/>
        </p:nvSpPr>
        <p:spPr>
          <a:xfrm>
            <a:off x="146051" y="6356350"/>
            <a:ext cx="471487" cy="457200"/>
          </a:xfrm>
          <a:prstGeom prst="rect">
            <a:avLst/>
          </a:prstGeom>
          <a:solidFill>
            <a:srgbClr val="7030A0"/>
          </a:solidFill>
          <a:ln w="25400" cap="flat" cmpd="sng">
            <a:solidFill>
              <a:srgbClr val="7030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226" name="Google Shape;226;p9"/>
          <p:cNvCxnSpPr/>
          <p:nvPr/>
        </p:nvCxnSpPr>
        <p:spPr>
          <a:xfrm flipH="1">
            <a:off x="773905" y="13063"/>
            <a:ext cx="14288" cy="6821487"/>
          </a:xfrm>
          <a:prstGeom prst="straightConnector1">
            <a:avLst/>
          </a:prstGeom>
          <a:noFill/>
          <a:ln w="15875" cap="flat" cmpd="sng">
            <a:solidFill>
              <a:srgbClr val="00B050"/>
            </a:solidFill>
            <a:prstDash val="solid"/>
            <a:round/>
            <a:headEnd type="none" w="sm" len="sm"/>
            <a:tailEnd type="none" w="sm" len="sm"/>
          </a:ln>
        </p:spPr>
      </p:cxnSp>
      <p:cxnSp>
        <p:nvCxnSpPr>
          <p:cNvPr id="227" name="Google Shape;227;p9"/>
          <p:cNvCxnSpPr/>
          <p:nvPr/>
        </p:nvCxnSpPr>
        <p:spPr>
          <a:xfrm>
            <a:off x="-10316" y="6264275"/>
            <a:ext cx="12192000" cy="0"/>
          </a:xfrm>
          <a:prstGeom prst="straightConnector1">
            <a:avLst/>
          </a:prstGeom>
          <a:noFill/>
          <a:ln w="15875" cap="flat" cmpd="sng">
            <a:solidFill>
              <a:srgbClr val="00B050"/>
            </a:solidFill>
            <a:prstDash val="solid"/>
            <a:round/>
            <a:headEnd type="none" w="sm" len="sm"/>
            <a:tailEnd type="none" w="sm" len="sm"/>
          </a:ln>
        </p:spPr>
      </p:cxnSp>
      <p:sp>
        <p:nvSpPr>
          <p:cNvPr id="228" name="Google Shape;228;p9"/>
          <p:cNvSpPr txBox="1">
            <a:spLocks noGrp="1"/>
          </p:cNvSpPr>
          <p:nvPr>
            <p:ph type="dt" idx="10"/>
          </p:nvPr>
        </p:nvSpPr>
        <p:spPr>
          <a:xfrm>
            <a:off x="875212" y="6330014"/>
            <a:ext cx="28448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E52688F8-85B4-494C-8BCA-46A6B3D78E9B}" type="datetime1">
              <a:rPr lang="en-US" smtClean="0"/>
              <a:t>3/29/2023</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2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2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1755"/>
        <p:cNvGrpSpPr/>
        <p:nvPr/>
      </p:nvGrpSpPr>
      <p:grpSpPr>
        <a:xfrm>
          <a:off x="0" y="0"/>
          <a:ext cx="0" cy="0"/>
          <a:chOff x="0" y="0"/>
          <a:chExt cx="0" cy="0"/>
        </a:xfrm>
      </p:grpSpPr>
      <p:sp>
        <p:nvSpPr>
          <p:cNvPr id="1756" name="Google Shape;1756;p106"/>
          <p:cNvSpPr txBox="1">
            <a:spLocks noGrp="1"/>
          </p:cNvSpPr>
          <p:nvPr>
            <p:ph type="dt" idx="10"/>
          </p:nvPr>
        </p:nvSpPr>
        <p:spPr>
          <a:xfrm>
            <a:off x="1041889" y="6336377"/>
            <a:ext cx="28448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543457F4-C4E7-43EC-B07B-EB8545D64D1D}" type="datetime1">
              <a:rPr lang="en-US" smtClean="0"/>
              <a:t>3/29/2023</a:t>
            </a:fld>
            <a:endParaRPr/>
          </a:p>
        </p:txBody>
      </p:sp>
      <p:sp>
        <p:nvSpPr>
          <p:cNvPr id="1757" name="Google Shape;1757;p106"/>
          <p:cNvSpPr txBox="1">
            <a:spLocks noGrp="1"/>
          </p:cNvSpPr>
          <p:nvPr>
            <p:ph type="ftr" idx="11"/>
          </p:nvPr>
        </p:nvSpPr>
        <p:spPr>
          <a:xfrm>
            <a:off x="3186545" y="6356393"/>
            <a:ext cx="4839855"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GB" smtClean="0"/>
              <a:t>Microprocessor Architecture and Internet of Things_CET3014B    Unit 3      2022-23     S4  </a:t>
            </a:r>
            <a:endParaRPr/>
          </a:p>
        </p:txBody>
      </p:sp>
      <p:sp>
        <p:nvSpPr>
          <p:cNvPr id="1758" name="Google Shape;1758;p106"/>
          <p:cNvSpPr txBox="1">
            <a:spLocks noGrp="1"/>
          </p:cNvSpPr>
          <p:nvPr>
            <p:ph type="sldNum" idx="12"/>
          </p:nvPr>
        </p:nvSpPr>
        <p:spPr>
          <a:xfrm>
            <a:off x="8737600" y="6356393"/>
            <a:ext cx="28448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120</a:t>
            </a:fld>
            <a:endParaRPr/>
          </a:p>
        </p:txBody>
      </p:sp>
      <p:cxnSp>
        <p:nvCxnSpPr>
          <p:cNvPr id="1759" name="Google Shape;1759;p106"/>
          <p:cNvCxnSpPr/>
          <p:nvPr/>
        </p:nvCxnSpPr>
        <p:spPr>
          <a:xfrm rot="10800000" flipH="1">
            <a:off x="80250" y="894625"/>
            <a:ext cx="12192000" cy="27709"/>
          </a:xfrm>
          <a:prstGeom prst="straightConnector1">
            <a:avLst/>
          </a:prstGeom>
          <a:noFill/>
          <a:ln w="9525" cap="flat" cmpd="sng">
            <a:solidFill>
              <a:srgbClr val="00B050"/>
            </a:solidFill>
            <a:prstDash val="solid"/>
            <a:round/>
            <a:headEnd type="none" w="sm" len="sm"/>
            <a:tailEnd type="none" w="sm" len="sm"/>
          </a:ln>
        </p:spPr>
      </p:cxnSp>
      <p:sp>
        <p:nvSpPr>
          <p:cNvPr id="1760" name="Google Shape;1760;p106"/>
          <p:cNvSpPr/>
          <p:nvPr/>
        </p:nvSpPr>
        <p:spPr>
          <a:xfrm>
            <a:off x="146051" y="6356350"/>
            <a:ext cx="471487" cy="457200"/>
          </a:xfrm>
          <a:prstGeom prst="rect">
            <a:avLst/>
          </a:prstGeom>
          <a:solidFill>
            <a:srgbClr val="7030A0"/>
          </a:solidFill>
          <a:ln w="25400" cap="flat" cmpd="sng">
            <a:solidFill>
              <a:srgbClr val="7030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1761" name="Google Shape;1761;p106"/>
          <p:cNvCxnSpPr/>
          <p:nvPr/>
        </p:nvCxnSpPr>
        <p:spPr>
          <a:xfrm flipH="1">
            <a:off x="882161" y="0"/>
            <a:ext cx="14288" cy="6821487"/>
          </a:xfrm>
          <a:prstGeom prst="straightConnector1">
            <a:avLst/>
          </a:prstGeom>
          <a:noFill/>
          <a:ln w="15875" cap="flat" cmpd="sng">
            <a:solidFill>
              <a:srgbClr val="00B050"/>
            </a:solidFill>
            <a:prstDash val="solid"/>
            <a:round/>
            <a:headEnd type="none" w="sm" len="sm"/>
            <a:tailEnd type="none" w="sm" len="sm"/>
          </a:ln>
        </p:spPr>
      </p:cxnSp>
      <p:cxnSp>
        <p:nvCxnSpPr>
          <p:cNvPr id="1762" name="Google Shape;1762;p106"/>
          <p:cNvCxnSpPr/>
          <p:nvPr/>
        </p:nvCxnSpPr>
        <p:spPr>
          <a:xfrm>
            <a:off x="-10316" y="6264275"/>
            <a:ext cx="12192000" cy="0"/>
          </a:xfrm>
          <a:prstGeom prst="straightConnector1">
            <a:avLst/>
          </a:prstGeom>
          <a:noFill/>
          <a:ln w="15875" cap="flat" cmpd="sng">
            <a:solidFill>
              <a:srgbClr val="00B050"/>
            </a:solidFill>
            <a:prstDash val="solid"/>
            <a:round/>
            <a:headEnd type="none" w="sm" len="sm"/>
            <a:tailEnd type="none" w="sm" len="sm"/>
          </a:ln>
        </p:spPr>
      </p:cxnSp>
      <p:pic>
        <p:nvPicPr>
          <p:cNvPr id="1763" name="Google Shape;1763;p106"/>
          <p:cNvPicPr preferRelativeResize="0"/>
          <p:nvPr/>
        </p:nvPicPr>
        <p:blipFill rotWithShape="1">
          <a:blip r:embed="rId3">
            <a:alphaModFix/>
          </a:blip>
          <a:srcRect/>
          <a:stretch/>
        </p:blipFill>
        <p:spPr>
          <a:xfrm>
            <a:off x="80250" y="62750"/>
            <a:ext cx="801911" cy="796834"/>
          </a:xfrm>
          <a:prstGeom prst="rect">
            <a:avLst/>
          </a:prstGeom>
          <a:noFill/>
          <a:ln>
            <a:noFill/>
          </a:ln>
        </p:spPr>
      </p:pic>
      <p:sp>
        <p:nvSpPr>
          <p:cNvPr id="1764" name="Google Shape;1764;p106"/>
          <p:cNvSpPr txBox="1">
            <a:spLocks noGrp="1"/>
          </p:cNvSpPr>
          <p:nvPr>
            <p:ph type="title"/>
          </p:nvPr>
        </p:nvSpPr>
        <p:spPr>
          <a:xfrm>
            <a:off x="1041889" y="122644"/>
            <a:ext cx="10651347" cy="626394"/>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rgbClr val="002060"/>
              </a:buClr>
              <a:buSzPts val="4000"/>
              <a:buFont typeface="Times New Roman"/>
              <a:buNone/>
            </a:pPr>
            <a:r>
              <a:rPr lang="en-US" sz="4000" b="1">
                <a:solidFill>
                  <a:srgbClr val="002060"/>
                </a:solidFill>
                <a:latin typeface="Times New Roman"/>
                <a:ea typeface="Times New Roman"/>
                <a:cs typeface="Times New Roman"/>
                <a:sym typeface="Times New Roman"/>
              </a:rPr>
              <a:t>Segment Descriptor Format </a:t>
            </a:r>
            <a:r>
              <a:rPr lang="en-US" b="1">
                <a:solidFill>
                  <a:srgbClr val="974806"/>
                </a:solidFill>
                <a:latin typeface="Times New Roman"/>
                <a:ea typeface="Times New Roman"/>
                <a:cs typeface="Times New Roman"/>
                <a:sym typeface="Times New Roman"/>
              </a:rPr>
              <a:t>(Code Segment)</a:t>
            </a:r>
            <a:endParaRPr b="1">
              <a:solidFill>
                <a:srgbClr val="974806"/>
              </a:solidFill>
              <a:latin typeface="Times New Roman"/>
              <a:ea typeface="Times New Roman"/>
              <a:cs typeface="Times New Roman"/>
              <a:sym typeface="Times New Roman"/>
            </a:endParaRPr>
          </a:p>
        </p:txBody>
      </p:sp>
      <p:sp>
        <p:nvSpPr>
          <p:cNvPr id="1765" name="Google Shape;1765;p106"/>
          <p:cNvSpPr txBox="1">
            <a:spLocks noGrp="1"/>
          </p:cNvSpPr>
          <p:nvPr>
            <p:ph type="body" idx="1"/>
          </p:nvPr>
        </p:nvSpPr>
        <p:spPr>
          <a:xfrm>
            <a:off x="992997" y="3022130"/>
            <a:ext cx="10977330" cy="3242145"/>
          </a:xfrm>
          <a:prstGeom prst="rect">
            <a:avLst/>
          </a:prstGeom>
          <a:noFill/>
          <a:ln>
            <a:noFill/>
          </a:ln>
        </p:spPr>
        <p:txBody>
          <a:bodyPr spcFirstLastPara="1" wrap="square" lIns="91425" tIns="45700" rIns="91425" bIns="45700" anchor="t" anchorCtr="0">
            <a:noAutofit/>
          </a:bodyPr>
          <a:lstStyle/>
          <a:p>
            <a:pPr marL="0" lvl="0" indent="-177800" algn="just" rtl="0">
              <a:spcBef>
                <a:spcPts val="0"/>
              </a:spcBef>
              <a:spcAft>
                <a:spcPts val="0"/>
              </a:spcAft>
              <a:buClr>
                <a:srgbClr val="7030A0"/>
              </a:buClr>
              <a:buSzPts val="2800"/>
              <a:buFont typeface="Noto Sans Symbols"/>
              <a:buChar char="⮚"/>
            </a:pPr>
            <a:r>
              <a:rPr lang="en-US" sz="2800" b="1">
                <a:solidFill>
                  <a:srgbClr val="7030A0"/>
                </a:solidFill>
                <a:latin typeface="Times New Roman"/>
                <a:ea typeface="Times New Roman"/>
                <a:cs typeface="Times New Roman"/>
                <a:sym typeface="Times New Roman"/>
              </a:rPr>
              <a:t>Bit 8: </a:t>
            </a:r>
            <a:r>
              <a:rPr lang="en-US" sz="2800" b="1">
                <a:latin typeface="Times New Roman"/>
                <a:ea typeface="Times New Roman"/>
                <a:cs typeface="Times New Roman"/>
                <a:sym typeface="Times New Roman"/>
              </a:rPr>
              <a:t>A (Accessed bit) </a:t>
            </a:r>
            <a:r>
              <a:rPr lang="en-US" sz="2800">
                <a:latin typeface="Times New Roman"/>
                <a:ea typeface="Times New Roman"/>
                <a:cs typeface="Times New Roman"/>
                <a:sym typeface="Times New Roman"/>
              </a:rPr>
              <a:t>:The processor </a:t>
            </a:r>
            <a:r>
              <a:rPr lang="en-US" sz="2800" b="1">
                <a:solidFill>
                  <a:srgbClr val="3F3151"/>
                </a:solidFill>
                <a:latin typeface="Times New Roman"/>
                <a:ea typeface="Times New Roman"/>
                <a:cs typeface="Times New Roman"/>
                <a:sym typeface="Times New Roman"/>
              </a:rPr>
              <a:t>sets</a:t>
            </a:r>
            <a:r>
              <a:rPr lang="en-US" sz="2800">
                <a:latin typeface="Times New Roman"/>
                <a:ea typeface="Times New Roman"/>
                <a:cs typeface="Times New Roman"/>
                <a:sym typeface="Times New Roman"/>
              </a:rPr>
              <a:t> this bit whenever it loads a </a:t>
            </a:r>
            <a:r>
              <a:rPr lang="en-US" sz="2800" b="1">
                <a:latin typeface="Times New Roman"/>
                <a:ea typeface="Times New Roman"/>
                <a:cs typeface="Times New Roman"/>
                <a:sym typeface="Times New Roman"/>
              </a:rPr>
              <a:t>segment selector </a:t>
            </a:r>
            <a:r>
              <a:rPr lang="en-US" sz="2800">
                <a:latin typeface="Times New Roman"/>
                <a:ea typeface="Times New Roman"/>
                <a:cs typeface="Times New Roman"/>
                <a:sym typeface="Times New Roman"/>
              </a:rPr>
              <a:t>for the </a:t>
            </a:r>
            <a:r>
              <a:rPr lang="en-US" sz="2800" b="1">
                <a:solidFill>
                  <a:srgbClr val="3F3151"/>
                </a:solidFill>
                <a:latin typeface="Times New Roman"/>
                <a:ea typeface="Times New Roman"/>
                <a:cs typeface="Times New Roman"/>
                <a:sym typeface="Times New Roman"/>
              </a:rPr>
              <a:t>segment</a:t>
            </a:r>
            <a:r>
              <a:rPr lang="en-US" sz="2800">
                <a:latin typeface="Times New Roman"/>
                <a:ea typeface="Times New Roman"/>
                <a:cs typeface="Times New Roman"/>
                <a:sym typeface="Times New Roman"/>
              </a:rPr>
              <a:t> into a </a:t>
            </a:r>
            <a:r>
              <a:rPr lang="en-US" sz="2800" b="1">
                <a:solidFill>
                  <a:srgbClr val="D99593"/>
                </a:solidFill>
                <a:latin typeface="Times New Roman"/>
                <a:ea typeface="Times New Roman"/>
                <a:cs typeface="Times New Roman"/>
                <a:sym typeface="Times New Roman"/>
              </a:rPr>
              <a:t>segment register</a:t>
            </a:r>
            <a:r>
              <a:rPr lang="en-US" sz="2800">
                <a:latin typeface="Times New Roman"/>
                <a:ea typeface="Times New Roman"/>
                <a:cs typeface="Times New Roman"/>
                <a:sym typeface="Times New Roman"/>
              </a:rPr>
              <a:t>. </a:t>
            </a:r>
            <a:endParaRPr/>
          </a:p>
          <a:p>
            <a:pPr marL="0" lvl="0" indent="0" algn="just" rtl="0">
              <a:spcBef>
                <a:spcPts val="560"/>
              </a:spcBef>
              <a:spcAft>
                <a:spcPts val="0"/>
              </a:spcAft>
              <a:buClr>
                <a:srgbClr val="974806"/>
              </a:buClr>
              <a:buSzPts val="2800"/>
              <a:buNone/>
            </a:pPr>
            <a:r>
              <a:rPr lang="en-US" sz="2800" b="1">
                <a:solidFill>
                  <a:srgbClr val="974806"/>
                </a:solidFill>
                <a:latin typeface="Times New Roman"/>
                <a:ea typeface="Times New Roman"/>
                <a:cs typeface="Times New Roman"/>
                <a:sym typeface="Times New Roman"/>
              </a:rPr>
              <a:t>     Processor never clear this bit automatically</a:t>
            </a:r>
            <a:endParaRPr/>
          </a:p>
          <a:p>
            <a:pPr marL="0" lvl="1" indent="-177800" algn="just" rtl="0">
              <a:spcBef>
                <a:spcPts val="560"/>
              </a:spcBef>
              <a:spcAft>
                <a:spcPts val="0"/>
              </a:spcAft>
              <a:buClr>
                <a:srgbClr val="7030A0"/>
              </a:buClr>
              <a:buSzPts val="2800"/>
              <a:buFont typeface="Noto Sans Symbols"/>
              <a:buChar char="⮚"/>
            </a:pPr>
            <a:r>
              <a:rPr lang="en-US" b="1">
                <a:solidFill>
                  <a:srgbClr val="7030A0"/>
                </a:solidFill>
                <a:latin typeface="Times New Roman"/>
                <a:ea typeface="Times New Roman"/>
                <a:cs typeface="Times New Roman"/>
                <a:sym typeface="Times New Roman"/>
              </a:rPr>
              <a:t>Bit 9:</a:t>
            </a:r>
            <a:r>
              <a:rPr lang="en-US">
                <a:latin typeface="Times New Roman"/>
                <a:ea typeface="Times New Roman"/>
                <a:cs typeface="Times New Roman"/>
                <a:sym typeface="Times New Roman"/>
              </a:rPr>
              <a:t> </a:t>
            </a:r>
            <a:r>
              <a:rPr lang="en-US" b="1">
                <a:latin typeface="Times New Roman"/>
                <a:ea typeface="Times New Roman"/>
                <a:cs typeface="Times New Roman"/>
                <a:sym typeface="Times New Roman"/>
              </a:rPr>
              <a:t>R (Read enable) </a:t>
            </a:r>
            <a:r>
              <a:rPr lang="en-US">
                <a:latin typeface="Times New Roman"/>
                <a:ea typeface="Times New Roman"/>
                <a:cs typeface="Times New Roman"/>
                <a:sym typeface="Times New Roman"/>
              </a:rPr>
              <a:t>: </a:t>
            </a:r>
            <a:r>
              <a:rPr lang="en-US" b="1">
                <a:latin typeface="Times New Roman"/>
                <a:ea typeface="Times New Roman"/>
                <a:cs typeface="Times New Roman"/>
                <a:sym typeface="Times New Roman"/>
              </a:rPr>
              <a:t>If set,</a:t>
            </a:r>
            <a:r>
              <a:rPr lang="en-US">
                <a:latin typeface="Times New Roman"/>
                <a:ea typeface="Times New Roman"/>
                <a:cs typeface="Times New Roman"/>
                <a:sym typeface="Times New Roman"/>
              </a:rPr>
              <a:t> the </a:t>
            </a:r>
            <a:r>
              <a:rPr lang="en-US">
                <a:solidFill>
                  <a:srgbClr val="3F3151"/>
                </a:solidFill>
                <a:latin typeface="Times New Roman"/>
                <a:ea typeface="Times New Roman"/>
                <a:cs typeface="Times New Roman"/>
                <a:sym typeface="Times New Roman"/>
              </a:rPr>
              <a:t>segment</a:t>
            </a:r>
            <a:r>
              <a:rPr lang="en-US">
                <a:latin typeface="Times New Roman"/>
                <a:ea typeface="Times New Roman"/>
                <a:cs typeface="Times New Roman"/>
                <a:sym typeface="Times New Roman"/>
              </a:rPr>
              <a:t> is </a:t>
            </a:r>
            <a:r>
              <a:rPr lang="en-US" b="1">
                <a:solidFill>
                  <a:srgbClr val="C00000"/>
                </a:solidFill>
                <a:latin typeface="Times New Roman"/>
                <a:ea typeface="Times New Roman"/>
                <a:cs typeface="Times New Roman"/>
                <a:sym typeface="Times New Roman"/>
              </a:rPr>
              <a:t>Read </a:t>
            </a:r>
            <a:r>
              <a:rPr lang="en-US">
                <a:solidFill>
                  <a:srgbClr val="C00000"/>
                </a:solidFill>
                <a:latin typeface="Times New Roman"/>
                <a:ea typeface="Times New Roman"/>
                <a:cs typeface="Times New Roman"/>
                <a:sym typeface="Times New Roman"/>
              </a:rPr>
              <a:t>enabled</a:t>
            </a:r>
            <a:endParaRPr/>
          </a:p>
          <a:p>
            <a:pPr marL="0" lvl="1" indent="-177800" algn="just" rtl="0">
              <a:spcBef>
                <a:spcPts val="560"/>
              </a:spcBef>
              <a:spcAft>
                <a:spcPts val="0"/>
              </a:spcAft>
              <a:buClr>
                <a:srgbClr val="7030A0"/>
              </a:buClr>
              <a:buSzPts val="2800"/>
              <a:buFont typeface="Noto Sans Symbols"/>
              <a:buChar char="⮚"/>
            </a:pPr>
            <a:r>
              <a:rPr lang="en-US" b="1">
                <a:solidFill>
                  <a:srgbClr val="7030A0"/>
                </a:solidFill>
                <a:latin typeface="Times New Roman"/>
                <a:ea typeface="Times New Roman"/>
                <a:cs typeface="Times New Roman"/>
                <a:sym typeface="Times New Roman"/>
              </a:rPr>
              <a:t>Bit 10: </a:t>
            </a:r>
            <a:r>
              <a:rPr lang="en-US" b="1">
                <a:latin typeface="Times New Roman"/>
                <a:ea typeface="Times New Roman"/>
                <a:cs typeface="Times New Roman"/>
                <a:sym typeface="Times New Roman"/>
              </a:rPr>
              <a:t>C (Conforming): </a:t>
            </a:r>
            <a:r>
              <a:rPr lang="en-US">
                <a:latin typeface="Times New Roman"/>
                <a:ea typeface="Times New Roman"/>
                <a:cs typeface="Times New Roman"/>
                <a:sym typeface="Times New Roman"/>
              </a:rPr>
              <a:t>If set, segment is </a:t>
            </a:r>
            <a:r>
              <a:rPr lang="en-US" b="1">
                <a:latin typeface="Times New Roman"/>
                <a:ea typeface="Times New Roman"/>
                <a:cs typeface="Times New Roman"/>
                <a:sym typeface="Times New Roman"/>
              </a:rPr>
              <a:t>Conforming Code segment</a:t>
            </a:r>
            <a:endParaRPr/>
          </a:p>
          <a:p>
            <a:pPr marL="0" lvl="1" indent="-177800" algn="just" rtl="0">
              <a:spcBef>
                <a:spcPts val="560"/>
              </a:spcBef>
              <a:spcAft>
                <a:spcPts val="0"/>
              </a:spcAft>
              <a:buClr>
                <a:srgbClr val="7030A0"/>
              </a:buClr>
              <a:buSzPts val="2800"/>
              <a:buFont typeface="Noto Sans Symbols"/>
              <a:buChar char="⮚"/>
            </a:pPr>
            <a:r>
              <a:rPr lang="en-US" b="1">
                <a:solidFill>
                  <a:srgbClr val="7030A0"/>
                </a:solidFill>
                <a:latin typeface="Times New Roman"/>
                <a:ea typeface="Times New Roman"/>
                <a:cs typeface="Times New Roman"/>
                <a:sym typeface="Times New Roman"/>
              </a:rPr>
              <a:t>Bit 11:</a:t>
            </a:r>
            <a:r>
              <a:rPr lang="en-US">
                <a:latin typeface="Times New Roman"/>
                <a:ea typeface="Times New Roman"/>
                <a:cs typeface="Times New Roman"/>
                <a:sym typeface="Times New Roman"/>
              </a:rPr>
              <a:t> </a:t>
            </a:r>
            <a:r>
              <a:rPr lang="en-US" b="1">
                <a:latin typeface="Times New Roman"/>
                <a:ea typeface="Times New Roman"/>
                <a:cs typeface="Times New Roman"/>
                <a:sym typeface="Times New Roman"/>
              </a:rPr>
              <a:t>Code/Data:</a:t>
            </a:r>
            <a:r>
              <a:rPr lang="en-US">
                <a:latin typeface="Times New Roman"/>
                <a:ea typeface="Times New Roman"/>
                <a:cs typeface="Times New Roman"/>
                <a:sym typeface="Times New Roman"/>
              </a:rPr>
              <a:t> If </a:t>
            </a:r>
            <a:r>
              <a:rPr lang="en-US" b="1">
                <a:latin typeface="Times New Roman"/>
                <a:ea typeface="Times New Roman"/>
                <a:cs typeface="Times New Roman"/>
                <a:sym typeface="Times New Roman"/>
              </a:rPr>
              <a:t>one</a:t>
            </a:r>
            <a:r>
              <a:rPr lang="en-US">
                <a:latin typeface="Times New Roman"/>
                <a:ea typeface="Times New Roman"/>
                <a:cs typeface="Times New Roman"/>
                <a:sym typeface="Times New Roman"/>
              </a:rPr>
              <a:t> indicates </a:t>
            </a:r>
            <a:r>
              <a:rPr lang="en-US" b="1">
                <a:solidFill>
                  <a:srgbClr val="C00000"/>
                </a:solidFill>
                <a:latin typeface="Times New Roman"/>
                <a:ea typeface="Times New Roman"/>
                <a:cs typeface="Times New Roman"/>
                <a:sym typeface="Times New Roman"/>
              </a:rPr>
              <a:t>Code segment</a:t>
            </a:r>
            <a:endParaRPr b="1">
              <a:solidFill>
                <a:srgbClr val="7030A0"/>
              </a:solidFill>
              <a:latin typeface="Times New Roman"/>
              <a:ea typeface="Times New Roman"/>
              <a:cs typeface="Times New Roman"/>
              <a:sym typeface="Times New Roman"/>
            </a:endParaRPr>
          </a:p>
        </p:txBody>
      </p:sp>
      <p:pic>
        <p:nvPicPr>
          <p:cNvPr id="1766" name="Google Shape;1766;p106"/>
          <p:cNvPicPr preferRelativeResize="0"/>
          <p:nvPr/>
        </p:nvPicPr>
        <p:blipFill rotWithShape="1">
          <a:blip r:embed="rId4">
            <a:alphaModFix/>
          </a:blip>
          <a:srcRect/>
          <a:stretch/>
        </p:blipFill>
        <p:spPr>
          <a:xfrm>
            <a:off x="1448790" y="1113858"/>
            <a:ext cx="9294419" cy="181615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6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65">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65">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65">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65">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76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1770"/>
        <p:cNvGrpSpPr/>
        <p:nvPr/>
      </p:nvGrpSpPr>
      <p:grpSpPr>
        <a:xfrm>
          <a:off x="0" y="0"/>
          <a:ext cx="0" cy="0"/>
          <a:chOff x="0" y="0"/>
          <a:chExt cx="0" cy="0"/>
        </a:xfrm>
      </p:grpSpPr>
      <p:sp>
        <p:nvSpPr>
          <p:cNvPr id="1771" name="Google Shape;1771;p107"/>
          <p:cNvSpPr txBox="1">
            <a:spLocks noGrp="1"/>
          </p:cNvSpPr>
          <p:nvPr>
            <p:ph type="dt" idx="10"/>
          </p:nvPr>
        </p:nvSpPr>
        <p:spPr>
          <a:xfrm>
            <a:off x="1041889" y="6336377"/>
            <a:ext cx="28448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216A67C8-A638-45B5-915E-E425C2270A2C}" type="datetime1">
              <a:rPr lang="en-US" smtClean="0"/>
              <a:t>3/29/2023</a:t>
            </a:fld>
            <a:endParaRPr/>
          </a:p>
        </p:txBody>
      </p:sp>
      <p:sp>
        <p:nvSpPr>
          <p:cNvPr id="1772" name="Google Shape;1772;p107"/>
          <p:cNvSpPr txBox="1">
            <a:spLocks noGrp="1"/>
          </p:cNvSpPr>
          <p:nvPr>
            <p:ph type="ftr" idx="11"/>
          </p:nvPr>
        </p:nvSpPr>
        <p:spPr>
          <a:xfrm>
            <a:off x="4165600" y="6356393"/>
            <a:ext cx="3860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GB" smtClean="0"/>
              <a:t>Microprocessor Architecture and Internet of Things_CET3014B    Unit 3      2022-23     S4  </a:t>
            </a:r>
            <a:endParaRPr/>
          </a:p>
        </p:txBody>
      </p:sp>
      <p:sp>
        <p:nvSpPr>
          <p:cNvPr id="1773" name="Google Shape;1773;p107"/>
          <p:cNvSpPr txBox="1">
            <a:spLocks noGrp="1"/>
          </p:cNvSpPr>
          <p:nvPr>
            <p:ph type="sldNum" idx="12"/>
          </p:nvPr>
        </p:nvSpPr>
        <p:spPr>
          <a:xfrm>
            <a:off x="8737600" y="6356393"/>
            <a:ext cx="28448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121</a:t>
            </a:fld>
            <a:endParaRPr/>
          </a:p>
        </p:txBody>
      </p:sp>
      <p:cxnSp>
        <p:nvCxnSpPr>
          <p:cNvPr id="1774" name="Google Shape;1774;p107"/>
          <p:cNvCxnSpPr/>
          <p:nvPr/>
        </p:nvCxnSpPr>
        <p:spPr>
          <a:xfrm rot="10800000" flipH="1">
            <a:off x="80250" y="894625"/>
            <a:ext cx="12192000" cy="27709"/>
          </a:xfrm>
          <a:prstGeom prst="straightConnector1">
            <a:avLst/>
          </a:prstGeom>
          <a:noFill/>
          <a:ln w="9525" cap="flat" cmpd="sng">
            <a:solidFill>
              <a:srgbClr val="00B050"/>
            </a:solidFill>
            <a:prstDash val="solid"/>
            <a:round/>
            <a:headEnd type="none" w="sm" len="sm"/>
            <a:tailEnd type="none" w="sm" len="sm"/>
          </a:ln>
        </p:spPr>
      </p:cxnSp>
      <p:sp>
        <p:nvSpPr>
          <p:cNvPr id="1775" name="Google Shape;1775;p107"/>
          <p:cNvSpPr/>
          <p:nvPr/>
        </p:nvSpPr>
        <p:spPr>
          <a:xfrm>
            <a:off x="146051" y="6356350"/>
            <a:ext cx="471487" cy="457200"/>
          </a:xfrm>
          <a:prstGeom prst="rect">
            <a:avLst/>
          </a:prstGeom>
          <a:solidFill>
            <a:srgbClr val="7030A0"/>
          </a:solidFill>
          <a:ln w="25400" cap="flat" cmpd="sng">
            <a:solidFill>
              <a:srgbClr val="7030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1776" name="Google Shape;1776;p107"/>
          <p:cNvCxnSpPr/>
          <p:nvPr/>
        </p:nvCxnSpPr>
        <p:spPr>
          <a:xfrm flipH="1">
            <a:off x="882161" y="0"/>
            <a:ext cx="14288" cy="6821487"/>
          </a:xfrm>
          <a:prstGeom prst="straightConnector1">
            <a:avLst/>
          </a:prstGeom>
          <a:noFill/>
          <a:ln w="15875" cap="flat" cmpd="sng">
            <a:solidFill>
              <a:srgbClr val="00B050"/>
            </a:solidFill>
            <a:prstDash val="solid"/>
            <a:round/>
            <a:headEnd type="none" w="sm" len="sm"/>
            <a:tailEnd type="none" w="sm" len="sm"/>
          </a:ln>
        </p:spPr>
      </p:cxnSp>
      <p:cxnSp>
        <p:nvCxnSpPr>
          <p:cNvPr id="1777" name="Google Shape;1777;p107"/>
          <p:cNvCxnSpPr/>
          <p:nvPr/>
        </p:nvCxnSpPr>
        <p:spPr>
          <a:xfrm>
            <a:off x="-10316" y="6264275"/>
            <a:ext cx="12192000" cy="0"/>
          </a:xfrm>
          <a:prstGeom prst="straightConnector1">
            <a:avLst/>
          </a:prstGeom>
          <a:noFill/>
          <a:ln w="15875" cap="flat" cmpd="sng">
            <a:solidFill>
              <a:srgbClr val="00B050"/>
            </a:solidFill>
            <a:prstDash val="solid"/>
            <a:round/>
            <a:headEnd type="none" w="sm" len="sm"/>
            <a:tailEnd type="none" w="sm" len="sm"/>
          </a:ln>
        </p:spPr>
      </p:cxnSp>
      <p:pic>
        <p:nvPicPr>
          <p:cNvPr id="1778" name="Google Shape;1778;p107"/>
          <p:cNvPicPr preferRelativeResize="0"/>
          <p:nvPr/>
        </p:nvPicPr>
        <p:blipFill rotWithShape="1">
          <a:blip r:embed="rId3">
            <a:alphaModFix/>
          </a:blip>
          <a:srcRect/>
          <a:stretch/>
        </p:blipFill>
        <p:spPr>
          <a:xfrm>
            <a:off x="80250" y="62750"/>
            <a:ext cx="801911" cy="796834"/>
          </a:xfrm>
          <a:prstGeom prst="rect">
            <a:avLst/>
          </a:prstGeom>
          <a:noFill/>
          <a:ln>
            <a:noFill/>
          </a:ln>
        </p:spPr>
      </p:pic>
      <p:sp>
        <p:nvSpPr>
          <p:cNvPr id="1779" name="Google Shape;1779;p107"/>
          <p:cNvSpPr txBox="1"/>
          <p:nvPr/>
        </p:nvSpPr>
        <p:spPr>
          <a:xfrm>
            <a:off x="609600" y="274638"/>
            <a:ext cx="10972800" cy="511156"/>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4800"/>
              <a:buFont typeface="Times New Roman"/>
              <a:buNone/>
            </a:pPr>
            <a:r>
              <a:rPr lang="en-US" sz="4800" b="1" i="0" u="none" strike="noStrike" cap="none">
                <a:solidFill>
                  <a:schemeClr val="dk1"/>
                </a:solidFill>
                <a:latin typeface="Times New Roman"/>
                <a:ea typeface="Times New Roman"/>
                <a:cs typeface="Times New Roman"/>
                <a:sym typeface="Times New Roman"/>
              </a:rPr>
              <a:t>Descriptor - Type field   </a:t>
            </a:r>
            <a:r>
              <a:rPr lang="en-US" sz="4800" b="1" i="0" u="none" strike="noStrike" cap="none">
                <a:solidFill>
                  <a:srgbClr val="C00000"/>
                </a:solidFill>
                <a:latin typeface="Times New Roman"/>
                <a:ea typeface="Times New Roman"/>
                <a:cs typeface="Times New Roman"/>
                <a:sym typeface="Times New Roman"/>
              </a:rPr>
              <a:t>(Code) </a:t>
            </a:r>
            <a:endParaRPr sz="4800" b="1" i="0" u="none" strike="noStrike" cap="none">
              <a:solidFill>
                <a:srgbClr val="C00000"/>
              </a:solidFill>
              <a:latin typeface="Times New Roman"/>
              <a:ea typeface="Times New Roman"/>
              <a:cs typeface="Times New Roman"/>
              <a:sym typeface="Times New Roman"/>
            </a:endParaRPr>
          </a:p>
        </p:txBody>
      </p:sp>
      <p:graphicFrame>
        <p:nvGraphicFramePr>
          <p:cNvPr id="1780" name="Google Shape;1780;p107"/>
          <p:cNvGraphicFramePr/>
          <p:nvPr/>
        </p:nvGraphicFramePr>
        <p:xfrm>
          <a:off x="998702" y="1060432"/>
          <a:ext cx="11171275" cy="3871050"/>
        </p:xfrm>
        <a:graphic>
          <a:graphicData uri="http://schemas.openxmlformats.org/drawingml/2006/table">
            <a:tbl>
              <a:tblPr firstRow="1" bandRow="1">
                <a:noFill/>
                <a:tableStyleId>{C14310B4-761D-440C-B97F-3B79ECA8EF60}</a:tableStyleId>
              </a:tblPr>
              <a:tblGrid>
                <a:gridCol w="1048250">
                  <a:extLst>
                    <a:ext uri="{9D8B030D-6E8A-4147-A177-3AD203B41FA5}">
                      <a16:colId xmlns:a16="http://schemas.microsoft.com/office/drawing/2014/main" val="20000"/>
                    </a:ext>
                  </a:extLst>
                </a:gridCol>
                <a:gridCol w="696600">
                  <a:extLst>
                    <a:ext uri="{9D8B030D-6E8A-4147-A177-3AD203B41FA5}">
                      <a16:colId xmlns:a16="http://schemas.microsoft.com/office/drawing/2014/main" val="20001"/>
                    </a:ext>
                  </a:extLst>
                </a:gridCol>
                <a:gridCol w="736400">
                  <a:extLst>
                    <a:ext uri="{9D8B030D-6E8A-4147-A177-3AD203B41FA5}">
                      <a16:colId xmlns:a16="http://schemas.microsoft.com/office/drawing/2014/main" val="20002"/>
                    </a:ext>
                  </a:extLst>
                </a:gridCol>
                <a:gridCol w="756325">
                  <a:extLst>
                    <a:ext uri="{9D8B030D-6E8A-4147-A177-3AD203B41FA5}">
                      <a16:colId xmlns:a16="http://schemas.microsoft.com/office/drawing/2014/main" val="20003"/>
                    </a:ext>
                  </a:extLst>
                </a:gridCol>
                <a:gridCol w="1166975">
                  <a:extLst>
                    <a:ext uri="{9D8B030D-6E8A-4147-A177-3AD203B41FA5}">
                      <a16:colId xmlns:a16="http://schemas.microsoft.com/office/drawing/2014/main" val="20004"/>
                    </a:ext>
                  </a:extLst>
                </a:gridCol>
                <a:gridCol w="1460225">
                  <a:extLst>
                    <a:ext uri="{9D8B030D-6E8A-4147-A177-3AD203B41FA5}">
                      <a16:colId xmlns:a16="http://schemas.microsoft.com/office/drawing/2014/main" val="20005"/>
                    </a:ext>
                  </a:extLst>
                </a:gridCol>
                <a:gridCol w="5306500">
                  <a:extLst>
                    <a:ext uri="{9D8B030D-6E8A-4147-A177-3AD203B41FA5}">
                      <a16:colId xmlns:a16="http://schemas.microsoft.com/office/drawing/2014/main" val="20006"/>
                    </a:ext>
                  </a:extLst>
                </a:gridCol>
              </a:tblGrid>
              <a:tr h="370850">
                <a:tc>
                  <a:txBody>
                    <a:bodyPr/>
                    <a:lstStyle/>
                    <a:p>
                      <a:pPr marL="0" marR="0" lvl="0" indent="0" algn="ctr" rtl="0">
                        <a:spcBef>
                          <a:spcPts val="0"/>
                        </a:spcBef>
                        <a:spcAft>
                          <a:spcPts val="0"/>
                        </a:spcAft>
                        <a:buNone/>
                      </a:pPr>
                      <a:r>
                        <a:rPr lang="en-US" sz="2000">
                          <a:latin typeface="Times New Roman"/>
                          <a:ea typeface="Times New Roman"/>
                          <a:cs typeface="Times New Roman"/>
                          <a:sym typeface="Times New Roman"/>
                        </a:rPr>
                        <a:t>Type No.</a:t>
                      </a:r>
                      <a:endParaRPr sz="2000">
                        <a:latin typeface="Times New Roman"/>
                        <a:ea typeface="Times New Roman"/>
                        <a:cs typeface="Times New Roman"/>
                        <a:sym typeface="Times New Roman"/>
                      </a:endParaRPr>
                    </a:p>
                  </a:txBody>
                  <a:tcPr marL="121925" marR="121925" marT="45725" marB="45725"/>
                </a:tc>
                <a:tc>
                  <a:txBody>
                    <a:bodyPr/>
                    <a:lstStyle/>
                    <a:p>
                      <a:pPr marL="0" marR="0" lvl="0" indent="0" algn="ctr" rtl="0">
                        <a:spcBef>
                          <a:spcPts val="0"/>
                        </a:spcBef>
                        <a:spcAft>
                          <a:spcPts val="0"/>
                        </a:spcAft>
                        <a:buNone/>
                      </a:pPr>
                      <a:r>
                        <a:rPr lang="en-US" sz="2000">
                          <a:latin typeface="Times New Roman"/>
                          <a:ea typeface="Times New Roman"/>
                          <a:cs typeface="Times New Roman"/>
                          <a:sym typeface="Times New Roman"/>
                        </a:rPr>
                        <a:t>11</a:t>
                      </a:r>
                      <a:endParaRPr sz="2000">
                        <a:latin typeface="Times New Roman"/>
                        <a:ea typeface="Times New Roman"/>
                        <a:cs typeface="Times New Roman"/>
                        <a:sym typeface="Times New Roman"/>
                      </a:endParaRPr>
                    </a:p>
                  </a:txBody>
                  <a:tcPr marL="121925" marR="121925" marT="45725" marB="45725"/>
                </a:tc>
                <a:tc>
                  <a:txBody>
                    <a:bodyPr/>
                    <a:lstStyle/>
                    <a:p>
                      <a:pPr marL="0" marR="0" lvl="0" indent="0" algn="ctr" rtl="0">
                        <a:spcBef>
                          <a:spcPts val="0"/>
                        </a:spcBef>
                        <a:spcAft>
                          <a:spcPts val="0"/>
                        </a:spcAft>
                        <a:buNone/>
                      </a:pPr>
                      <a:r>
                        <a:rPr lang="en-US" sz="2000">
                          <a:latin typeface="Times New Roman"/>
                          <a:ea typeface="Times New Roman"/>
                          <a:cs typeface="Times New Roman"/>
                          <a:sym typeface="Times New Roman"/>
                        </a:rPr>
                        <a:t>10</a:t>
                      </a:r>
                      <a:endParaRPr/>
                    </a:p>
                    <a:p>
                      <a:pPr marL="0" marR="0" lvl="0" indent="0" algn="ctr" rtl="0">
                        <a:spcBef>
                          <a:spcPts val="0"/>
                        </a:spcBef>
                        <a:spcAft>
                          <a:spcPts val="0"/>
                        </a:spcAft>
                        <a:buNone/>
                      </a:pPr>
                      <a:r>
                        <a:rPr lang="en-US" sz="2000">
                          <a:latin typeface="Times New Roman"/>
                          <a:ea typeface="Times New Roman"/>
                          <a:cs typeface="Times New Roman"/>
                          <a:sym typeface="Times New Roman"/>
                        </a:rPr>
                        <a:t>C</a:t>
                      </a:r>
                      <a:endParaRPr sz="2000">
                        <a:latin typeface="Times New Roman"/>
                        <a:ea typeface="Times New Roman"/>
                        <a:cs typeface="Times New Roman"/>
                        <a:sym typeface="Times New Roman"/>
                      </a:endParaRPr>
                    </a:p>
                  </a:txBody>
                  <a:tcPr marL="121925" marR="121925" marT="45725" marB="45725"/>
                </a:tc>
                <a:tc>
                  <a:txBody>
                    <a:bodyPr/>
                    <a:lstStyle/>
                    <a:p>
                      <a:pPr marL="0" marR="0" lvl="0" indent="0" algn="ctr" rtl="0">
                        <a:spcBef>
                          <a:spcPts val="0"/>
                        </a:spcBef>
                        <a:spcAft>
                          <a:spcPts val="0"/>
                        </a:spcAft>
                        <a:buNone/>
                      </a:pPr>
                      <a:r>
                        <a:rPr lang="en-US" sz="2000">
                          <a:latin typeface="Times New Roman"/>
                          <a:ea typeface="Times New Roman"/>
                          <a:cs typeface="Times New Roman"/>
                          <a:sym typeface="Times New Roman"/>
                        </a:rPr>
                        <a:t>9</a:t>
                      </a:r>
                      <a:endParaRPr/>
                    </a:p>
                    <a:p>
                      <a:pPr marL="0" marR="0" lvl="0" indent="0" algn="ctr" rtl="0">
                        <a:spcBef>
                          <a:spcPts val="0"/>
                        </a:spcBef>
                        <a:spcAft>
                          <a:spcPts val="0"/>
                        </a:spcAft>
                        <a:buNone/>
                      </a:pPr>
                      <a:r>
                        <a:rPr lang="en-US" sz="2000">
                          <a:latin typeface="Times New Roman"/>
                          <a:ea typeface="Times New Roman"/>
                          <a:cs typeface="Times New Roman"/>
                          <a:sym typeface="Times New Roman"/>
                        </a:rPr>
                        <a:t>E</a:t>
                      </a:r>
                      <a:endParaRPr sz="2000">
                        <a:latin typeface="Times New Roman"/>
                        <a:ea typeface="Times New Roman"/>
                        <a:cs typeface="Times New Roman"/>
                        <a:sym typeface="Times New Roman"/>
                      </a:endParaRPr>
                    </a:p>
                  </a:txBody>
                  <a:tcPr marL="121925" marR="121925" marT="45725" marB="45725"/>
                </a:tc>
                <a:tc>
                  <a:txBody>
                    <a:bodyPr/>
                    <a:lstStyle/>
                    <a:p>
                      <a:pPr marL="0" marR="0" lvl="0" indent="0" algn="ctr" rtl="0">
                        <a:spcBef>
                          <a:spcPts val="0"/>
                        </a:spcBef>
                        <a:spcAft>
                          <a:spcPts val="0"/>
                        </a:spcAft>
                        <a:buNone/>
                      </a:pPr>
                      <a:r>
                        <a:rPr lang="en-US" sz="2000">
                          <a:latin typeface="Times New Roman"/>
                          <a:ea typeface="Times New Roman"/>
                          <a:cs typeface="Times New Roman"/>
                          <a:sym typeface="Times New Roman"/>
                        </a:rPr>
                        <a:t>8 </a:t>
                      </a:r>
                      <a:endParaRPr/>
                    </a:p>
                    <a:p>
                      <a:pPr marL="0" marR="0" lvl="0" indent="0" algn="ctr" rtl="0">
                        <a:spcBef>
                          <a:spcPts val="0"/>
                        </a:spcBef>
                        <a:spcAft>
                          <a:spcPts val="0"/>
                        </a:spcAft>
                        <a:buNone/>
                      </a:pPr>
                      <a:r>
                        <a:rPr lang="en-US" sz="2000">
                          <a:latin typeface="Times New Roman"/>
                          <a:ea typeface="Times New Roman"/>
                          <a:cs typeface="Times New Roman"/>
                          <a:sym typeface="Times New Roman"/>
                        </a:rPr>
                        <a:t>A</a:t>
                      </a:r>
                      <a:endParaRPr sz="2000">
                        <a:latin typeface="Times New Roman"/>
                        <a:ea typeface="Times New Roman"/>
                        <a:cs typeface="Times New Roman"/>
                        <a:sym typeface="Times New Roman"/>
                      </a:endParaRPr>
                    </a:p>
                  </a:txBody>
                  <a:tcPr marL="121925" marR="121925" marT="45725" marB="45725"/>
                </a:tc>
                <a:tc>
                  <a:txBody>
                    <a:bodyPr/>
                    <a:lstStyle/>
                    <a:p>
                      <a:pPr marL="0" marR="0" lvl="0" indent="0" algn="ctr" rtl="0">
                        <a:spcBef>
                          <a:spcPts val="0"/>
                        </a:spcBef>
                        <a:spcAft>
                          <a:spcPts val="0"/>
                        </a:spcAft>
                        <a:buNone/>
                      </a:pPr>
                      <a:r>
                        <a:rPr lang="en-US" sz="2000">
                          <a:latin typeface="Times New Roman"/>
                          <a:ea typeface="Times New Roman"/>
                          <a:cs typeface="Times New Roman"/>
                          <a:sym typeface="Times New Roman"/>
                        </a:rPr>
                        <a:t>Descriptor</a:t>
                      </a:r>
                      <a:endParaRPr/>
                    </a:p>
                    <a:p>
                      <a:pPr marL="0" marR="0" lvl="0" indent="0" algn="ctr" rtl="0">
                        <a:spcBef>
                          <a:spcPts val="0"/>
                        </a:spcBef>
                        <a:spcAft>
                          <a:spcPts val="0"/>
                        </a:spcAft>
                        <a:buNone/>
                      </a:pPr>
                      <a:r>
                        <a:rPr lang="en-US" sz="2000">
                          <a:latin typeface="Times New Roman"/>
                          <a:ea typeface="Times New Roman"/>
                          <a:cs typeface="Times New Roman"/>
                          <a:sym typeface="Times New Roman"/>
                        </a:rPr>
                        <a:t>Type</a:t>
                      </a:r>
                      <a:endParaRPr sz="2000">
                        <a:latin typeface="Times New Roman"/>
                        <a:ea typeface="Times New Roman"/>
                        <a:cs typeface="Times New Roman"/>
                        <a:sym typeface="Times New Roman"/>
                      </a:endParaRPr>
                    </a:p>
                  </a:txBody>
                  <a:tcPr marL="121925" marR="121925" marT="45725" marB="45725"/>
                </a:tc>
                <a:tc>
                  <a:txBody>
                    <a:bodyPr/>
                    <a:lstStyle/>
                    <a:p>
                      <a:pPr marL="0" marR="0" lvl="0" indent="0" algn="l" rtl="0">
                        <a:spcBef>
                          <a:spcPts val="0"/>
                        </a:spcBef>
                        <a:spcAft>
                          <a:spcPts val="0"/>
                        </a:spcAft>
                        <a:buNone/>
                      </a:pPr>
                      <a:r>
                        <a:rPr lang="en-US" sz="2000">
                          <a:latin typeface="Times New Roman"/>
                          <a:ea typeface="Times New Roman"/>
                          <a:cs typeface="Times New Roman"/>
                          <a:sym typeface="Times New Roman"/>
                        </a:rPr>
                        <a:t>Description</a:t>
                      </a:r>
                      <a:endParaRPr sz="2000">
                        <a:latin typeface="Times New Roman"/>
                        <a:ea typeface="Times New Roman"/>
                        <a:cs typeface="Times New Roman"/>
                        <a:sym typeface="Times New Roman"/>
                      </a:endParaRPr>
                    </a:p>
                  </a:txBody>
                  <a:tcPr marL="121925" marR="121925" marT="45725" marB="45725"/>
                </a:tc>
                <a:extLst>
                  <a:ext uri="{0D108BD9-81ED-4DB2-BD59-A6C34878D82A}">
                    <a16:rowId xmlns:a16="http://schemas.microsoft.com/office/drawing/2014/main" val="10000"/>
                  </a:ext>
                </a:extLst>
              </a:tr>
              <a:tr h="370850">
                <a:tc>
                  <a:txBody>
                    <a:bodyPr/>
                    <a:lstStyle/>
                    <a:p>
                      <a:pPr marL="0" marR="0" lvl="0" indent="0" algn="ctr" rtl="0">
                        <a:spcBef>
                          <a:spcPts val="0"/>
                        </a:spcBef>
                        <a:spcAft>
                          <a:spcPts val="0"/>
                        </a:spcAft>
                        <a:buNone/>
                      </a:pPr>
                      <a:r>
                        <a:rPr lang="en-US" sz="2000">
                          <a:latin typeface="Times New Roman"/>
                          <a:ea typeface="Times New Roman"/>
                          <a:cs typeface="Times New Roman"/>
                          <a:sym typeface="Times New Roman"/>
                        </a:rPr>
                        <a:t>8</a:t>
                      </a:r>
                      <a:endParaRPr sz="2000">
                        <a:latin typeface="Times New Roman"/>
                        <a:ea typeface="Times New Roman"/>
                        <a:cs typeface="Times New Roman"/>
                        <a:sym typeface="Times New Roman"/>
                      </a:endParaRPr>
                    </a:p>
                  </a:txBody>
                  <a:tcPr marL="121925" marR="121925" marT="45725" marB="45725"/>
                </a:tc>
                <a:tc>
                  <a:txBody>
                    <a:bodyPr/>
                    <a:lstStyle/>
                    <a:p>
                      <a:pPr marL="0" marR="0" lvl="0" indent="0" algn="ctr" rtl="0">
                        <a:spcBef>
                          <a:spcPts val="0"/>
                        </a:spcBef>
                        <a:spcAft>
                          <a:spcPts val="0"/>
                        </a:spcAft>
                        <a:buNone/>
                      </a:pPr>
                      <a:r>
                        <a:rPr lang="en-US" sz="2000" b="1">
                          <a:solidFill>
                            <a:srgbClr val="C00000"/>
                          </a:solidFill>
                          <a:latin typeface="Times New Roman"/>
                          <a:ea typeface="Times New Roman"/>
                          <a:cs typeface="Times New Roman"/>
                          <a:sym typeface="Times New Roman"/>
                        </a:rPr>
                        <a:t>1</a:t>
                      </a:r>
                      <a:endParaRPr sz="2000" b="1">
                        <a:solidFill>
                          <a:srgbClr val="C00000"/>
                        </a:solidFill>
                        <a:latin typeface="Times New Roman"/>
                        <a:ea typeface="Times New Roman"/>
                        <a:cs typeface="Times New Roman"/>
                        <a:sym typeface="Times New Roman"/>
                      </a:endParaRPr>
                    </a:p>
                  </a:txBody>
                  <a:tcPr marL="121925" marR="121925" marT="45725" marB="45725"/>
                </a:tc>
                <a:tc>
                  <a:txBody>
                    <a:bodyPr/>
                    <a:lstStyle/>
                    <a:p>
                      <a:pPr marL="0" marR="0" lvl="0" indent="0" algn="ctr" rtl="0">
                        <a:spcBef>
                          <a:spcPts val="0"/>
                        </a:spcBef>
                        <a:spcAft>
                          <a:spcPts val="0"/>
                        </a:spcAft>
                        <a:buNone/>
                      </a:pPr>
                      <a:r>
                        <a:rPr lang="en-US" sz="2000">
                          <a:latin typeface="Times New Roman"/>
                          <a:ea typeface="Times New Roman"/>
                          <a:cs typeface="Times New Roman"/>
                          <a:sym typeface="Times New Roman"/>
                        </a:rPr>
                        <a:t>0</a:t>
                      </a:r>
                      <a:endParaRPr sz="2000">
                        <a:latin typeface="Times New Roman"/>
                        <a:ea typeface="Times New Roman"/>
                        <a:cs typeface="Times New Roman"/>
                        <a:sym typeface="Times New Roman"/>
                      </a:endParaRPr>
                    </a:p>
                  </a:txBody>
                  <a:tcPr marL="121925" marR="121925" marT="45725" marB="45725"/>
                </a:tc>
                <a:tc>
                  <a:txBody>
                    <a:bodyPr/>
                    <a:lstStyle/>
                    <a:p>
                      <a:pPr marL="0" marR="0" lvl="0" indent="0" algn="ctr" rtl="0">
                        <a:spcBef>
                          <a:spcPts val="0"/>
                        </a:spcBef>
                        <a:spcAft>
                          <a:spcPts val="0"/>
                        </a:spcAft>
                        <a:buNone/>
                      </a:pPr>
                      <a:r>
                        <a:rPr lang="en-US" sz="2000">
                          <a:latin typeface="Times New Roman"/>
                          <a:ea typeface="Times New Roman"/>
                          <a:cs typeface="Times New Roman"/>
                          <a:sym typeface="Times New Roman"/>
                        </a:rPr>
                        <a:t>0</a:t>
                      </a:r>
                      <a:endParaRPr sz="2000">
                        <a:latin typeface="Times New Roman"/>
                        <a:ea typeface="Times New Roman"/>
                        <a:cs typeface="Times New Roman"/>
                        <a:sym typeface="Times New Roman"/>
                      </a:endParaRPr>
                    </a:p>
                  </a:txBody>
                  <a:tcPr marL="121925" marR="121925" marT="45725" marB="45725"/>
                </a:tc>
                <a:tc>
                  <a:txBody>
                    <a:bodyPr/>
                    <a:lstStyle/>
                    <a:p>
                      <a:pPr marL="0" marR="0" lvl="0" indent="0" algn="ctr" rtl="0">
                        <a:spcBef>
                          <a:spcPts val="0"/>
                        </a:spcBef>
                        <a:spcAft>
                          <a:spcPts val="0"/>
                        </a:spcAft>
                        <a:buNone/>
                      </a:pPr>
                      <a:r>
                        <a:rPr lang="en-US" sz="2000">
                          <a:latin typeface="Times New Roman"/>
                          <a:ea typeface="Times New Roman"/>
                          <a:cs typeface="Times New Roman"/>
                          <a:sym typeface="Times New Roman"/>
                        </a:rPr>
                        <a:t>0</a:t>
                      </a:r>
                      <a:endParaRPr sz="2000">
                        <a:latin typeface="Times New Roman"/>
                        <a:ea typeface="Times New Roman"/>
                        <a:cs typeface="Times New Roman"/>
                        <a:sym typeface="Times New Roman"/>
                      </a:endParaRPr>
                    </a:p>
                  </a:txBody>
                  <a:tcPr marL="121925" marR="121925" marT="45725" marB="45725"/>
                </a:tc>
                <a:tc>
                  <a:txBody>
                    <a:bodyPr/>
                    <a:lstStyle/>
                    <a:p>
                      <a:pPr marL="0" marR="0" lvl="0" indent="0" algn="ctr" rtl="0">
                        <a:spcBef>
                          <a:spcPts val="0"/>
                        </a:spcBef>
                        <a:spcAft>
                          <a:spcPts val="0"/>
                        </a:spcAft>
                        <a:buNone/>
                      </a:pPr>
                      <a:r>
                        <a:rPr lang="en-US" sz="2000">
                          <a:latin typeface="Times New Roman"/>
                          <a:ea typeface="Times New Roman"/>
                          <a:cs typeface="Times New Roman"/>
                          <a:sym typeface="Times New Roman"/>
                        </a:rPr>
                        <a:t>Code</a:t>
                      </a:r>
                      <a:endParaRPr sz="2000">
                        <a:latin typeface="Times New Roman"/>
                        <a:ea typeface="Times New Roman"/>
                        <a:cs typeface="Times New Roman"/>
                        <a:sym typeface="Times New Roman"/>
                      </a:endParaRPr>
                    </a:p>
                  </a:txBody>
                  <a:tcPr marL="121925" marR="121925" marT="45725" marB="45725"/>
                </a:tc>
                <a:tc>
                  <a:txBody>
                    <a:bodyPr/>
                    <a:lstStyle/>
                    <a:p>
                      <a:pPr marL="0" marR="0" lvl="0" indent="0" algn="l" rtl="0">
                        <a:spcBef>
                          <a:spcPts val="0"/>
                        </a:spcBef>
                        <a:spcAft>
                          <a:spcPts val="0"/>
                        </a:spcAft>
                        <a:buNone/>
                      </a:pPr>
                      <a:r>
                        <a:rPr lang="en-US" sz="2000">
                          <a:latin typeface="Times New Roman"/>
                          <a:ea typeface="Times New Roman"/>
                          <a:cs typeface="Times New Roman"/>
                          <a:sym typeface="Times New Roman"/>
                        </a:rPr>
                        <a:t>Execute only</a:t>
                      </a:r>
                      <a:endParaRPr sz="2000">
                        <a:latin typeface="Times New Roman"/>
                        <a:ea typeface="Times New Roman"/>
                        <a:cs typeface="Times New Roman"/>
                        <a:sym typeface="Times New Roman"/>
                      </a:endParaRPr>
                    </a:p>
                  </a:txBody>
                  <a:tcPr marL="121925" marR="121925" marT="45725" marB="45725"/>
                </a:tc>
                <a:extLst>
                  <a:ext uri="{0D108BD9-81ED-4DB2-BD59-A6C34878D82A}">
                    <a16:rowId xmlns:a16="http://schemas.microsoft.com/office/drawing/2014/main" val="10001"/>
                  </a:ext>
                </a:extLst>
              </a:tr>
              <a:tr h="370850">
                <a:tc>
                  <a:txBody>
                    <a:bodyPr/>
                    <a:lstStyle/>
                    <a:p>
                      <a:pPr marL="0" marR="0" lvl="0" indent="0" algn="ctr" rtl="0">
                        <a:spcBef>
                          <a:spcPts val="0"/>
                        </a:spcBef>
                        <a:spcAft>
                          <a:spcPts val="0"/>
                        </a:spcAft>
                        <a:buNone/>
                      </a:pPr>
                      <a:r>
                        <a:rPr lang="en-US" sz="2000">
                          <a:latin typeface="Times New Roman"/>
                          <a:ea typeface="Times New Roman"/>
                          <a:cs typeface="Times New Roman"/>
                          <a:sym typeface="Times New Roman"/>
                        </a:rPr>
                        <a:t>9</a:t>
                      </a:r>
                      <a:endParaRPr sz="2000">
                        <a:latin typeface="Times New Roman"/>
                        <a:ea typeface="Times New Roman"/>
                        <a:cs typeface="Times New Roman"/>
                        <a:sym typeface="Times New Roman"/>
                      </a:endParaRPr>
                    </a:p>
                  </a:txBody>
                  <a:tcPr marL="121925" marR="121925" marT="45725" marB="45725"/>
                </a:tc>
                <a:tc>
                  <a:txBody>
                    <a:bodyPr/>
                    <a:lstStyle/>
                    <a:p>
                      <a:pPr marL="0" marR="0" lvl="0" indent="0" algn="ctr" rtl="0">
                        <a:spcBef>
                          <a:spcPts val="0"/>
                        </a:spcBef>
                        <a:spcAft>
                          <a:spcPts val="0"/>
                        </a:spcAft>
                        <a:buNone/>
                      </a:pPr>
                      <a:r>
                        <a:rPr lang="en-US" sz="2000" b="1">
                          <a:solidFill>
                            <a:srgbClr val="C00000"/>
                          </a:solidFill>
                          <a:latin typeface="Times New Roman"/>
                          <a:ea typeface="Times New Roman"/>
                          <a:cs typeface="Times New Roman"/>
                          <a:sym typeface="Times New Roman"/>
                        </a:rPr>
                        <a:t>1</a:t>
                      </a:r>
                      <a:endParaRPr sz="2000" b="1">
                        <a:solidFill>
                          <a:srgbClr val="C00000"/>
                        </a:solidFill>
                        <a:latin typeface="Times New Roman"/>
                        <a:ea typeface="Times New Roman"/>
                        <a:cs typeface="Times New Roman"/>
                        <a:sym typeface="Times New Roman"/>
                      </a:endParaRPr>
                    </a:p>
                  </a:txBody>
                  <a:tcPr marL="121925" marR="121925" marT="45725" marB="45725"/>
                </a:tc>
                <a:tc>
                  <a:txBody>
                    <a:bodyPr/>
                    <a:lstStyle/>
                    <a:p>
                      <a:pPr marL="0" marR="0" lvl="0" indent="0" algn="ctr" rtl="0">
                        <a:spcBef>
                          <a:spcPts val="0"/>
                        </a:spcBef>
                        <a:spcAft>
                          <a:spcPts val="0"/>
                        </a:spcAft>
                        <a:buNone/>
                      </a:pPr>
                      <a:r>
                        <a:rPr lang="en-US" sz="2000">
                          <a:latin typeface="Times New Roman"/>
                          <a:ea typeface="Times New Roman"/>
                          <a:cs typeface="Times New Roman"/>
                          <a:sym typeface="Times New Roman"/>
                        </a:rPr>
                        <a:t>0</a:t>
                      </a:r>
                      <a:endParaRPr sz="2000">
                        <a:latin typeface="Times New Roman"/>
                        <a:ea typeface="Times New Roman"/>
                        <a:cs typeface="Times New Roman"/>
                        <a:sym typeface="Times New Roman"/>
                      </a:endParaRPr>
                    </a:p>
                  </a:txBody>
                  <a:tcPr marL="121925" marR="121925" marT="45725" marB="45725"/>
                </a:tc>
                <a:tc>
                  <a:txBody>
                    <a:bodyPr/>
                    <a:lstStyle/>
                    <a:p>
                      <a:pPr marL="0" marR="0" lvl="0" indent="0" algn="ctr" rtl="0">
                        <a:spcBef>
                          <a:spcPts val="0"/>
                        </a:spcBef>
                        <a:spcAft>
                          <a:spcPts val="0"/>
                        </a:spcAft>
                        <a:buNone/>
                      </a:pPr>
                      <a:r>
                        <a:rPr lang="en-US" sz="2000">
                          <a:latin typeface="Times New Roman"/>
                          <a:ea typeface="Times New Roman"/>
                          <a:cs typeface="Times New Roman"/>
                          <a:sym typeface="Times New Roman"/>
                        </a:rPr>
                        <a:t>0</a:t>
                      </a:r>
                      <a:endParaRPr sz="2000">
                        <a:latin typeface="Times New Roman"/>
                        <a:ea typeface="Times New Roman"/>
                        <a:cs typeface="Times New Roman"/>
                        <a:sym typeface="Times New Roman"/>
                      </a:endParaRPr>
                    </a:p>
                  </a:txBody>
                  <a:tcPr marL="121925" marR="121925" marT="45725" marB="45725"/>
                </a:tc>
                <a:tc>
                  <a:txBody>
                    <a:bodyPr/>
                    <a:lstStyle/>
                    <a:p>
                      <a:pPr marL="0" marR="0" lvl="0" indent="0" algn="ctr" rtl="0">
                        <a:spcBef>
                          <a:spcPts val="0"/>
                        </a:spcBef>
                        <a:spcAft>
                          <a:spcPts val="0"/>
                        </a:spcAft>
                        <a:buNone/>
                      </a:pPr>
                      <a:r>
                        <a:rPr lang="en-US" sz="2000" b="1">
                          <a:solidFill>
                            <a:srgbClr val="974806"/>
                          </a:solidFill>
                          <a:latin typeface="Times New Roman"/>
                          <a:ea typeface="Times New Roman"/>
                          <a:cs typeface="Times New Roman"/>
                          <a:sym typeface="Times New Roman"/>
                        </a:rPr>
                        <a:t>1</a:t>
                      </a:r>
                      <a:endParaRPr sz="2000" b="1">
                        <a:solidFill>
                          <a:srgbClr val="974806"/>
                        </a:solidFill>
                        <a:latin typeface="Times New Roman"/>
                        <a:ea typeface="Times New Roman"/>
                        <a:cs typeface="Times New Roman"/>
                        <a:sym typeface="Times New Roman"/>
                      </a:endParaRPr>
                    </a:p>
                  </a:txBody>
                  <a:tcPr marL="121925" marR="121925" marT="45725" marB="45725"/>
                </a:tc>
                <a:tc>
                  <a:txBody>
                    <a:bodyPr/>
                    <a:lstStyle/>
                    <a:p>
                      <a:pPr marL="0" marR="0" lvl="0" indent="0" algn="ctr" rtl="0">
                        <a:spcBef>
                          <a:spcPts val="0"/>
                        </a:spcBef>
                        <a:spcAft>
                          <a:spcPts val="0"/>
                        </a:spcAft>
                        <a:buNone/>
                      </a:pPr>
                      <a:r>
                        <a:rPr lang="en-US" sz="2000">
                          <a:latin typeface="Times New Roman"/>
                          <a:ea typeface="Times New Roman"/>
                          <a:cs typeface="Times New Roman"/>
                          <a:sym typeface="Times New Roman"/>
                        </a:rPr>
                        <a:t>Code</a:t>
                      </a:r>
                      <a:endParaRPr sz="2000">
                        <a:latin typeface="Times New Roman"/>
                        <a:ea typeface="Times New Roman"/>
                        <a:cs typeface="Times New Roman"/>
                        <a:sym typeface="Times New Roman"/>
                      </a:endParaRPr>
                    </a:p>
                  </a:txBody>
                  <a:tcPr marL="121925" marR="121925" marT="45725" marB="45725"/>
                </a:tc>
                <a:tc>
                  <a:txBody>
                    <a:bodyPr/>
                    <a:lstStyle/>
                    <a:p>
                      <a:pPr marL="0" marR="0" lvl="0" indent="0" algn="l" rtl="0">
                        <a:spcBef>
                          <a:spcPts val="0"/>
                        </a:spcBef>
                        <a:spcAft>
                          <a:spcPts val="0"/>
                        </a:spcAft>
                        <a:buNone/>
                      </a:pPr>
                      <a:r>
                        <a:rPr lang="en-US" sz="2000">
                          <a:latin typeface="Times New Roman"/>
                          <a:ea typeface="Times New Roman"/>
                          <a:cs typeface="Times New Roman"/>
                          <a:sym typeface="Times New Roman"/>
                        </a:rPr>
                        <a:t>Execute Only, Accessed</a:t>
                      </a:r>
                      <a:endParaRPr sz="2000">
                        <a:latin typeface="Times New Roman"/>
                        <a:ea typeface="Times New Roman"/>
                        <a:cs typeface="Times New Roman"/>
                        <a:sym typeface="Times New Roman"/>
                      </a:endParaRPr>
                    </a:p>
                  </a:txBody>
                  <a:tcPr marL="121925" marR="121925" marT="45725" marB="45725"/>
                </a:tc>
                <a:extLst>
                  <a:ext uri="{0D108BD9-81ED-4DB2-BD59-A6C34878D82A}">
                    <a16:rowId xmlns:a16="http://schemas.microsoft.com/office/drawing/2014/main" val="10002"/>
                  </a:ext>
                </a:extLst>
              </a:tr>
              <a:tr h="370850">
                <a:tc>
                  <a:txBody>
                    <a:bodyPr/>
                    <a:lstStyle/>
                    <a:p>
                      <a:pPr marL="0" marR="0" lvl="0" indent="0" algn="ctr" rtl="0">
                        <a:spcBef>
                          <a:spcPts val="0"/>
                        </a:spcBef>
                        <a:spcAft>
                          <a:spcPts val="0"/>
                        </a:spcAft>
                        <a:buNone/>
                      </a:pPr>
                      <a:r>
                        <a:rPr lang="en-US" sz="2000">
                          <a:latin typeface="Times New Roman"/>
                          <a:ea typeface="Times New Roman"/>
                          <a:cs typeface="Times New Roman"/>
                          <a:sym typeface="Times New Roman"/>
                        </a:rPr>
                        <a:t>10</a:t>
                      </a:r>
                      <a:endParaRPr sz="2000">
                        <a:latin typeface="Times New Roman"/>
                        <a:ea typeface="Times New Roman"/>
                        <a:cs typeface="Times New Roman"/>
                        <a:sym typeface="Times New Roman"/>
                      </a:endParaRPr>
                    </a:p>
                  </a:txBody>
                  <a:tcPr marL="121925" marR="121925" marT="45725" marB="45725"/>
                </a:tc>
                <a:tc>
                  <a:txBody>
                    <a:bodyPr/>
                    <a:lstStyle/>
                    <a:p>
                      <a:pPr marL="0" marR="0" lvl="0" indent="0" algn="ctr" rtl="0">
                        <a:spcBef>
                          <a:spcPts val="0"/>
                        </a:spcBef>
                        <a:spcAft>
                          <a:spcPts val="0"/>
                        </a:spcAft>
                        <a:buNone/>
                      </a:pPr>
                      <a:r>
                        <a:rPr lang="en-US" sz="2000" b="1">
                          <a:solidFill>
                            <a:srgbClr val="C00000"/>
                          </a:solidFill>
                          <a:latin typeface="Times New Roman"/>
                          <a:ea typeface="Times New Roman"/>
                          <a:cs typeface="Times New Roman"/>
                          <a:sym typeface="Times New Roman"/>
                        </a:rPr>
                        <a:t>1</a:t>
                      </a:r>
                      <a:endParaRPr sz="2000" b="1">
                        <a:solidFill>
                          <a:srgbClr val="C00000"/>
                        </a:solidFill>
                        <a:latin typeface="Times New Roman"/>
                        <a:ea typeface="Times New Roman"/>
                        <a:cs typeface="Times New Roman"/>
                        <a:sym typeface="Times New Roman"/>
                      </a:endParaRPr>
                    </a:p>
                  </a:txBody>
                  <a:tcPr marL="121925" marR="121925" marT="45725" marB="45725"/>
                </a:tc>
                <a:tc>
                  <a:txBody>
                    <a:bodyPr/>
                    <a:lstStyle/>
                    <a:p>
                      <a:pPr marL="0" marR="0" lvl="0" indent="0" algn="ctr" rtl="0">
                        <a:spcBef>
                          <a:spcPts val="0"/>
                        </a:spcBef>
                        <a:spcAft>
                          <a:spcPts val="0"/>
                        </a:spcAft>
                        <a:buNone/>
                      </a:pPr>
                      <a:r>
                        <a:rPr lang="en-US" sz="2000">
                          <a:latin typeface="Times New Roman"/>
                          <a:ea typeface="Times New Roman"/>
                          <a:cs typeface="Times New Roman"/>
                          <a:sym typeface="Times New Roman"/>
                        </a:rPr>
                        <a:t>0</a:t>
                      </a:r>
                      <a:endParaRPr sz="2000">
                        <a:latin typeface="Times New Roman"/>
                        <a:ea typeface="Times New Roman"/>
                        <a:cs typeface="Times New Roman"/>
                        <a:sym typeface="Times New Roman"/>
                      </a:endParaRPr>
                    </a:p>
                  </a:txBody>
                  <a:tcPr marL="121925" marR="121925" marT="45725" marB="45725"/>
                </a:tc>
                <a:tc>
                  <a:txBody>
                    <a:bodyPr/>
                    <a:lstStyle/>
                    <a:p>
                      <a:pPr marL="0" marR="0" lvl="0" indent="0" algn="ctr" rtl="0">
                        <a:spcBef>
                          <a:spcPts val="0"/>
                        </a:spcBef>
                        <a:spcAft>
                          <a:spcPts val="0"/>
                        </a:spcAft>
                        <a:buNone/>
                      </a:pPr>
                      <a:r>
                        <a:rPr lang="en-US" sz="2000">
                          <a:latin typeface="Times New Roman"/>
                          <a:ea typeface="Times New Roman"/>
                          <a:cs typeface="Times New Roman"/>
                          <a:sym typeface="Times New Roman"/>
                        </a:rPr>
                        <a:t>1</a:t>
                      </a:r>
                      <a:endParaRPr sz="2000">
                        <a:latin typeface="Times New Roman"/>
                        <a:ea typeface="Times New Roman"/>
                        <a:cs typeface="Times New Roman"/>
                        <a:sym typeface="Times New Roman"/>
                      </a:endParaRPr>
                    </a:p>
                  </a:txBody>
                  <a:tcPr marL="121925" marR="121925" marT="45725" marB="45725"/>
                </a:tc>
                <a:tc>
                  <a:txBody>
                    <a:bodyPr/>
                    <a:lstStyle/>
                    <a:p>
                      <a:pPr marL="0" marR="0" lvl="0" indent="0" algn="ctr" rtl="0">
                        <a:spcBef>
                          <a:spcPts val="0"/>
                        </a:spcBef>
                        <a:spcAft>
                          <a:spcPts val="0"/>
                        </a:spcAft>
                        <a:buNone/>
                      </a:pPr>
                      <a:r>
                        <a:rPr lang="en-US" sz="2000">
                          <a:latin typeface="Times New Roman"/>
                          <a:ea typeface="Times New Roman"/>
                          <a:cs typeface="Times New Roman"/>
                          <a:sym typeface="Times New Roman"/>
                        </a:rPr>
                        <a:t>0</a:t>
                      </a:r>
                      <a:endParaRPr sz="2000">
                        <a:latin typeface="Times New Roman"/>
                        <a:ea typeface="Times New Roman"/>
                        <a:cs typeface="Times New Roman"/>
                        <a:sym typeface="Times New Roman"/>
                      </a:endParaRPr>
                    </a:p>
                  </a:txBody>
                  <a:tcPr marL="121925" marR="121925" marT="45725" marB="45725"/>
                </a:tc>
                <a:tc>
                  <a:txBody>
                    <a:bodyPr/>
                    <a:lstStyle/>
                    <a:p>
                      <a:pPr marL="0" marR="0" lvl="0" indent="0" algn="ctr" rtl="0">
                        <a:spcBef>
                          <a:spcPts val="0"/>
                        </a:spcBef>
                        <a:spcAft>
                          <a:spcPts val="0"/>
                        </a:spcAft>
                        <a:buNone/>
                      </a:pPr>
                      <a:r>
                        <a:rPr lang="en-US" sz="2000">
                          <a:latin typeface="Times New Roman"/>
                          <a:ea typeface="Times New Roman"/>
                          <a:cs typeface="Times New Roman"/>
                          <a:sym typeface="Times New Roman"/>
                        </a:rPr>
                        <a:t>Code</a:t>
                      </a:r>
                      <a:endParaRPr sz="2000">
                        <a:latin typeface="Times New Roman"/>
                        <a:ea typeface="Times New Roman"/>
                        <a:cs typeface="Times New Roman"/>
                        <a:sym typeface="Times New Roman"/>
                      </a:endParaRPr>
                    </a:p>
                  </a:txBody>
                  <a:tcPr marL="121925" marR="121925" marT="45725" marB="45725"/>
                </a:tc>
                <a:tc>
                  <a:txBody>
                    <a:bodyPr/>
                    <a:lstStyle/>
                    <a:p>
                      <a:pPr marL="0" marR="0" lvl="0" indent="0" algn="l" rtl="0">
                        <a:spcBef>
                          <a:spcPts val="0"/>
                        </a:spcBef>
                        <a:spcAft>
                          <a:spcPts val="0"/>
                        </a:spcAft>
                        <a:buNone/>
                      </a:pPr>
                      <a:r>
                        <a:rPr lang="en-US" sz="2000">
                          <a:latin typeface="Times New Roman"/>
                          <a:ea typeface="Times New Roman"/>
                          <a:cs typeface="Times New Roman"/>
                          <a:sym typeface="Times New Roman"/>
                        </a:rPr>
                        <a:t>Execute/Read</a:t>
                      </a:r>
                      <a:endParaRPr sz="2000">
                        <a:latin typeface="Times New Roman"/>
                        <a:ea typeface="Times New Roman"/>
                        <a:cs typeface="Times New Roman"/>
                        <a:sym typeface="Times New Roman"/>
                      </a:endParaRPr>
                    </a:p>
                  </a:txBody>
                  <a:tcPr marL="121925" marR="121925" marT="45725" marB="45725"/>
                </a:tc>
                <a:extLst>
                  <a:ext uri="{0D108BD9-81ED-4DB2-BD59-A6C34878D82A}">
                    <a16:rowId xmlns:a16="http://schemas.microsoft.com/office/drawing/2014/main" val="10003"/>
                  </a:ext>
                </a:extLst>
              </a:tr>
              <a:tr h="370850">
                <a:tc>
                  <a:txBody>
                    <a:bodyPr/>
                    <a:lstStyle/>
                    <a:p>
                      <a:pPr marL="0" marR="0" lvl="0" indent="0" algn="ctr" rtl="0">
                        <a:spcBef>
                          <a:spcPts val="0"/>
                        </a:spcBef>
                        <a:spcAft>
                          <a:spcPts val="0"/>
                        </a:spcAft>
                        <a:buNone/>
                      </a:pPr>
                      <a:r>
                        <a:rPr lang="en-US" sz="2000">
                          <a:latin typeface="Times New Roman"/>
                          <a:ea typeface="Times New Roman"/>
                          <a:cs typeface="Times New Roman"/>
                          <a:sym typeface="Times New Roman"/>
                        </a:rPr>
                        <a:t>11</a:t>
                      </a:r>
                      <a:endParaRPr sz="2000">
                        <a:latin typeface="Times New Roman"/>
                        <a:ea typeface="Times New Roman"/>
                        <a:cs typeface="Times New Roman"/>
                        <a:sym typeface="Times New Roman"/>
                      </a:endParaRPr>
                    </a:p>
                  </a:txBody>
                  <a:tcPr marL="121925" marR="121925" marT="45725" marB="45725"/>
                </a:tc>
                <a:tc>
                  <a:txBody>
                    <a:bodyPr/>
                    <a:lstStyle/>
                    <a:p>
                      <a:pPr marL="0" marR="0" lvl="0" indent="0" algn="ctr" rtl="0">
                        <a:spcBef>
                          <a:spcPts val="0"/>
                        </a:spcBef>
                        <a:spcAft>
                          <a:spcPts val="0"/>
                        </a:spcAft>
                        <a:buNone/>
                      </a:pPr>
                      <a:r>
                        <a:rPr lang="en-US" sz="2000" b="1">
                          <a:solidFill>
                            <a:srgbClr val="C00000"/>
                          </a:solidFill>
                          <a:latin typeface="Times New Roman"/>
                          <a:ea typeface="Times New Roman"/>
                          <a:cs typeface="Times New Roman"/>
                          <a:sym typeface="Times New Roman"/>
                        </a:rPr>
                        <a:t>1</a:t>
                      </a:r>
                      <a:endParaRPr sz="2000" b="1">
                        <a:solidFill>
                          <a:srgbClr val="C00000"/>
                        </a:solidFill>
                        <a:latin typeface="Times New Roman"/>
                        <a:ea typeface="Times New Roman"/>
                        <a:cs typeface="Times New Roman"/>
                        <a:sym typeface="Times New Roman"/>
                      </a:endParaRPr>
                    </a:p>
                  </a:txBody>
                  <a:tcPr marL="121925" marR="121925" marT="45725" marB="45725"/>
                </a:tc>
                <a:tc>
                  <a:txBody>
                    <a:bodyPr/>
                    <a:lstStyle/>
                    <a:p>
                      <a:pPr marL="0" marR="0" lvl="0" indent="0" algn="ctr" rtl="0">
                        <a:spcBef>
                          <a:spcPts val="0"/>
                        </a:spcBef>
                        <a:spcAft>
                          <a:spcPts val="0"/>
                        </a:spcAft>
                        <a:buNone/>
                      </a:pPr>
                      <a:r>
                        <a:rPr lang="en-US" sz="2000">
                          <a:latin typeface="Times New Roman"/>
                          <a:ea typeface="Times New Roman"/>
                          <a:cs typeface="Times New Roman"/>
                          <a:sym typeface="Times New Roman"/>
                        </a:rPr>
                        <a:t>0</a:t>
                      </a:r>
                      <a:endParaRPr sz="2000">
                        <a:latin typeface="Times New Roman"/>
                        <a:ea typeface="Times New Roman"/>
                        <a:cs typeface="Times New Roman"/>
                        <a:sym typeface="Times New Roman"/>
                      </a:endParaRPr>
                    </a:p>
                  </a:txBody>
                  <a:tcPr marL="121925" marR="121925" marT="45725" marB="45725"/>
                </a:tc>
                <a:tc>
                  <a:txBody>
                    <a:bodyPr/>
                    <a:lstStyle/>
                    <a:p>
                      <a:pPr marL="0" marR="0" lvl="0" indent="0" algn="ctr" rtl="0">
                        <a:spcBef>
                          <a:spcPts val="0"/>
                        </a:spcBef>
                        <a:spcAft>
                          <a:spcPts val="0"/>
                        </a:spcAft>
                        <a:buNone/>
                      </a:pPr>
                      <a:r>
                        <a:rPr lang="en-US" sz="2000">
                          <a:latin typeface="Times New Roman"/>
                          <a:ea typeface="Times New Roman"/>
                          <a:cs typeface="Times New Roman"/>
                          <a:sym typeface="Times New Roman"/>
                        </a:rPr>
                        <a:t>1</a:t>
                      </a:r>
                      <a:endParaRPr sz="2000">
                        <a:latin typeface="Times New Roman"/>
                        <a:ea typeface="Times New Roman"/>
                        <a:cs typeface="Times New Roman"/>
                        <a:sym typeface="Times New Roman"/>
                      </a:endParaRPr>
                    </a:p>
                  </a:txBody>
                  <a:tcPr marL="121925" marR="121925" marT="45725" marB="45725"/>
                </a:tc>
                <a:tc>
                  <a:txBody>
                    <a:bodyPr/>
                    <a:lstStyle/>
                    <a:p>
                      <a:pPr marL="0" marR="0" lvl="0" indent="0" algn="ctr" rtl="0">
                        <a:spcBef>
                          <a:spcPts val="0"/>
                        </a:spcBef>
                        <a:spcAft>
                          <a:spcPts val="0"/>
                        </a:spcAft>
                        <a:buNone/>
                      </a:pPr>
                      <a:r>
                        <a:rPr lang="en-US" sz="2000">
                          <a:latin typeface="Times New Roman"/>
                          <a:ea typeface="Times New Roman"/>
                          <a:cs typeface="Times New Roman"/>
                          <a:sym typeface="Times New Roman"/>
                        </a:rPr>
                        <a:t>1</a:t>
                      </a:r>
                      <a:endParaRPr sz="2000">
                        <a:latin typeface="Times New Roman"/>
                        <a:ea typeface="Times New Roman"/>
                        <a:cs typeface="Times New Roman"/>
                        <a:sym typeface="Times New Roman"/>
                      </a:endParaRPr>
                    </a:p>
                  </a:txBody>
                  <a:tcPr marL="121925" marR="121925" marT="45725" marB="45725"/>
                </a:tc>
                <a:tc>
                  <a:txBody>
                    <a:bodyPr/>
                    <a:lstStyle/>
                    <a:p>
                      <a:pPr marL="0" marR="0" lvl="0" indent="0" algn="ctr" rtl="0">
                        <a:spcBef>
                          <a:spcPts val="0"/>
                        </a:spcBef>
                        <a:spcAft>
                          <a:spcPts val="0"/>
                        </a:spcAft>
                        <a:buNone/>
                      </a:pPr>
                      <a:r>
                        <a:rPr lang="en-US" sz="2000">
                          <a:latin typeface="Times New Roman"/>
                          <a:ea typeface="Times New Roman"/>
                          <a:cs typeface="Times New Roman"/>
                          <a:sym typeface="Times New Roman"/>
                        </a:rPr>
                        <a:t>Code</a:t>
                      </a:r>
                      <a:endParaRPr sz="2000">
                        <a:latin typeface="Times New Roman"/>
                        <a:ea typeface="Times New Roman"/>
                        <a:cs typeface="Times New Roman"/>
                        <a:sym typeface="Times New Roman"/>
                      </a:endParaRPr>
                    </a:p>
                  </a:txBody>
                  <a:tcPr marL="121925" marR="121925" marT="45725" marB="45725"/>
                </a:tc>
                <a:tc>
                  <a:txBody>
                    <a:bodyPr/>
                    <a:lstStyle/>
                    <a:p>
                      <a:pPr marL="0" marR="0" lvl="0" indent="0" algn="l" rtl="0">
                        <a:spcBef>
                          <a:spcPts val="0"/>
                        </a:spcBef>
                        <a:spcAft>
                          <a:spcPts val="0"/>
                        </a:spcAft>
                        <a:buNone/>
                      </a:pPr>
                      <a:r>
                        <a:rPr lang="en-US" sz="2000">
                          <a:latin typeface="Times New Roman"/>
                          <a:ea typeface="Times New Roman"/>
                          <a:cs typeface="Times New Roman"/>
                          <a:sym typeface="Times New Roman"/>
                        </a:rPr>
                        <a:t>Execute/Read, Accessed</a:t>
                      </a:r>
                      <a:endParaRPr sz="2000">
                        <a:latin typeface="Times New Roman"/>
                        <a:ea typeface="Times New Roman"/>
                        <a:cs typeface="Times New Roman"/>
                        <a:sym typeface="Times New Roman"/>
                      </a:endParaRPr>
                    </a:p>
                  </a:txBody>
                  <a:tcPr marL="121925" marR="121925" marT="45725" marB="45725"/>
                </a:tc>
                <a:extLst>
                  <a:ext uri="{0D108BD9-81ED-4DB2-BD59-A6C34878D82A}">
                    <a16:rowId xmlns:a16="http://schemas.microsoft.com/office/drawing/2014/main" val="10004"/>
                  </a:ext>
                </a:extLst>
              </a:tr>
              <a:tr h="370850">
                <a:tc>
                  <a:txBody>
                    <a:bodyPr/>
                    <a:lstStyle/>
                    <a:p>
                      <a:pPr marL="0" marR="0" lvl="0" indent="0" algn="ctr" rtl="0">
                        <a:spcBef>
                          <a:spcPts val="0"/>
                        </a:spcBef>
                        <a:spcAft>
                          <a:spcPts val="0"/>
                        </a:spcAft>
                        <a:buNone/>
                      </a:pPr>
                      <a:r>
                        <a:rPr lang="en-US" sz="2000">
                          <a:latin typeface="Times New Roman"/>
                          <a:ea typeface="Times New Roman"/>
                          <a:cs typeface="Times New Roman"/>
                          <a:sym typeface="Times New Roman"/>
                        </a:rPr>
                        <a:t>12</a:t>
                      </a:r>
                      <a:endParaRPr sz="2000">
                        <a:latin typeface="Times New Roman"/>
                        <a:ea typeface="Times New Roman"/>
                        <a:cs typeface="Times New Roman"/>
                        <a:sym typeface="Times New Roman"/>
                      </a:endParaRPr>
                    </a:p>
                  </a:txBody>
                  <a:tcPr marL="121925" marR="121925" marT="45725" marB="45725"/>
                </a:tc>
                <a:tc>
                  <a:txBody>
                    <a:bodyPr/>
                    <a:lstStyle/>
                    <a:p>
                      <a:pPr marL="0" marR="0" lvl="0" indent="0" algn="ctr" rtl="0">
                        <a:spcBef>
                          <a:spcPts val="0"/>
                        </a:spcBef>
                        <a:spcAft>
                          <a:spcPts val="0"/>
                        </a:spcAft>
                        <a:buNone/>
                      </a:pPr>
                      <a:r>
                        <a:rPr lang="en-US" sz="2000" b="1">
                          <a:solidFill>
                            <a:srgbClr val="C00000"/>
                          </a:solidFill>
                          <a:latin typeface="Times New Roman"/>
                          <a:ea typeface="Times New Roman"/>
                          <a:cs typeface="Times New Roman"/>
                          <a:sym typeface="Times New Roman"/>
                        </a:rPr>
                        <a:t>1</a:t>
                      </a:r>
                      <a:endParaRPr sz="2000" b="1">
                        <a:solidFill>
                          <a:srgbClr val="C00000"/>
                        </a:solidFill>
                        <a:latin typeface="Times New Roman"/>
                        <a:ea typeface="Times New Roman"/>
                        <a:cs typeface="Times New Roman"/>
                        <a:sym typeface="Times New Roman"/>
                      </a:endParaRPr>
                    </a:p>
                  </a:txBody>
                  <a:tcPr marL="121925" marR="121925" marT="45725" marB="45725"/>
                </a:tc>
                <a:tc>
                  <a:txBody>
                    <a:bodyPr/>
                    <a:lstStyle/>
                    <a:p>
                      <a:pPr marL="0" marR="0" lvl="0" indent="0" algn="ctr" rtl="0">
                        <a:spcBef>
                          <a:spcPts val="0"/>
                        </a:spcBef>
                        <a:spcAft>
                          <a:spcPts val="0"/>
                        </a:spcAft>
                        <a:buNone/>
                      </a:pPr>
                      <a:r>
                        <a:rPr lang="en-US" sz="2000">
                          <a:latin typeface="Times New Roman"/>
                          <a:ea typeface="Times New Roman"/>
                          <a:cs typeface="Times New Roman"/>
                          <a:sym typeface="Times New Roman"/>
                        </a:rPr>
                        <a:t>1</a:t>
                      </a:r>
                      <a:endParaRPr sz="2000">
                        <a:latin typeface="Times New Roman"/>
                        <a:ea typeface="Times New Roman"/>
                        <a:cs typeface="Times New Roman"/>
                        <a:sym typeface="Times New Roman"/>
                      </a:endParaRPr>
                    </a:p>
                  </a:txBody>
                  <a:tcPr marL="121925" marR="121925" marT="45725" marB="45725"/>
                </a:tc>
                <a:tc>
                  <a:txBody>
                    <a:bodyPr/>
                    <a:lstStyle/>
                    <a:p>
                      <a:pPr marL="0" marR="0" lvl="0" indent="0" algn="ctr" rtl="0">
                        <a:spcBef>
                          <a:spcPts val="0"/>
                        </a:spcBef>
                        <a:spcAft>
                          <a:spcPts val="0"/>
                        </a:spcAft>
                        <a:buNone/>
                      </a:pPr>
                      <a:r>
                        <a:rPr lang="en-US" sz="2000">
                          <a:latin typeface="Times New Roman"/>
                          <a:ea typeface="Times New Roman"/>
                          <a:cs typeface="Times New Roman"/>
                          <a:sym typeface="Times New Roman"/>
                        </a:rPr>
                        <a:t>0</a:t>
                      </a:r>
                      <a:endParaRPr sz="2000">
                        <a:latin typeface="Times New Roman"/>
                        <a:ea typeface="Times New Roman"/>
                        <a:cs typeface="Times New Roman"/>
                        <a:sym typeface="Times New Roman"/>
                      </a:endParaRPr>
                    </a:p>
                  </a:txBody>
                  <a:tcPr marL="121925" marR="121925" marT="45725" marB="45725"/>
                </a:tc>
                <a:tc>
                  <a:txBody>
                    <a:bodyPr/>
                    <a:lstStyle/>
                    <a:p>
                      <a:pPr marL="0" marR="0" lvl="0" indent="0" algn="ctr" rtl="0">
                        <a:spcBef>
                          <a:spcPts val="0"/>
                        </a:spcBef>
                        <a:spcAft>
                          <a:spcPts val="0"/>
                        </a:spcAft>
                        <a:buNone/>
                      </a:pPr>
                      <a:r>
                        <a:rPr lang="en-US" sz="2000">
                          <a:latin typeface="Times New Roman"/>
                          <a:ea typeface="Times New Roman"/>
                          <a:cs typeface="Times New Roman"/>
                          <a:sym typeface="Times New Roman"/>
                        </a:rPr>
                        <a:t>0</a:t>
                      </a:r>
                      <a:endParaRPr sz="2000">
                        <a:latin typeface="Times New Roman"/>
                        <a:ea typeface="Times New Roman"/>
                        <a:cs typeface="Times New Roman"/>
                        <a:sym typeface="Times New Roman"/>
                      </a:endParaRPr>
                    </a:p>
                  </a:txBody>
                  <a:tcPr marL="121925" marR="121925" marT="45725" marB="45725"/>
                </a:tc>
                <a:tc>
                  <a:txBody>
                    <a:bodyPr/>
                    <a:lstStyle/>
                    <a:p>
                      <a:pPr marL="0" marR="0" lvl="0" indent="0" algn="ctr" rtl="0">
                        <a:spcBef>
                          <a:spcPts val="0"/>
                        </a:spcBef>
                        <a:spcAft>
                          <a:spcPts val="0"/>
                        </a:spcAft>
                        <a:buNone/>
                      </a:pPr>
                      <a:r>
                        <a:rPr lang="en-US" sz="2000">
                          <a:latin typeface="Times New Roman"/>
                          <a:ea typeface="Times New Roman"/>
                          <a:cs typeface="Times New Roman"/>
                          <a:sym typeface="Times New Roman"/>
                        </a:rPr>
                        <a:t>Code</a:t>
                      </a:r>
                      <a:endParaRPr sz="2000">
                        <a:latin typeface="Times New Roman"/>
                        <a:ea typeface="Times New Roman"/>
                        <a:cs typeface="Times New Roman"/>
                        <a:sym typeface="Times New Roman"/>
                      </a:endParaRPr>
                    </a:p>
                  </a:txBody>
                  <a:tcPr marL="121925" marR="121925" marT="45725" marB="45725"/>
                </a:tc>
                <a:tc>
                  <a:txBody>
                    <a:bodyPr/>
                    <a:lstStyle/>
                    <a:p>
                      <a:pPr marL="0" marR="0" lvl="0" indent="0" algn="l" rtl="0">
                        <a:spcBef>
                          <a:spcPts val="0"/>
                        </a:spcBef>
                        <a:spcAft>
                          <a:spcPts val="0"/>
                        </a:spcAft>
                        <a:buNone/>
                      </a:pPr>
                      <a:r>
                        <a:rPr lang="en-US" sz="2000">
                          <a:latin typeface="Times New Roman"/>
                          <a:ea typeface="Times New Roman"/>
                          <a:cs typeface="Times New Roman"/>
                          <a:sym typeface="Times New Roman"/>
                        </a:rPr>
                        <a:t>Execute-Only, Conforming</a:t>
                      </a:r>
                      <a:endParaRPr sz="2000">
                        <a:latin typeface="Times New Roman"/>
                        <a:ea typeface="Times New Roman"/>
                        <a:cs typeface="Times New Roman"/>
                        <a:sym typeface="Times New Roman"/>
                      </a:endParaRPr>
                    </a:p>
                  </a:txBody>
                  <a:tcPr marL="121925" marR="121925" marT="45725" marB="45725"/>
                </a:tc>
                <a:extLst>
                  <a:ext uri="{0D108BD9-81ED-4DB2-BD59-A6C34878D82A}">
                    <a16:rowId xmlns:a16="http://schemas.microsoft.com/office/drawing/2014/main" val="10005"/>
                  </a:ext>
                </a:extLst>
              </a:tr>
              <a:tr h="370850">
                <a:tc>
                  <a:txBody>
                    <a:bodyPr/>
                    <a:lstStyle/>
                    <a:p>
                      <a:pPr marL="0" marR="0" lvl="0" indent="0" algn="ctr" rtl="0">
                        <a:spcBef>
                          <a:spcPts val="0"/>
                        </a:spcBef>
                        <a:spcAft>
                          <a:spcPts val="0"/>
                        </a:spcAft>
                        <a:buNone/>
                      </a:pPr>
                      <a:r>
                        <a:rPr lang="en-US" sz="2000">
                          <a:latin typeface="Times New Roman"/>
                          <a:ea typeface="Times New Roman"/>
                          <a:cs typeface="Times New Roman"/>
                          <a:sym typeface="Times New Roman"/>
                        </a:rPr>
                        <a:t>13</a:t>
                      </a:r>
                      <a:endParaRPr sz="2000">
                        <a:latin typeface="Times New Roman"/>
                        <a:ea typeface="Times New Roman"/>
                        <a:cs typeface="Times New Roman"/>
                        <a:sym typeface="Times New Roman"/>
                      </a:endParaRPr>
                    </a:p>
                  </a:txBody>
                  <a:tcPr marL="121925" marR="121925" marT="45725" marB="45725"/>
                </a:tc>
                <a:tc>
                  <a:txBody>
                    <a:bodyPr/>
                    <a:lstStyle/>
                    <a:p>
                      <a:pPr marL="0" marR="0" lvl="0" indent="0" algn="ctr" rtl="0">
                        <a:spcBef>
                          <a:spcPts val="0"/>
                        </a:spcBef>
                        <a:spcAft>
                          <a:spcPts val="0"/>
                        </a:spcAft>
                        <a:buNone/>
                      </a:pPr>
                      <a:r>
                        <a:rPr lang="en-US" sz="2000" b="1">
                          <a:solidFill>
                            <a:srgbClr val="C00000"/>
                          </a:solidFill>
                          <a:latin typeface="Times New Roman"/>
                          <a:ea typeface="Times New Roman"/>
                          <a:cs typeface="Times New Roman"/>
                          <a:sym typeface="Times New Roman"/>
                        </a:rPr>
                        <a:t>1</a:t>
                      </a:r>
                      <a:endParaRPr sz="2000" b="1">
                        <a:solidFill>
                          <a:srgbClr val="C00000"/>
                        </a:solidFill>
                        <a:latin typeface="Times New Roman"/>
                        <a:ea typeface="Times New Roman"/>
                        <a:cs typeface="Times New Roman"/>
                        <a:sym typeface="Times New Roman"/>
                      </a:endParaRPr>
                    </a:p>
                  </a:txBody>
                  <a:tcPr marL="121925" marR="121925" marT="45725" marB="45725"/>
                </a:tc>
                <a:tc>
                  <a:txBody>
                    <a:bodyPr/>
                    <a:lstStyle/>
                    <a:p>
                      <a:pPr marL="0" marR="0" lvl="0" indent="0" algn="ctr" rtl="0">
                        <a:spcBef>
                          <a:spcPts val="0"/>
                        </a:spcBef>
                        <a:spcAft>
                          <a:spcPts val="0"/>
                        </a:spcAft>
                        <a:buNone/>
                      </a:pPr>
                      <a:r>
                        <a:rPr lang="en-US" sz="2000">
                          <a:latin typeface="Times New Roman"/>
                          <a:ea typeface="Times New Roman"/>
                          <a:cs typeface="Times New Roman"/>
                          <a:sym typeface="Times New Roman"/>
                        </a:rPr>
                        <a:t>1</a:t>
                      </a:r>
                      <a:endParaRPr sz="2000">
                        <a:latin typeface="Times New Roman"/>
                        <a:ea typeface="Times New Roman"/>
                        <a:cs typeface="Times New Roman"/>
                        <a:sym typeface="Times New Roman"/>
                      </a:endParaRPr>
                    </a:p>
                  </a:txBody>
                  <a:tcPr marL="121925" marR="121925" marT="45725" marB="45725"/>
                </a:tc>
                <a:tc>
                  <a:txBody>
                    <a:bodyPr/>
                    <a:lstStyle/>
                    <a:p>
                      <a:pPr marL="0" marR="0" lvl="0" indent="0" algn="ctr" rtl="0">
                        <a:spcBef>
                          <a:spcPts val="0"/>
                        </a:spcBef>
                        <a:spcAft>
                          <a:spcPts val="0"/>
                        </a:spcAft>
                        <a:buNone/>
                      </a:pPr>
                      <a:r>
                        <a:rPr lang="en-US" sz="2000">
                          <a:latin typeface="Times New Roman"/>
                          <a:ea typeface="Times New Roman"/>
                          <a:cs typeface="Times New Roman"/>
                          <a:sym typeface="Times New Roman"/>
                        </a:rPr>
                        <a:t>0</a:t>
                      </a:r>
                      <a:endParaRPr sz="2000">
                        <a:latin typeface="Times New Roman"/>
                        <a:ea typeface="Times New Roman"/>
                        <a:cs typeface="Times New Roman"/>
                        <a:sym typeface="Times New Roman"/>
                      </a:endParaRPr>
                    </a:p>
                  </a:txBody>
                  <a:tcPr marL="121925" marR="121925" marT="45725" marB="45725"/>
                </a:tc>
                <a:tc>
                  <a:txBody>
                    <a:bodyPr/>
                    <a:lstStyle/>
                    <a:p>
                      <a:pPr marL="0" marR="0" lvl="0" indent="0" algn="ctr" rtl="0">
                        <a:spcBef>
                          <a:spcPts val="0"/>
                        </a:spcBef>
                        <a:spcAft>
                          <a:spcPts val="0"/>
                        </a:spcAft>
                        <a:buNone/>
                      </a:pPr>
                      <a:r>
                        <a:rPr lang="en-US" sz="2000">
                          <a:latin typeface="Times New Roman"/>
                          <a:ea typeface="Times New Roman"/>
                          <a:cs typeface="Times New Roman"/>
                          <a:sym typeface="Times New Roman"/>
                        </a:rPr>
                        <a:t>1</a:t>
                      </a:r>
                      <a:endParaRPr sz="2000">
                        <a:latin typeface="Times New Roman"/>
                        <a:ea typeface="Times New Roman"/>
                        <a:cs typeface="Times New Roman"/>
                        <a:sym typeface="Times New Roman"/>
                      </a:endParaRPr>
                    </a:p>
                  </a:txBody>
                  <a:tcPr marL="121925" marR="121925" marT="45725" marB="45725"/>
                </a:tc>
                <a:tc>
                  <a:txBody>
                    <a:bodyPr/>
                    <a:lstStyle/>
                    <a:p>
                      <a:pPr marL="0" marR="0" lvl="0" indent="0" algn="ctr" rtl="0">
                        <a:spcBef>
                          <a:spcPts val="0"/>
                        </a:spcBef>
                        <a:spcAft>
                          <a:spcPts val="0"/>
                        </a:spcAft>
                        <a:buNone/>
                      </a:pPr>
                      <a:r>
                        <a:rPr lang="en-US" sz="2000">
                          <a:latin typeface="Times New Roman"/>
                          <a:ea typeface="Times New Roman"/>
                          <a:cs typeface="Times New Roman"/>
                          <a:sym typeface="Times New Roman"/>
                        </a:rPr>
                        <a:t>Code</a:t>
                      </a:r>
                      <a:endParaRPr sz="2000">
                        <a:latin typeface="Times New Roman"/>
                        <a:ea typeface="Times New Roman"/>
                        <a:cs typeface="Times New Roman"/>
                        <a:sym typeface="Times New Roman"/>
                      </a:endParaRPr>
                    </a:p>
                  </a:txBody>
                  <a:tcPr marL="121925" marR="121925" marT="45725" marB="45725"/>
                </a:tc>
                <a:tc>
                  <a:txBody>
                    <a:bodyPr/>
                    <a:lstStyle/>
                    <a:p>
                      <a:pPr marL="0" marR="0" lvl="0" indent="0" algn="l" rtl="0">
                        <a:spcBef>
                          <a:spcPts val="0"/>
                        </a:spcBef>
                        <a:spcAft>
                          <a:spcPts val="0"/>
                        </a:spcAft>
                        <a:buNone/>
                      </a:pPr>
                      <a:r>
                        <a:rPr lang="en-US" sz="2000">
                          <a:latin typeface="Times New Roman"/>
                          <a:ea typeface="Times New Roman"/>
                          <a:cs typeface="Times New Roman"/>
                          <a:sym typeface="Times New Roman"/>
                        </a:rPr>
                        <a:t>Execute-Only, Conforming, Accessed</a:t>
                      </a:r>
                      <a:endParaRPr sz="2000">
                        <a:latin typeface="Times New Roman"/>
                        <a:ea typeface="Times New Roman"/>
                        <a:cs typeface="Times New Roman"/>
                        <a:sym typeface="Times New Roman"/>
                      </a:endParaRPr>
                    </a:p>
                  </a:txBody>
                  <a:tcPr marL="121925" marR="121925" marT="45725" marB="45725"/>
                </a:tc>
                <a:extLst>
                  <a:ext uri="{0D108BD9-81ED-4DB2-BD59-A6C34878D82A}">
                    <a16:rowId xmlns:a16="http://schemas.microsoft.com/office/drawing/2014/main" val="10006"/>
                  </a:ext>
                </a:extLst>
              </a:tr>
              <a:tr h="370850">
                <a:tc>
                  <a:txBody>
                    <a:bodyPr/>
                    <a:lstStyle/>
                    <a:p>
                      <a:pPr marL="0" marR="0" lvl="0" indent="0" algn="ctr" rtl="0">
                        <a:spcBef>
                          <a:spcPts val="0"/>
                        </a:spcBef>
                        <a:spcAft>
                          <a:spcPts val="0"/>
                        </a:spcAft>
                        <a:buNone/>
                      </a:pPr>
                      <a:r>
                        <a:rPr lang="en-US" sz="2000">
                          <a:latin typeface="Times New Roman"/>
                          <a:ea typeface="Times New Roman"/>
                          <a:cs typeface="Times New Roman"/>
                          <a:sym typeface="Times New Roman"/>
                        </a:rPr>
                        <a:t>14</a:t>
                      </a:r>
                      <a:endParaRPr sz="2000">
                        <a:latin typeface="Times New Roman"/>
                        <a:ea typeface="Times New Roman"/>
                        <a:cs typeface="Times New Roman"/>
                        <a:sym typeface="Times New Roman"/>
                      </a:endParaRPr>
                    </a:p>
                  </a:txBody>
                  <a:tcPr marL="121925" marR="121925" marT="45725" marB="45725"/>
                </a:tc>
                <a:tc>
                  <a:txBody>
                    <a:bodyPr/>
                    <a:lstStyle/>
                    <a:p>
                      <a:pPr marL="0" marR="0" lvl="0" indent="0" algn="ctr" rtl="0">
                        <a:spcBef>
                          <a:spcPts val="0"/>
                        </a:spcBef>
                        <a:spcAft>
                          <a:spcPts val="0"/>
                        </a:spcAft>
                        <a:buNone/>
                      </a:pPr>
                      <a:r>
                        <a:rPr lang="en-US" sz="2000" b="1">
                          <a:solidFill>
                            <a:srgbClr val="C00000"/>
                          </a:solidFill>
                          <a:latin typeface="Times New Roman"/>
                          <a:ea typeface="Times New Roman"/>
                          <a:cs typeface="Times New Roman"/>
                          <a:sym typeface="Times New Roman"/>
                        </a:rPr>
                        <a:t>1</a:t>
                      </a:r>
                      <a:endParaRPr sz="2000" b="1">
                        <a:solidFill>
                          <a:srgbClr val="C00000"/>
                        </a:solidFill>
                        <a:latin typeface="Times New Roman"/>
                        <a:ea typeface="Times New Roman"/>
                        <a:cs typeface="Times New Roman"/>
                        <a:sym typeface="Times New Roman"/>
                      </a:endParaRPr>
                    </a:p>
                  </a:txBody>
                  <a:tcPr marL="121925" marR="121925" marT="45725" marB="45725"/>
                </a:tc>
                <a:tc>
                  <a:txBody>
                    <a:bodyPr/>
                    <a:lstStyle/>
                    <a:p>
                      <a:pPr marL="0" marR="0" lvl="0" indent="0" algn="ctr" rtl="0">
                        <a:spcBef>
                          <a:spcPts val="0"/>
                        </a:spcBef>
                        <a:spcAft>
                          <a:spcPts val="0"/>
                        </a:spcAft>
                        <a:buNone/>
                      </a:pPr>
                      <a:r>
                        <a:rPr lang="en-US" sz="2000">
                          <a:latin typeface="Times New Roman"/>
                          <a:ea typeface="Times New Roman"/>
                          <a:cs typeface="Times New Roman"/>
                          <a:sym typeface="Times New Roman"/>
                        </a:rPr>
                        <a:t>1</a:t>
                      </a:r>
                      <a:endParaRPr sz="2000">
                        <a:latin typeface="Times New Roman"/>
                        <a:ea typeface="Times New Roman"/>
                        <a:cs typeface="Times New Roman"/>
                        <a:sym typeface="Times New Roman"/>
                      </a:endParaRPr>
                    </a:p>
                  </a:txBody>
                  <a:tcPr marL="121925" marR="121925" marT="45725" marB="45725"/>
                </a:tc>
                <a:tc>
                  <a:txBody>
                    <a:bodyPr/>
                    <a:lstStyle/>
                    <a:p>
                      <a:pPr marL="0" marR="0" lvl="0" indent="0" algn="ctr" rtl="0">
                        <a:spcBef>
                          <a:spcPts val="0"/>
                        </a:spcBef>
                        <a:spcAft>
                          <a:spcPts val="0"/>
                        </a:spcAft>
                        <a:buNone/>
                      </a:pPr>
                      <a:r>
                        <a:rPr lang="en-US" sz="2000">
                          <a:latin typeface="Times New Roman"/>
                          <a:ea typeface="Times New Roman"/>
                          <a:cs typeface="Times New Roman"/>
                          <a:sym typeface="Times New Roman"/>
                        </a:rPr>
                        <a:t>1</a:t>
                      </a:r>
                      <a:endParaRPr sz="2000">
                        <a:latin typeface="Times New Roman"/>
                        <a:ea typeface="Times New Roman"/>
                        <a:cs typeface="Times New Roman"/>
                        <a:sym typeface="Times New Roman"/>
                      </a:endParaRPr>
                    </a:p>
                  </a:txBody>
                  <a:tcPr marL="121925" marR="121925" marT="45725" marB="45725"/>
                </a:tc>
                <a:tc>
                  <a:txBody>
                    <a:bodyPr/>
                    <a:lstStyle/>
                    <a:p>
                      <a:pPr marL="0" marR="0" lvl="0" indent="0" algn="ctr" rtl="0">
                        <a:spcBef>
                          <a:spcPts val="0"/>
                        </a:spcBef>
                        <a:spcAft>
                          <a:spcPts val="0"/>
                        </a:spcAft>
                        <a:buNone/>
                      </a:pPr>
                      <a:r>
                        <a:rPr lang="en-US" sz="2000">
                          <a:latin typeface="Times New Roman"/>
                          <a:ea typeface="Times New Roman"/>
                          <a:cs typeface="Times New Roman"/>
                          <a:sym typeface="Times New Roman"/>
                        </a:rPr>
                        <a:t>0</a:t>
                      </a:r>
                      <a:endParaRPr sz="2000">
                        <a:latin typeface="Times New Roman"/>
                        <a:ea typeface="Times New Roman"/>
                        <a:cs typeface="Times New Roman"/>
                        <a:sym typeface="Times New Roman"/>
                      </a:endParaRPr>
                    </a:p>
                  </a:txBody>
                  <a:tcPr marL="121925" marR="121925" marT="45725" marB="45725"/>
                </a:tc>
                <a:tc>
                  <a:txBody>
                    <a:bodyPr/>
                    <a:lstStyle/>
                    <a:p>
                      <a:pPr marL="0" marR="0" lvl="0" indent="0" algn="ctr" rtl="0">
                        <a:spcBef>
                          <a:spcPts val="0"/>
                        </a:spcBef>
                        <a:spcAft>
                          <a:spcPts val="0"/>
                        </a:spcAft>
                        <a:buNone/>
                      </a:pPr>
                      <a:r>
                        <a:rPr lang="en-US" sz="2000">
                          <a:latin typeface="Times New Roman"/>
                          <a:ea typeface="Times New Roman"/>
                          <a:cs typeface="Times New Roman"/>
                          <a:sym typeface="Times New Roman"/>
                        </a:rPr>
                        <a:t>Code</a:t>
                      </a:r>
                      <a:endParaRPr sz="2000">
                        <a:latin typeface="Times New Roman"/>
                        <a:ea typeface="Times New Roman"/>
                        <a:cs typeface="Times New Roman"/>
                        <a:sym typeface="Times New Roman"/>
                      </a:endParaRPr>
                    </a:p>
                  </a:txBody>
                  <a:tcPr marL="121925" marR="121925" marT="45725" marB="45725"/>
                </a:tc>
                <a:tc>
                  <a:txBody>
                    <a:bodyPr/>
                    <a:lstStyle/>
                    <a:p>
                      <a:pPr marL="0" marR="0" lvl="0" indent="0" algn="l" rtl="0">
                        <a:spcBef>
                          <a:spcPts val="0"/>
                        </a:spcBef>
                        <a:spcAft>
                          <a:spcPts val="0"/>
                        </a:spcAft>
                        <a:buNone/>
                      </a:pPr>
                      <a:r>
                        <a:rPr lang="en-US" sz="2000">
                          <a:latin typeface="Times New Roman"/>
                          <a:ea typeface="Times New Roman"/>
                          <a:cs typeface="Times New Roman"/>
                          <a:sym typeface="Times New Roman"/>
                        </a:rPr>
                        <a:t>Execute/Read - only, Conforming</a:t>
                      </a:r>
                      <a:endParaRPr sz="2000">
                        <a:latin typeface="Times New Roman"/>
                        <a:ea typeface="Times New Roman"/>
                        <a:cs typeface="Times New Roman"/>
                        <a:sym typeface="Times New Roman"/>
                      </a:endParaRPr>
                    </a:p>
                  </a:txBody>
                  <a:tcPr marL="121925" marR="121925" marT="45725" marB="45725"/>
                </a:tc>
                <a:extLst>
                  <a:ext uri="{0D108BD9-81ED-4DB2-BD59-A6C34878D82A}">
                    <a16:rowId xmlns:a16="http://schemas.microsoft.com/office/drawing/2014/main" val="10007"/>
                  </a:ext>
                </a:extLst>
              </a:tr>
              <a:tr h="370850">
                <a:tc>
                  <a:txBody>
                    <a:bodyPr/>
                    <a:lstStyle/>
                    <a:p>
                      <a:pPr marL="0" marR="0" lvl="0" indent="0" algn="ctr" rtl="0">
                        <a:spcBef>
                          <a:spcPts val="0"/>
                        </a:spcBef>
                        <a:spcAft>
                          <a:spcPts val="0"/>
                        </a:spcAft>
                        <a:buNone/>
                      </a:pPr>
                      <a:r>
                        <a:rPr lang="en-US" sz="2000">
                          <a:latin typeface="Times New Roman"/>
                          <a:ea typeface="Times New Roman"/>
                          <a:cs typeface="Times New Roman"/>
                          <a:sym typeface="Times New Roman"/>
                        </a:rPr>
                        <a:t>15</a:t>
                      </a:r>
                      <a:endParaRPr sz="2000">
                        <a:latin typeface="Times New Roman"/>
                        <a:ea typeface="Times New Roman"/>
                        <a:cs typeface="Times New Roman"/>
                        <a:sym typeface="Times New Roman"/>
                      </a:endParaRPr>
                    </a:p>
                  </a:txBody>
                  <a:tcPr marL="121925" marR="121925" marT="45725" marB="45725"/>
                </a:tc>
                <a:tc>
                  <a:txBody>
                    <a:bodyPr/>
                    <a:lstStyle/>
                    <a:p>
                      <a:pPr marL="0" marR="0" lvl="0" indent="0" algn="ctr" rtl="0">
                        <a:spcBef>
                          <a:spcPts val="0"/>
                        </a:spcBef>
                        <a:spcAft>
                          <a:spcPts val="0"/>
                        </a:spcAft>
                        <a:buNone/>
                      </a:pPr>
                      <a:r>
                        <a:rPr lang="en-US" sz="2000" b="1">
                          <a:solidFill>
                            <a:srgbClr val="C00000"/>
                          </a:solidFill>
                          <a:latin typeface="Times New Roman"/>
                          <a:ea typeface="Times New Roman"/>
                          <a:cs typeface="Times New Roman"/>
                          <a:sym typeface="Times New Roman"/>
                        </a:rPr>
                        <a:t>1</a:t>
                      </a:r>
                      <a:endParaRPr sz="2000" b="1">
                        <a:solidFill>
                          <a:srgbClr val="C00000"/>
                        </a:solidFill>
                        <a:latin typeface="Times New Roman"/>
                        <a:ea typeface="Times New Roman"/>
                        <a:cs typeface="Times New Roman"/>
                        <a:sym typeface="Times New Roman"/>
                      </a:endParaRPr>
                    </a:p>
                  </a:txBody>
                  <a:tcPr marL="121925" marR="121925" marT="45725" marB="45725"/>
                </a:tc>
                <a:tc>
                  <a:txBody>
                    <a:bodyPr/>
                    <a:lstStyle/>
                    <a:p>
                      <a:pPr marL="0" marR="0" lvl="0" indent="0" algn="ctr" rtl="0">
                        <a:spcBef>
                          <a:spcPts val="0"/>
                        </a:spcBef>
                        <a:spcAft>
                          <a:spcPts val="0"/>
                        </a:spcAft>
                        <a:buNone/>
                      </a:pPr>
                      <a:r>
                        <a:rPr lang="en-US" sz="2000">
                          <a:latin typeface="Times New Roman"/>
                          <a:ea typeface="Times New Roman"/>
                          <a:cs typeface="Times New Roman"/>
                          <a:sym typeface="Times New Roman"/>
                        </a:rPr>
                        <a:t>1</a:t>
                      </a:r>
                      <a:endParaRPr sz="2000">
                        <a:latin typeface="Times New Roman"/>
                        <a:ea typeface="Times New Roman"/>
                        <a:cs typeface="Times New Roman"/>
                        <a:sym typeface="Times New Roman"/>
                      </a:endParaRPr>
                    </a:p>
                  </a:txBody>
                  <a:tcPr marL="121925" marR="121925" marT="45725" marB="45725"/>
                </a:tc>
                <a:tc>
                  <a:txBody>
                    <a:bodyPr/>
                    <a:lstStyle/>
                    <a:p>
                      <a:pPr marL="0" marR="0" lvl="0" indent="0" algn="ctr" rtl="0">
                        <a:spcBef>
                          <a:spcPts val="0"/>
                        </a:spcBef>
                        <a:spcAft>
                          <a:spcPts val="0"/>
                        </a:spcAft>
                        <a:buNone/>
                      </a:pPr>
                      <a:r>
                        <a:rPr lang="en-US" sz="2000">
                          <a:latin typeface="Times New Roman"/>
                          <a:ea typeface="Times New Roman"/>
                          <a:cs typeface="Times New Roman"/>
                          <a:sym typeface="Times New Roman"/>
                        </a:rPr>
                        <a:t>1</a:t>
                      </a:r>
                      <a:endParaRPr sz="2000">
                        <a:latin typeface="Times New Roman"/>
                        <a:ea typeface="Times New Roman"/>
                        <a:cs typeface="Times New Roman"/>
                        <a:sym typeface="Times New Roman"/>
                      </a:endParaRPr>
                    </a:p>
                  </a:txBody>
                  <a:tcPr marL="121925" marR="121925" marT="45725" marB="45725"/>
                </a:tc>
                <a:tc>
                  <a:txBody>
                    <a:bodyPr/>
                    <a:lstStyle/>
                    <a:p>
                      <a:pPr marL="0" marR="0" lvl="0" indent="0" algn="ctr" rtl="0">
                        <a:spcBef>
                          <a:spcPts val="0"/>
                        </a:spcBef>
                        <a:spcAft>
                          <a:spcPts val="0"/>
                        </a:spcAft>
                        <a:buNone/>
                      </a:pPr>
                      <a:r>
                        <a:rPr lang="en-US" sz="2000">
                          <a:latin typeface="Times New Roman"/>
                          <a:ea typeface="Times New Roman"/>
                          <a:cs typeface="Times New Roman"/>
                          <a:sym typeface="Times New Roman"/>
                        </a:rPr>
                        <a:t>1</a:t>
                      </a:r>
                      <a:endParaRPr sz="2000">
                        <a:latin typeface="Times New Roman"/>
                        <a:ea typeface="Times New Roman"/>
                        <a:cs typeface="Times New Roman"/>
                        <a:sym typeface="Times New Roman"/>
                      </a:endParaRPr>
                    </a:p>
                  </a:txBody>
                  <a:tcPr marL="121925" marR="121925" marT="45725" marB="45725"/>
                </a:tc>
                <a:tc>
                  <a:txBody>
                    <a:bodyPr/>
                    <a:lstStyle/>
                    <a:p>
                      <a:pPr marL="0" marR="0" lvl="0" indent="0" algn="ctr" rtl="0">
                        <a:spcBef>
                          <a:spcPts val="0"/>
                        </a:spcBef>
                        <a:spcAft>
                          <a:spcPts val="0"/>
                        </a:spcAft>
                        <a:buNone/>
                      </a:pPr>
                      <a:r>
                        <a:rPr lang="en-US" sz="2000">
                          <a:latin typeface="Times New Roman"/>
                          <a:ea typeface="Times New Roman"/>
                          <a:cs typeface="Times New Roman"/>
                          <a:sym typeface="Times New Roman"/>
                        </a:rPr>
                        <a:t>Code</a:t>
                      </a:r>
                      <a:endParaRPr sz="2000">
                        <a:latin typeface="Times New Roman"/>
                        <a:ea typeface="Times New Roman"/>
                        <a:cs typeface="Times New Roman"/>
                        <a:sym typeface="Times New Roman"/>
                      </a:endParaRPr>
                    </a:p>
                  </a:txBody>
                  <a:tcPr marL="121925" marR="121925" marT="45725" marB="45725"/>
                </a:tc>
                <a:tc>
                  <a:txBody>
                    <a:bodyPr/>
                    <a:lstStyle/>
                    <a:p>
                      <a:pPr marL="0" marR="0" lvl="0" indent="0" algn="l" rtl="0">
                        <a:spcBef>
                          <a:spcPts val="0"/>
                        </a:spcBef>
                        <a:spcAft>
                          <a:spcPts val="0"/>
                        </a:spcAft>
                        <a:buNone/>
                      </a:pPr>
                      <a:r>
                        <a:rPr lang="en-US" sz="2000">
                          <a:latin typeface="Times New Roman"/>
                          <a:ea typeface="Times New Roman"/>
                          <a:cs typeface="Times New Roman"/>
                          <a:sym typeface="Times New Roman"/>
                        </a:rPr>
                        <a:t>Execute/Read - only, Conforming, Accessed</a:t>
                      </a:r>
                      <a:endParaRPr sz="2000">
                        <a:latin typeface="Times New Roman"/>
                        <a:ea typeface="Times New Roman"/>
                        <a:cs typeface="Times New Roman"/>
                        <a:sym typeface="Times New Roman"/>
                      </a:endParaRPr>
                    </a:p>
                  </a:txBody>
                  <a:tcPr marL="121925" marR="121925" marT="45725" marB="45725"/>
                </a:tc>
                <a:extLst>
                  <a:ext uri="{0D108BD9-81ED-4DB2-BD59-A6C34878D82A}">
                    <a16:rowId xmlns:a16="http://schemas.microsoft.com/office/drawing/2014/main" val="10008"/>
                  </a:ext>
                </a:extLst>
              </a:tr>
            </a:tbl>
          </a:graphicData>
        </a:graphic>
      </p:graphicFrame>
      <p:pic>
        <p:nvPicPr>
          <p:cNvPr id="1781" name="Google Shape;1781;p107"/>
          <p:cNvPicPr preferRelativeResize="0"/>
          <p:nvPr/>
        </p:nvPicPr>
        <p:blipFill rotWithShape="1">
          <a:blip r:embed="rId4">
            <a:alphaModFix/>
          </a:blip>
          <a:srcRect/>
          <a:stretch/>
        </p:blipFill>
        <p:spPr>
          <a:xfrm>
            <a:off x="998702" y="4839317"/>
            <a:ext cx="9294419" cy="1424958"/>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8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8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1785"/>
        <p:cNvGrpSpPr/>
        <p:nvPr/>
      </p:nvGrpSpPr>
      <p:grpSpPr>
        <a:xfrm>
          <a:off x="0" y="0"/>
          <a:ext cx="0" cy="0"/>
          <a:chOff x="0" y="0"/>
          <a:chExt cx="0" cy="0"/>
        </a:xfrm>
      </p:grpSpPr>
      <p:sp>
        <p:nvSpPr>
          <p:cNvPr id="1786" name="Google Shape;1786;p108"/>
          <p:cNvSpPr txBox="1">
            <a:spLocks noGrp="1"/>
          </p:cNvSpPr>
          <p:nvPr>
            <p:ph type="dt" idx="10"/>
          </p:nvPr>
        </p:nvSpPr>
        <p:spPr>
          <a:xfrm>
            <a:off x="1041889" y="6336377"/>
            <a:ext cx="28448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BF4EB22E-EC99-49AA-A8EE-6D75C1B14567}" type="datetime1">
              <a:rPr lang="en-US" smtClean="0">
                <a:latin typeface="Times New Roman" panose="02020603050405020304" pitchFamily="18" charset="0"/>
                <a:cs typeface="Times New Roman" panose="02020603050405020304" pitchFamily="18" charset="0"/>
              </a:rPr>
              <a:t>3/29/2023</a:t>
            </a:fld>
            <a:endParaRPr>
              <a:latin typeface="Times New Roman" panose="02020603050405020304" pitchFamily="18" charset="0"/>
              <a:cs typeface="Times New Roman" panose="02020603050405020304" pitchFamily="18" charset="0"/>
            </a:endParaRPr>
          </a:p>
        </p:txBody>
      </p:sp>
      <p:sp>
        <p:nvSpPr>
          <p:cNvPr id="1787" name="Google Shape;1787;p108"/>
          <p:cNvSpPr txBox="1">
            <a:spLocks noGrp="1"/>
          </p:cNvSpPr>
          <p:nvPr>
            <p:ph type="ftr" idx="11"/>
          </p:nvPr>
        </p:nvSpPr>
        <p:spPr>
          <a:xfrm>
            <a:off x="4165600" y="6356393"/>
            <a:ext cx="3860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GB" smtClean="0">
                <a:latin typeface="Times New Roman" panose="02020603050405020304" pitchFamily="18" charset="0"/>
                <a:cs typeface="Times New Roman" panose="02020603050405020304" pitchFamily="18" charset="0"/>
              </a:rPr>
              <a:t>Microprocessor Architecture and Internet of Things_CET3014B    Unit 3      2022-23     S4  </a:t>
            </a:r>
            <a:endParaRPr>
              <a:latin typeface="Times New Roman" panose="02020603050405020304" pitchFamily="18" charset="0"/>
              <a:cs typeface="Times New Roman" panose="02020603050405020304" pitchFamily="18" charset="0"/>
            </a:endParaRPr>
          </a:p>
        </p:txBody>
      </p:sp>
      <p:sp>
        <p:nvSpPr>
          <p:cNvPr id="1788" name="Google Shape;1788;p108"/>
          <p:cNvSpPr txBox="1">
            <a:spLocks noGrp="1"/>
          </p:cNvSpPr>
          <p:nvPr>
            <p:ph type="sldNum" idx="12"/>
          </p:nvPr>
        </p:nvSpPr>
        <p:spPr>
          <a:xfrm>
            <a:off x="8737600" y="6356393"/>
            <a:ext cx="28448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atin typeface="Times New Roman" panose="02020603050405020304" pitchFamily="18" charset="0"/>
                <a:cs typeface="Times New Roman" panose="02020603050405020304" pitchFamily="18" charset="0"/>
              </a:rPr>
              <a:t>122</a:t>
            </a:fld>
            <a:endParaRPr>
              <a:latin typeface="Times New Roman" panose="02020603050405020304" pitchFamily="18" charset="0"/>
              <a:cs typeface="Times New Roman" panose="02020603050405020304" pitchFamily="18" charset="0"/>
            </a:endParaRPr>
          </a:p>
        </p:txBody>
      </p:sp>
      <p:cxnSp>
        <p:nvCxnSpPr>
          <p:cNvPr id="1789" name="Google Shape;1789;p108"/>
          <p:cNvCxnSpPr/>
          <p:nvPr/>
        </p:nvCxnSpPr>
        <p:spPr>
          <a:xfrm rot="10800000" flipH="1">
            <a:off x="80250" y="894625"/>
            <a:ext cx="12192000" cy="27709"/>
          </a:xfrm>
          <a:prstGeom prst="straightConnector1">
            <a:avLst/>
          </a:prstGeom>
          <a:noFill/>
          <a:ln w="9525" cap="flat" cmpd="sng">
            <a:solidFill>
              <a:srgbClr val="00B050"/>
            </a:solidFill>
            <a:prstDash val="solid"/>
            <a:round/>
            <a:headEnd type="none" w="sm" len="sm"/>
            <a:tailEnd type="none" w="sm" len="sm"/>
          </a:ln>
        </p:spPr>
      </p:cxnSp>
      <p:sp>
        <p:nvSpPr>
          <p:cNvPr id="1790" name="Google Shape;1790;p108"/>
          <p:cNvSpPr/>
          <p:nvPr/>
        </p:nvSpPr>
        <p:spPr>
          <a:xfrm>
            <a:off x="146051" y="6356350"/>
            <a:ext cx="471487" cy="457200"/>
          </a:xfrm>
          <a:prstGeom prst="rect">
            <a:avLst/>
          </a:prstGeom>
          <a:solidFill>
            <a:srgbClr val="7030A0"/>
          </a:solidFill>
          <a:ln w="25400" cap="flat" cmpd="sng">
            <a:solidFill>
              <a:srgbClr val="7030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imes New Roman" panose="02020603050405020304" pitchFamily="18" charset="0"/>
              <a:ea typeface="Calibri"/>
              <a:cs typeface="Times New Roman" panose="02020603050405020304" pitchFamily="18" charset="0"/>
              <a:sym typeface="Calibri"/>
            </a:endParaRPr>
          </a:p>
        </p:txBody>
      </p:sp>
      <p:cxnSp>
        <p:nvCxnSpPr>
          <p:cNvPr id="1791" name="Google Shape;1791;p108"/>
          <p:cNvCxnSpPr/>
          <p:nvPr/>
        </p:nvCxnSpPr>
        <p:spPr>
          <a:xfrm flipH="1">
            <a:off x="882161" y="0"/>
            <a:ext cx="14288" cy="6821487"/>
          </a:xfrm>
          <a:prstGeom prst="straightConnector1">
            <a:avLst/>
          </a:prstGeom>
          <a:noFill/>
          <a:ln w="15875" cap="flat" cmpd="sng">
            <a:solidFill>
              <a:srgbClr val="00B050"/>
            </a:solidFill>
            <a:prstDash val="solid"/>
            <a:round/>
            <a:headEnd type="none" w="sm" len="sm"/>
            <a:tailEnd type="none" w="sm" len="sm"/>
          </a:ln>
        </p:spPr>
      </p:cxnSp>
      <p:cxnSp>
        <p:nvCxnSpPr>
          <p:cNvPr id="1792" name="Google Shape;1792;p108"/>
          <p:cNvCxnSpPr/>
          <p:nvPr/>
        </p:nvCxnSpPr>
        <p:spPr>
          <a:xfrm>
            <a:off x="-10316" y="6264275"/>
            <a:ext cx="12192000" cy="0"/>
          </a:xfrm>
          <a:prstGeom prst="straightConnector1">
            <a:avLst/>
          </a:prstGeom>
          <a:noFill/>
          <a:ln w="15875" cap="flat" cmpd="sng">
            <a:solidFill>
              <a:srgbClr val="00B050"/>
            </a:solidFill>
            <a:prstDash val="solid"/>
            <a:round/>
            <a:headEnd type="none" w="sm" len="sm"/>
            <a:tailEnd type="none" w="sm" len="sm"/>
          </a:ln>
        </p:spPr>
      </p:cxnSp>
      <p:pic>
        <p:nvPicPr>
          <p:cNvPr id="1793" name="Google Shape;1793;p108"/>
          <p:cNvPicPr preferRelativeResize="0"/>
          <p:nvPr/>
        </p:nvPicPr>
        <p:blipFill rotWithShape="1">
          <a:blip r:embed="rId3">
            <a:alphaModFix/>
          </a:blip>
          <a:srcRect/>
          <a:stretch/>
        </p:blipFill>
        <p:spPr>
          <a:xfrm>
            <a:off x="80250" y="62750"/>
            <a:ext cx="801911" cy="796834"/>
          </a:xfrm>
          <a:prstGeom prst="rect">
            <a:avLst/>
          </a:prstGeom>
          <a:noFill/>
          <a:ln>
            <a:noFill/>
          </a:ln>
        </p:spPr>
      </p:pic>
      <p:sp>
        <p:nvSpPr>
          <p:cNvPr id="1794" name="Google Shape;1794;p108"/>
          <p:cNvSpPr txBox="1">
            <a:spLocks noGrp="1"/>
          </p:cNvSpPr>
          <p:nvPr>
            <p:ph type="title"/>
          </p:nvPr>
        </p:nvSpPr>
        <p:spPr>
          <a:xfrm>
            <a:off x="1146784" y="62750"/>
            <a:ext cx="9530080" cy="626394"/>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rgbClr val="002060"/>
              </a:buClr>
              <a:buSzPts val="6000"/>
              <a:buFont typeface="Times New Roman"/>
              <a:buNone/>
            </a:pPr>
            <a:r>
              <a:rPr lang="en-US" sz="6000" b="1">
                <a:solidFill>
                  <a:srgbClr val="002060"/>
                </a:solidFill>
                <a:latin typeface="Times New Roman" panose="02020603050405020304" pitchFamily="18" charset="0"/>
                <a:ea typeface="Times New Roman"/>
                <a:cs typeface="Times New Roman" panose="02020603050405020304" pitchFamily="18" charset="0"/>
                <a:sym typeface="Times New Roman"/>
              </a:rPr>
              <a:t>System Descriptor Types</a:t>
            </a:r>
            <a:endParaRPr sz="6000" b="1">
              <a:solidFill>
                <a:srgbClr val="002060"/>
              </a:solidFill>
              <a:latin typeface="Times New Roman" panose="02020603050405020304" pitchFamily="18" charset="0"/>
              <a:ea typeface="Times New Roman"/>
              <a:cs typeface="Times New Roman" panose="02020603050405020304" pitchFamily="18" charset="0"/>
              <a:sym typeface="Times New Roman"/>
            </a:endParaRPr>
          </a:p>
        </p:txBody>
      </p:sp>
      <p:sp>
        <p:nvSpPr>
          <p:cNvPr id="1795" name="Google Shape;1795;p108"/>
          <p:cNvSpPr txBox="1">
            <a:spLocks noGrp="1"/>
          </p:cNvSpPr>
          <p:nvPr>
            <p:ph type="body" idx="1"/>
          </p:nvPr>
        </p:nvSpPr>
        <p:spPr>
          <a:xfrm>
            <a:off x="896449" y="994434"/>
            <a:ext cx="11375801" cy="5177723"/>
          </a:xfrm>
          <a:prstGeom prst="rect">
            <a:avLst/>
          </a:prstGeom>
          <a:noFill/>
          <a:ln>
            <a:noFill/>
          </a:ln>
        </p:spPr>
        <p:txBody>
          <a:bodyPr spcFirstLastPara="1" wrap="square" lIns="91425" tIns="45700" rIns="91425" bIns="45700" anchor="t" anchorCtr="0">
            <a:noAutofit/>
          </a:bodyPr>
          <a:lstStyle/>
          <a:p>
            <a:pPr marL="342900" lvl="0" indent="-342900" algn="l" rtl="0">
              <a:spcBef>
                <a:spcPts val="0"/>
              </a:spcBef>
              <a:spcAft>
                <a:spcPts val="0"/>
              </a:spcAft>
              <a:buClr>
                <a:schemeClr val="dk1"/>
              </a:buClr>
              <a:buSzPts val="2800"/>
              <a:buChar char="•"/>
            </a:pPr>
            <a:r>
              <a:rPr lang="en-US" sz="2800" b="1" dirty="0">
                <a:latin typeface="Times New Roman" panose="02020603050405020304" pitchFamily="18" charset="0"/>
                <a:ea typeface="Times New Roman"/>
                <a:cs typeface="Times New Roman" panose="02020603050405020304" pitchFamily="18" charset="0"/>
                <a:sym typeface="Times New Roman"/>
              </a:rPr>
              <a:t>When </a:t>
            </a:r>
            <a:r>
              <a:rPr lang="en-US" sz="2800" b="1" dirty="0">
                <a:solidFill>
                  <a:srgbClr val="C00000"/>
                </a:solidFill>
                <a:latin typeface="Times New Roman" panose="02020603050405020304" pitchFamily="18" charset="0"/>
                <a:ea typeface="Times New Roman"/>
                <a:cs typeface="Times New Roman" panose="02020603050405020304" pitchFamily="18" charset="0"/>
                <a:sym typeface="Times New Roman"/>
              </a:rPr>
              <a:t>S =0</a:t>
            </a:r>
            <a:r>
              <a:rPr lang="en-US" sz="2800" dirty="0">
                <a:latin typeface="Times New Roman" panose="02020603050405020304" pitchFamily="18" charset="0"/>
                <a:ea typeface="Times New Roman"/>
                <a:cs typeface="Times New Roman" panose="02020603050405020304" pitchFamily="18" charset="0"/>
                <a:sym typeface="Times New Roman"/>
              </a:rPr>
              <a:t>, the descriptor type is a </a:t>
            </a:r>
            <a:r>
              <a:rPr lang="en-US" sz="2800" b="1" dirty="0">
                <a:solidFill>
                  <a:srgbClr val="974806"/>
                </a:solidFill>
                <a:latin typeface="Times New Roman" panose="02020603050405020304" pitchFamily="18" charset="0"/>
                <a:ea typeface="Times New Roman"/>
                <a:cs typeface="Times New Roman" panose="02020603050405020304" pitchFamily="18" charset="0"/>
                <a:sym typeface="Times New Roman"/>
              </a:rPr>
              <a:t>system descriptor</a:t>
            </a:r>
            <a:r>
              <a:rPr lang="en-US" sz="2800" dirty="0">
                <a:latin typeface="Times New Roman" panose="02020603050405020304" pitchFamily="18" charset="0"/>
                <a:ea typeface="Times New Roman"/>
                <a:cs typeface="Times New Roman" panose="02020603050405020304" pitchFamily="18" charset="0"/>
                <a:sym typeface="Times New Roman"/>
              </a:rPr>
              <a:t>. </a:t>
            </a:r>
            <a:endParaRPr dirty="0">
              <a:latin typeface="Times New Roman" panose="02020603050405020304" pitchFamily="18" charset="0"/>
              <a:cs typeface="Times New Roman" panose="02020603050405020304" pitchFamily="18" charset="0"/>
            </a:endParaRPr>
          </a:p>
          <a:p>
            <a:pPr marL="342900" lvl="0" indent="-342900" algn="l" rtl="0">
              <a:spcBef>
                <a:spcPts val="560"/>
              </a:spcBef>
              <a:spcAft>
                <a:spcPts val="0"/>
              </a:spcAft>
              <a:buClr>
                <a:schemeClr val="dk1"/>
              </a:buClr>
              <a:buSzPts val="2800"/>
              <a:buNone/>
            </a:pPr>
            <a:r>
              <a:rPr lang="en-US" sz="2800" dirty="0">
                <a:latin typeface="Times New Roman" panose="02020603050405020304" pitchFamily="18" charset="0"/>
                <a:ea typeface="Times New Roman"/>
                <a:cs typeface="Times New Roman" panose="02020603050405020304" pitchFamily="18" charset="0"/>
                <a:sym typeface="Times New Roman"/>
              </a:rPr>
              <a:t>	The processor recognizes the following types of system descriptors:</a:t>
            </a:r>
            <a:endParaRPr dirty="0">
              <a:latin typeface="Times New Roman" panose="02020603050405020304" pitchFamily="18" charset="0"/>
              <a:cs typeface="Times New Roman" panose="02020603050405020304" pitchFamily="18" charset="0"/>
            </a:endParaRPr>
          </a:p>
          <a:p>
            <a:pPr marL="342900" lvl="0" indent="-342900" algn="l" rtl="0">
              <a:spcBef>
                <a:spcPts val="560"/>
              </a:spcBef>
              <a:spcAft>
                <a:spcPts val="0"/>
              </a:spcAft>
              <a:buClr>
                <a:schemeClr val="dk1"/>
              </a:buClr>
              <a:buSzPts val="2800"/>
              <a:buChar char="•"/>
            </a:pPr>
            <a:r>
              <a:rPr lang="en-US" sz="2800" b="1" dirty="0">
                <a:latin typeface="Times New Roman" panose="02020603050405020304" pitchFamily="18" charset="0"/>
                <a:ea typeface="Times New Roman"/>
                <a:cs typeface="Times New Roman" panose="02020603050405020304" pitchFamily="18" charset="0"/>
                <a:sym typeface="Times New Roman"/>
              </a:rPr>
              <a:t> System </a:t>
            </a:r>
            <a:r>
              <a:rPr lang="en-US" sz="2800" b="1" dirty="0" smtClean="0">
                <a:latin typeface="Times New Roman" panose="02020603050405020304" pitchFamily="18" charset="0"/>
                <a:ea typeface="Times New Roman"/>
                <a:cs typeface="Times New Roman" panose="02020603050405020304" pitchFamily="18" charset="0"/>
                <a:sym typeface="Times New Roman"/>
              </a:rPr>
              <a:t>Segment </a:t>
            </a:r>
            <a:r>
              <a:rPr lang="en-US" sz="2800" b="1" dirty="0">
                <a:latin typeface="Times New Roman" panose="02020603050405020304" pitchFamily="18" charset="0"/>
                <a:ea typeface="Times New Roman"/>
                <a:cs typeface="Times New Roman" panose="02020603050405020304" pitchFamily="18" charset="0"/>
                <a:sym typeface="Times New Roman"/>
              </a:rPr>
              <a:t>D</a:t>
            </a:r>
            <a:r>
              <a:rPr lang="en-US" sz="2800" b="1" dirty="0" smtClean="0">
                <a:latin typeface="Times New Roman" panose="02020603050405020304" pitchFamily="18" charset="0"/>
                <a:ea typeface="Times New Roman"/>
                <a:cs typeface="Times New Roman" panose="02020603050405020304" pitchFamily="18" charset="0"/>
                <a:sym typeface="Times New Roman"/>
              </a:rPr>
              <a:t>escriptors</a:t>
            </a:r>
            <a:endParaRPr dirty="0">
              <a:latin typeface="Times New Roman" panose="02020603050405020304" pitchFamily="18" charset="0"/>
              <a:cs typeface="Times New Roman" panose="02020603050405020304" pitchFamily="18" charset="0"/>
            </a:endParaRPr>
          </a:p>
          <a:p>
            <a:pPr marL="342900" lvl="0" indent="-342900" algn="l" rtl="0">
              <a:spcBef>
                <a:spcPts val="0"/>
              </a:spcBef>
              <a:spcAft>
                <a:spcPts val="0"/>
              </a:spcAft>
              <a:buClr>
                <a:schemeClr val="dk1"/>
              </a:buClr>
              <a:buSzPts val="2800"/>
              <a:buFont typeface="Noto Sans Symbols"/>
              <a:buChar char="⮚"/>
            </a:pPr>
            <a:r>
              <a:rPr lang="en-US" sz="2800" dirty="0">
                <a:latin typeface="Times New Roman" panose="02020603050405020304" pitchFamily="18" charset="0"/>
                <a:ea typeface="Times New Roman"/>
                <a:cs typeface="Times New Roman" panose="02020603050405020304" pitchFamily="18" charset="0"/>
                <a:sym typeface="Times New Roman"/>
              </a:rPr>
              <a:t>	</a:t>
            </a:r>
            <a:r>
              <a:rPr lang="en-US" sz="3000" b="1" dirty="0">
                <a:solidFill>
                  <a:srgbClr val="974806"/>
                </a:solidFill>
                <a:latin typeface="Times New Roman" panose="02020603050405020304" pitchFamily="18" charset="0"/>
                <a:ea typeface="Times New Roman"/>
                <a:cs typeface="Times New Roman" panose="02020603050405020304" pitchFamily="18" charset="0"/>
                <a:sym typeface="Times New Roman"/>
              </a:rPr>
              <a:t>Local descriptor-table (LDT) segment descriptor</a:t>
            </a:r>
            <a:endParaRPr sz="3000" b="1" dirty="0">
              <a:solidFill>
                <a:srgbClr val="FF0000"/>
              </a:solidFill>
              <a:latin typeface="Times New Roman" panose="02020603050405020304" pitchFamily="18" charset="0"/>
              <a:ea typeface="Times New Roman"/>
              <a:cs typeface="Times New Roman" panose="02020603050405020304" pitchFamily="18" charset="0"/>
              <a:sym typeface="Times New Roman"/>
            </a:endParaRPr>
          </a:p>
          <a:p>
            <a:pPr marL="342900" lvl="0" indent="-342900" algn="l" rtl="0">
              <a:spcBef>
                <a:spcPts val="0"/>
              </a:spcBef>
              <a:spcAft>
                <a:spcPts val="0"/>
              </a:spcAft>
              <a:buClr>
                <a:srgbClr val="FF0000"/>
              </a:buClr>
              <a:buSzPts val="3000"/>
              <a:buFont typeface="Noto Sans Symbols"/>
              <a:buChar char="⮚"/>
            </a:pPr>
            <a:r>
              <a:rPr lang="en-US" sz="3000" b="1" dirty="0">
                <a:solidFill>
                  <a:srgbClr val="FF0000"/>
                </a:solidFill>
                <a:latin typeface="Times New Roman" panose="02020603050405020304" pitchFamily="18" charset="0"/>
                <a:ea typeface="Times New Roman"/>
                <a:cs typeface="Times New Roman" panose="02020603050405020304" pitchFamily="18" charset="0"/>
                <a:sym typeface="Times New Roman"/>
              </a:rPr>
              <a:t>	</a:t>
            </a:r>
            <a:r>
              <a:rPr lang="en-US" sz="3000" b="1" dirty="0">
                <a:solidFill>
                  <a:srgbClr val="3F3151"/>
                </a:solidFill>
                <a:latin typeface="Times New Roman" panose="02020603050405020304" pitchFamily="18" charset="0"/>
                <a:ea typeface="Times New Roman"/>
                <a:cs typeface="Times New Roman" panose="02020603050405020304" pitchFamily="18" charset="0"/>
                <a:sym typeface="Times New Roman"/>
              </a:rPr>
              <a:t>Task-state segment (TSS) descriptor.</a:t>
            </a:r>
            <a:endParaRPr dirty="0">
              <a:latin typeface="Times New Roman" panose="02020603050405020304" pitchFamily="18" charset="0"/>
              <a:cs typeface="Times New Roman" panose="02020603050405020304" pitchFamily="18" charset="0"/>
            </a:endParaRPr>
          </a:p>
          <a:p>
            <a:pPr marL="342900" lvl="0" indent="-342900" algn="l" rtl="0">
              <a:spcBef>
                <a:spcPts val="0"/>
              </a:spcBef>
              <a:spcAft>
                <a:spcPts val="0"/>
              </a:spcAft>
              <a:buClr>
                <a:schemeClr val="dk1"/>
              </a:buClr>
              <a:buSzPts val="3000"/>
              <a:buFont typeface="Noto Sans Symbols"/>
              <a:buChar char="⮚"/>
            </a:pPr>
            <a:r>
              <a:rPr lang="en-US" sz="3000" b="1" dirty="0">
                <a:latin typeface="Times New Roman" panose="02020603050405020304" pitchFamily="18" charset="0"/>
                <a:ea typeface="Times New Roman"/>
                <a:cs typeface="Times New Roman" panose="02020603050405020304" pitchFamily="18" charset="0"/>
                <a:sym typeface="Times New Roman"/>
              </a:rPr>
              <a:t>      Gate descriptors:</a:t>
            </a:r>
            <a:endParaRPr dirty="0">
              <a:latin typeface="Times New Roman" panose="02020603050405020304" pitchFamily="18" charset="0"/>
              <a:cs typeface="Times New Roman" panose="02020603050405020304" pitchFamily="18" charset="0"/>
            </a:endParaRPr>
          </a:p>
          <a:p>
            <a:pPr marL="342900" lvl="0" indent="-342900" algn="l" rtl="0">
              <a:spcBef>
                <a:spcPts val="560"/>
              </a:spcBef>
              <a:spcAft>
                <a:spcPts val="0"/>
              </a:spcAft>
              <a:buClr>
                <a:schemeClr val="dk1"/>
              </a:buClr>
              <a:buSzPts val="2800"/>
              <a:buNone/>
            </a:pPr>
            <a:r>
              <a:rPr lang="en-US" sz="2800" dirty="0">
                <a:latin typeface="Times New Roman" panose="02020603050405020304" pitchFamily="18" charset="0"/>
                <a:ea typeface="Times New Roman"/>
                <a:cs typeface="Times New Roman" panose="02020603050405020304" pitchFamily="18" charset="0"/>
                <a:sym typeface="Times New Roman"/>
              </a:rPr>
              <a:t>			</a:t>
            </a:r>
            <a:r>
              <a:rPr lang="en-US" sz="2800" b="1" dirty="0">
                <a:solidFill>
                  <a:srgbClr val="3F3151"/>
                </a:solidFill>
                <a:latin typeface="Times New Roman" panose="02020603050405020304" pitchFamily="18" charset="0"/>
                <a:ea typeface="Times New Roman"/>
                <a:cs typeface="Times New Roman" panose="02020603050405020304" pitchFamily="18" charset="0"/>
                <a:sym typeface="Times New Roman"/>
              </a:rPr>
              <a:t>Call-gate descriptor</a:t>
            </a:r>
            <a:endParaRPr dirty="0">
              <a:latin typeface="Times New Roman" panose="02020603050405020304" pitchFamily="18" charset="0"/>
              <a:cs typeface="Times New Roman" panose="02020603050405020304" pitchFamily="18" charset="0"/>
            </a:endParaRPr>
          </a:p>
          <a:p>
            <a:pPr marL="342900" lvl="0" indent="-342900" algn="l" rtl="0">
              <a:spcBef>
                <a:spcPts val="560"/>
              </a:spcBef>
              <a:spcAft>
                <a:spcPts val="0"/>
              </a:spcAft>
              <a:buClr>
                <a:srgbClr val="3F3151"/>
              </a:buClr>
              <a:buSzPts val="2800"/>
              <a:buNone/>
            </a:pPr>
            <a:r>
              <a:rPr lang="en-US" sz="2800" b="1" dirty="0">
                <a:solidFill>
                  <a:srgbClr val="3F3151"/>
                </a:solidFill>
                <a:latin typeface="Times New Roman" panose="02020603050405020304" pitchFamily="18" charset="0"/>
                <a:ea typeface="Times New Roman"/>
                <a:cs typeface="Times New Roman" panose="02020603050405020304" pitchFamily="18" charset="0"/>
                <a:sym typeface="Times New Roman"/>
              </a:rPr>
              <a:t>			</a:t>
            </a:r>
            <a:r>
              <a:rPr lang="en-US" sz="2800" b="1" dirty="0" smtClean="0">
                <a:solidFill>
                  <a:srgbClr val="E36C09"/>
                </a:solidFill>
                <a:latin typeface="Times New Roman" panose="02020603050405020304" pitchFamily="18" charset="0"/>
                <a:ea typeface="Times New Roman"/>
                <a:cs typeface="Times New Roman" panose="02020603050405020304" pitchFamily="18" charset="0"/>
                <a:sym typeface="Times New Roman"/>
              </a:rPr>
              <a:t>Interrupt-gate </a:t>
            </a:r>
            <a:r>
              <a:rPr lang="en-US" sz="2800" b="1" dirty="0">
                <a:solidFill>
                  <a:srgbClr val="E36C09"/>
                </a:solidFill>
                <a:latin typeface="Times New Roman" panose="02020603050405020304" pitchFamily="18" charset="0"/>
                <a:ea typeface="Times New Roman"/>
                <a:cs typeface="Times New Roman" panose="02020603050405020304" pitchFamily="18" charset="0"/>
                <a:sym typeface="Times New Roman"/>
              </a:rPr>
              <a:t>descriptor</a:t>
            </a:r>
            <a:endParaRPr dirty="0">
              <a:latin typeface="Times New Roman" panose="02020603050405020304" pitchFamily="18" charset="0"/>
              <a:cs typeface="Times New Roman" panose="02020603050405020304" pitchFamily="18" charset="0"/>
            </a:endParaRPr>
          </a:p>
          <a:p>
            <a:pPr marL="342900" lvl="0" indent="-342900" algn="l" rtl="0">
              <a:spcBef>
                <a:spcPts val="560"/>
              </a:spcBef>
              <a:spcAft>
                <a:spcPts val="0"/>
              </a:spcAft>
              <a:buClr>
                <a:srgbClr val="FF0000"/>
              </a:buClr>
              <a:buSzPts val="2800"/>
              <a:buNone/>
            </a:pPr>
            <a:r>
              <a:rPr lang="en-US" sz="2800" dirty="0">
                <a:solidFill>
                  <a:srgbClr val="FF0000"/>
                </a:solidFill>
                <a:latin typeface="Times New Roman" panose="02020603050405020304" pitchFamily="18" charset="0"/>
                <a:ea typeface="Times New Roman"/>
                <a:cs typeface="Times New Roman" panose="02020603050405020304" pitchFamily="18" charset="0"/>
                <a:sym typeface="Times New Roman"/>
              </a:rPr>
              <a:t>			</a:t>
            </a:r>
            <a:r>
              <a:rPr lang="en-US" sz="2800" b="1" dirty="0">
                <a:solidFill>
                  <a:srgbClr val="FF0000"/>
                </a:solidFill>
                <a:latin typeface="Times New Roman" panose="02020603050405020304" pitchFamily="18" charset="0"/>
                <a:ea typeface="Times New Roman"/>
                <a:cs typeface="Times New Roman" panose="02020603050405020304" pitchFamily="18" charset="0"/>
                <a:sym typeface="Times New Roman"/>
              </a:rPr>
              <a:t>Trap-gate descriptor</a:t>
            </a:r>
            <a:endParaRPr dirty="0">
              <a:latin typeface="Times New Roman" panose="02020603050405020304" pitchFamily="18" charset="0"/>
              <a:cs typeface="Times New Roman" panose="02020603050405020304" pitchFamily="18" charset="0"/>
            </a:endParaRPr>
          </a:p>
          <a:p>
            <a:pPr marL="342900">
              <a:spcBef>
                <a:spcPts val="560"/>
              </a:spcBef>
              <a:buClr>
                <a:srgbClr val="FF0000"/>
              </a:buClr>
              <a:buSzPts val="2800"/>
              <a:buNone/>
            </a:pPr>
            <a:r>
              <a:rPr lang="en-US" sz="2800" dirty="0">
                <a:solidFill>
                  <a:srgbClr val="FF0000"/>
                </a:solidFill>
                <a:latin typeface="Times New Roman" panose="02020603050405020304" pitchFamily="18" charset="0"/>
                <a:ea typeface="Times New Roman"/>
                <a:cs typeface="Times New Roman" panose="02020603050405020304" pitchFamily="18" charset="0"/>
                <a:sym typeface="Times New Roman"/>
              </a:rPr>
              <a:t>			</a:t>
            </a:r>
            <a:r>
              <a:rPr lang="en-US" sz="2800" b="1" dirty="0">
                <a:solidFill>
                  <a:schemeClr val="accent2"/>
                </a:solidFill>
                <a:latin typeface="Times New Roman" panose="02020603050405020304" pitchFamily="18" charset="0"/>
                <a:ea typeface="Times New Roman"/>
                <a:cs typeface="Times New Roman" panose="02020603050405020304" pitchFamily="18" charset="0"/>
                <a:sym typeface="Times New Roman"/>
              </a:rPr>
              <a:t>Task-gate descriptor</a:t>
            </a:r>
            <a:endParaRPr lang="en-US" sz="2800" dirty="0">
              <a:latin typeface="Times New Roman" panose="02020603050405020304" pitchFamily="18" charset="0"/>
              <a:cs typeface="Times New Roman" panose="02020603050405020304" pitchFamily="18" charset="0"/>
            </a:endParaRPr>
          </a:p>
          <a:p>
            <a:pPr marL="342900" lvl="0" indent="-342900" algn="l" rtl="0">
              <a:spcBef>
                <a:spcPts val="560"/>
              </a:spcBef>
              <a:spcAft>
                <a:spcPts val="0"/>
              </a:spcAft>
              <a:buClr>
                <a:srgbClr val="FF0000"/>
              </a:buClr>
              <a:buSzPts val="2800"/>
              <a:buNone/>
            </a:pPr>
            <a:endParaRPr sz="2800" b="1" dirty="0">
              <a:solidFill>
                <a:schemeClr val="accent2"/>
              </a:solidFill>
              <a:latin typeface="Times New Roman" panose="02020603050405020304" pitchFamily="18" charset="0"/>
              <a:ea typeface="Times New Roman"/>
              <a:cs typeface="Times New Roman" panose="02020603050405020304" pitchFamily="18" charset="0"/>
              <a:sym typeface="Times New Roman"/>
            </a:endParaRPr>
          </a:p>
        </p:txBody>
      </p:sp>
      <p:sp>
        <p:nvSpPr>
          <p:cNvPr id="2" name="Rectangle 1"/>
          <p:cNvSpPr/>
          <p:nvPr/>
        </p:nvSpPr>
        <p:spPr>
          <a:xfrm>
            <a:off x="7176654" y="3722760"/>
            <a:ext cx="4613564" cy="2308324"/>
          </a:xfrm>
          <a:prstGeom prst="rect">
            <a:avLst/>
          </a:prstGeom>
        </p:spPr>
        <p:txBody>
          <a:bodyPr wrap="square">
            <a:spAutoFit/>
          </a:bodyPr>
          <a:lstStyle/>
          <a:p>
            <a:pPr>
              <a:spcBef>
                <a:spcPct val="0"/>
              </a:spcBef>
              <a:buFontTx/>
              <a:buNone/>
            </a:pPr>
            <a:r>
              <a:rPr lang="en-US" altLang="en-US" sz="2400" b="1" dirty="0">
                <a:latin typeface="Times New Roman" panose="02020603050405020304" pitchFamily="18" charset="0"/>
                <a:cs typeface="Times New Roman" panose="02020603050405020304" pitchFamily="18" charset="0"/>
              </a:rPr>
              <a:t>Gate descriptors: </a:t>
            </a:r>
            <a:r>
              <a:rPr lang="en-US" altLang="en-US" sz="2400" dirty="0">
                <a:latin typeface="Times New Roman" panose="02020603050405020304" pitchFamily="18" charset="0"/>
                <a:cs typeface="Times New Roman" panose="02020603050405020304" pitchFamily="18" charset="0"/>
              </a:rPr>
              <a:t>are  “</a:t>
            </a:r>
            <a:r>
              <a:rPr lang="en-US" altLang="en-US" sz="2400" dirty="0">
                <a:solidFill>
                  <a:srgbClr val="7030A0"/>
                </a:solidFill>
                <a:latin typeface="Times New Roman" panose="02020603050405020304" pitchFamily="18" charset="0"/>
                <a:cs typeface="Times New Roman" panose="02020603050405020304" pitchFamily="18" charset="0"/>
              </a:rPr>
              <a:t>gates</a:t>
            </a:r>
            <a:r>
              <a:rPr lang="en-US" altLang="en-US" sz="2400" dirty="0">
                <a:latin typeface="Times New Roman" panose="02020603050405020304" pitchFamily="18" charset="0"/>
                <a:cs typeface="Times New Roman" panose="02020603050405020304" pitchFamily="18" charset="0"/>
              </a:rPr>
              <a:t>,” which </a:t>
            </a:r>
            <a:r>
              <a:rPr lang="en-US" altLang="en-US" sz="2400" dirty="0">
                <a:solidFill>
                  <a:srgbClr val="7030A0"/>
                </a:solidFill>
                <a:latin typeface="Times New Roman" panose="02020603050405020304" pitchFamily="18" charset="0"/>
                <a:cs typeface="Times New Roman" panose="02020603050405020304" pitchFamily="18" charset="0"/>
              </a:rPr>
              <a:t>hold pointers to procedure entry points </a:t>
            </a:r>
            <a:r>
              <a:rPr lang="en-US" altLang="en-US" sz="2400" dirty="0">
                <a:latin typeface="Times New Roman" panose="02020603050405020304" pitchFamily="18" charset="0"/>
                <a:cs typeface="Times New Roman" panose="02020603050405020304" pitchFamily="18" charset="0"/>
              </a:rPr>
              <a:t>in code segments (call, interrupt, and trap gates) </a:t>
            </a:r>
          </a:p>
          <a:p>
            <a:pPr>
              <a:spcBef>
                <a:spcPct val="0"/>
              </a:spcBef>
              <a:buFontTx/>
              <a:buNone/>
            </a:pPr>
            <a:r>
              <a:rPr lang="en-US" altLang="en-US" sz="2400" dirty="0">
                <a:latin typeface="Times New Roman" panose="02020603050405020304" pitchFamily="18" charset="0"/>
                <a:cs typeface="Times New Roman" panose="02020603050405020304" pitchFamily="18" charset="0"/>
              </a:rPr>
              <a:t>or which hold segment selectors for TSS’s (task gates).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9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9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9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9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9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79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79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795">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795">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79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1799"/>
        <p:cNvGrpSpPr/>
        <p:nvPr/>
      </p:nvGrpSpPr>
      <p:grpSpPr>
        <a:xfrm>
          <a:off x="0" y="0"/>
          <a:ext cx="0" cy="0"/>
          <a:chOff x="0" y="0"/>
          <a:chExt cx="0" cy="0"/>
        </a:xfrm>
      </p:grpSpPr>
      <p:sp>
        <p:nvSpPr>
          <p:cNvPr id="1800" name="Google Shape;1800;p109"/>
          <p:cNvSpPr txBox="1">
            <a:spLocks noGrp="1"/>
          </p:cNvSpPr>
          <p:nvPr>
            <p:ph type="dt" idx="10"/>
          </p:nvPr>
        </p:nvSpPr>
        <p:spPr>
          <a:xfrm>
            <a:off x="1041889" y="6336377"/>
            <a:ext cx="28448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49CB9057-9F26-4DC5-B76D-7A18CC89D9C2}" type="datetime1">
              <a:rPr lang="en-US" smtClean="0"/>
              <a:t>3/29/2023</a:t>
            </a:fld>
            <a:endParaRPr/>
          </a:p>
        </p:txBody>
      </p:sp>
      <p:sp>
        <p:nvSpPr>
          <p:cNvPr id="1801" name="Google Shape;1801;p109"/>
          <p:cNvSpPr txBox="1">
            <a:spLocks noGrp="1"/>
          </p:cNvSpPr>
          <p:nvPr>
            <p:ph type="ftr" idx="11"/>
          </p:nvPr>
        </p:nvSpPr>
        <p:spPr>
          <a:xfrm>
            <a:off x="4165600" y="6356393"/>
            <a:ext cx="3860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GB" smtClean="0"/>
              <a:t>Microprocessor Architecture and Internet of Things_CET3014B    Unit 3      2022-23     S4  </a:t>
            </a:r>
            <a:endParaRPr/>
          </a:p>
        </p:txBody>
      </p:sp>
      <p:sp>
        <p:nvSpPr>
          <p:cNvPr id="1802" name="Google Shape;1802;p109"/>
          <p:cNvSpPr txBox="1">
            <a:spLocks noGrp="1"/>
          </p:cNvSpPr>
          <p:nvPr>
            <p:ph type="sldNum" idx="12"/>
          </p:nvPr>
        </p:nvSpPr>
        <p:spPr>
          <a:xfrm>
            <a:off x="8737600" y="6356393"/>
            <a:ext cx="28448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123</a:t>
            </a:fld>
            <a:endParaRPr/>
          </a:p>
        </p:txBody>
      </p:sp>
      <p:cxnSp>
        <p:nvCxnSpPr>
          <p:cNvPr id="1803" name="Google Shape;1803;p109"/>
          <p:cNvCxnSpPr/>
          <p:nvPr/>
        </p:nvCxnSpPr>
        <p:spPr>
          <a:xfrm rot="10800000" flipH="1">
            <a:off x="80250" y="894625"/>
            <a:ext cx="12192000" cy="27709"/>
          </a:xfrm>
          <a:prstGeom prst="straightConnector1">
            <a:avLst/>
          </a:prstGeom>
          <a:noFill/>
          <a:ln w="9525" cap="flat" cmpd="sng">
            <a:solidFill>
              <a:srgbClr val="00B050"/>
            </a:solidFill>
            <a:prstDash val="solid"/>
            <a:round/>
            <a:headEnd type="none" w="sm" len="sm"/>
            <a:tailEnd type="none" w="sm" len="sm"/>
          </a:ln>
        </p:spPr>
      </p:cxnSp>
      <p:sp>
        <p:nvSpPr>
          <p:cNvPr id="1804" name="Google Shape;1804;p109"/>
          <p:cNvSpPr/>
          <p:nvPr/>
        </p:nvSpPr>
        <p:spPr>
          <a:xfrm>
            <a:off x="146051" y="6356350"/>
            <a:ext cx="471487" cy="457200"/>
          </a:xfrm>
          <a:prstGeom prst="rect">
            <a:avLst/>
          </a:prstGeom>
          <a:solidFill>
            <a:srgbClr val="7030A0"/>
          </a:solidFill>
          <a:ln w="25400" cap="flat" cmpd="sng">
            <a:solidFill>
              <a:srgbClr val="7030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1805" name="Google Shape;1805;p109"/>
          <p:cNvCxnSpPr/>
          <p:nvPr/>
        </p:nvCxnSpPr>
        <p:spPr>
          <a:xfrm flipH="1">
            <a:off x="882161" y="0"/>
            <a:ext cx="14288" cy="6821487"/>
          </a:xfrm>
          <a:prstGeom prst="straightConnector1">
            <a:avLst/>
          </a:prstGeom>
          <a:noFill/>
          <a:ln w="15875" cap="flat" cmpd="sng">
            <a:solidFill>
              <a:srgbClr val="00B050"/>
            </a:solidFill>
            <a:prstDash val="solid"/>
            <a:round/>
            <a:headEnd type="none" w="sm" len="sm"/>
            <a:tailEnd type="none" w="sm" len="sm"/>
          </a:ln>
        </p:spPr>
      </p:cxnSp>
      <p:cxnSp>
        <p:nvCxnSpPr>
          <p:cNvPr id="1806" name="Google Shape;1806;p109"/>
          <p:cNvCxnSpPr/>
          <p:nvPr/>
        </p:nvCxnSpPr>
        <p:spPr>
          <a:xfrm>
            <a:off x="-10316" y="6264275"/>
            <a:ext cx="12192000" cy="0"/>
          </a:xfrm>
          <a:prstGeom prst="straightConnector1">
            <a:avLst/>
          </a:prstGeom>
          <a:noFill/>
          <a:ln w="15875" cap="flat" cmpd="sng">
            <a:solidFill>
              <a:srgbClr val="00B050"/>
            </a:solidFill>
            <a:prstDash val="solid"/>
            <a:round/>
            <a:headEnd type="none" w="sm" len="sm"/>
            <a:tailEnd type="none" w="sm" len="sm"/>
          </a:ln>
        </p:spPr>
      </p:cxnSp>
      <p:pic>
        <p:nvPicPr>
          <p:cNvPr id="1807" name="Google Shape;1807;p109"/>
          <p:cNvPicPr preferRelativeResize="0"/>
          <p:nvPr/>
        </p:nvPicPr>
        <p:blipFill rotWithShape="1">
          <a:blip r:embed="rId3">
            <a:alphaModFix/>
          </a:blip>
          <a:srcRect/>
          <a:stretch/>
        </p:blipFill>
        <p:spPr>
          <a:xfrm>
            <a:off x="80250" y="62750"/>
            <a:ext cx="801911" cy="796834"/>
          </a:xfrm>
          <a:prstGeom prst="rect">
            <a:avLst/>
          </a:prstGeom>
          <a:noFill/>
          <a:ln>
            <a:noFill/>
          </a:ln>
        </p:spPr>
      </p:pic>
      <p:sp>
        <p:nvSpPr>
          <p:cNvPr id="1808" name="Google Shape;1808;p109"/>
          <p:cNvSpPr txBox="1">
            <a:spLocks noGrp="1"/>
          </p:cNvSpPr>
          <p:nvPr>
            <p:ph type="title"/>
          </p:nvPr>
        </p:nvSpPr>
        <p:spPr>
          <a:xfrm>
            <a:off x="1612538" y="138385"/>
            <a:ext cx="9530080" cy="626394"/>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rgbClr val="002060"/>
              </a:buClr>
              <a:buSzPts val="5400"/>
              <a:buFont typeface="Times New Roman"/>
              <a:buNone/>
            </a:pPr>
            <a:r>
              <a:rPr lang="en-US" sz="5400" b="1">
                <a:solidFill>
                  <a:srgbClr val="002060"/>
                </a:solidFill>
                <a:latin typeface="Times New Roman"/>
                <a:ea typeface="Times New Roman"/>
                <a:cs typeface="Times New Roman"/>
                <a:sym typeface="Times New Roman"/>
              </a:rPr>
              <a:t>System Descriptor Type</a:t>
            </a:r>
            <a:endParaRPr sz="5400" b="1">
              <a:solidFill>
                <a:srgbClr val="002060"/>
              </a:solidFill>
              <a:latin typeface="Times New Roman"/>
              <a:ea typeface="Times New Roman"/>
              <a:cs typeface="Times New Roman"/>
              <a:sym typeface="Times New Roman"/>
            </a:endParaRPr>
          </a:p>
        </p:txBody>
      </p:sp>
      <p:graphicFrame>
        <p:nvGraphicFramePr>
          <p:cNvPr id="1809" name="Google Shape;1809;p109"/>
          <p:cNvGraphicFramePr/>
          <p:nvPr/>
        </p:nvGraphicFramePr>
        <p:xfrm>
          <a:off x="842987" y="1889651"/>
          <a:ext cx="10972850" cy="1188730"/>
        </p:xfrm>
        <a:graphic>
          <a:graphicData uri="http://schemas.openxmlformats.org/drawingml/2006/table">
            <a:tbl>
              <a:tblPr firstRow="1" bandRow="1">
                <a:noFill/>
                <a:tableStyleId>{C14310B4-761D-440C-B97F-3B79ECA8EF60}</a:tableStyleId>
              </a:tblPr>
              <a:tblGrid>
                <a:gridCol w="1277825">
                  <a:extLst>
                    <a:ext uri="{9D8B030D-6E8A-4147-A177-3AD203B41FA5}">
                      <a16:colId xmlns:a16="http://schemas.microsoft.com/office/drawing/2014/main" val="20000"/>
                    </a:ext>
                  </a:extLst>
                </a:gridCol>
                <a:gridCol w="425925">
                  <a:extLst>
                    <a:ext uri="{9D8B030D-6E8A-4147-A177-3AD203B41FA5}">
                      <a16:colId xmlns:a16="http://schemas.microsoft.com/office/drawing/2014/main" val="20001"/>
                    </a:ext>
                  </a:extLst>
                </a:gridCol>
                <a:gridCol w="425950">
                  <a:extLst>
                    <a:ext uri="{9D8B030D-6E8A-4147-A177-3AD203B41FA5}">
                      <a16:colId xmlns:a16="http://schemas.microsoft.com/office/drawing/2014/main" val="20002"/>
                    </a:ext>
                  </a:extLst>
                </a:gridCol>
                <a:gridCol w="425950">
                  <a:extLst>
                    <a:ext uri="{9D8B030D-6E8A-4147-A177-3AD203B41FA5}">
                      <a16:colId xmlns:a16="http://schemas.microsoft.com/office/drawing/2014/main" val="20003"/>
                    </a:ext>
                  </a:extLst>
                </a:gridCol>
                <a:gridCol w="425950">
                  <a:extLst>
                    <a:ext uri="{9D8B030D-6E8A-4147-A177-3AD203B41FA5}">
                      <a16:colId xmlns:a16="http://schemas.microsoft.com/office/drawing/2014/main" val="20004"/>
                    </a:ext>
                  </a:extLst>
                </a:gridCol>
                <a:gridCol w="851875">
                  <a:extLst>
                    <a:ext uri="{9D8B030D-6E8A-4147-A177-3AD203B41FA5}">
                      <a16:colId xmlns:a16="http://schemas.microsoft.com/office/drawing/2014/main" val="20005"/>
                    </a:ext>
                  </a:extLst>
                </a:gridCol>
                <a:gridCol w="340750">
                  <a:extLst>
                    <a:ext uri="{9D8B030D-6E8A-4147-A177-3AD203B41FA5}">
                      <a16:colId xmlns:a16="http://schemas.microsoft.com/office/drawing/2014/main" val="20006"/>
                    </a:ext>
                  </a:extLst>
                </a:gridCol>
                <a:gridCol w="747750">
                  <a:extLst>
                    <a:ext uri="{9D8B030D-6E8A-4147-A177-3AD203B41FA5}">
                      <a16:colId xmlns:a16="http://schemas.microsoft.com/office/drawing/2014/main" val="20007"/>
                    </a:ext>
                  </a:extLst>
                </a:gridCol>
                <a:gridCol w="444875">
                  <a:extLst>
                    <a:ext uri="{9D8B030D-6E8A-4147-A177-3AD203B41FA5}">
                      <a16:colId xmlns:a16="http://schemas.microsoft.com/office/drawing/2014/main" val="20008"/>
                    </a:ext>
                  </a:extLst>
                </a:gridCol>
                <a:gridCol w="2436050">
                  <a:extLst>
                    <a:ext uri="{9D8B030D-6E8A-4147-A177-3AD203B41FA5}">
                      <a16:colId xmlns:a16="http://schemas.microsoft.com/office/drawing/2014/main" val="20009"/>
                    </a:ext>
                  </a:extLst>
                </a:gridCol>
                <a:gridCol w="1056650">
                  <a:extLst>
                    <a:ext uri="{9D8B030D-6E8A-4147-A177-3AD203B41FA5}">
                      <a16:colId xmlns:a16="http://schemas.microsoft.com/office/drawing/2014/main" val="20010"/>
                    </a:ext>
                  </a:extLst>
                </a:gridCol>
                <a:gridCol w="1056650">
                  <a:extLst>
                    <a:ext uri="{9D8B030D-6E8A-4147-A177-3AD203B41FA5}">
                      <a16:colId xmlns:a16="http://schemas.microsoft.com/office/drawing/2014/main" val="20011"/>
                    </a:ext>
                  </a:extLst>
                </a:gridCol>
                <a:gridCol w="1056650">
                  <a:extLst>
                    <a:ext uri="{9D8B030D-6E8A-4147-A177-3AD203B41FA5}">
                      <a16:colId xmlns:a16="http://schemas.microsoft.com/office/drawing/2014/main" val="20012"/>
                    </a:ext>
                  </a:extLst>
                </a:gridCol>
              </a:tblGrid>
              <a:tr h="985850">
                <a:tc>
                  <a:txBody>
                    <a:bodyPr/>
                    <a:lstStyle/>
                    <a:p>
                      <a:pPr marL="0" marR="0" lvl="0" indent="0" algn="l" rtl="0">
                        <a:spcBef>
                          <a:spcPts val="0"/>
                        </a:spcBef>
                        <a:spcAft>
                          <a:spcPts val="0"/>
                        </a:spcAft>
                        <a:buNone/>
                      </a:pPr>
                      <a:r>
                        <a:rPr lang="en-US" sz="1800"/>
                        <a:t>Base</a:t>
                      </a:r>
                      <a:endParaRPr/>
                    </a:p>
                    <a:p>
                      <a:pPr marL="0" marR="0" lvl="0" indent="0" algn="l" rtl="0">
                        <a:spcBef>
                          <a:spcPts val="0"/>
                        </a:spcBef>
                        <a:spcAft>
                          <a:spcPts val="0"/>
                        </a:spcAft>
                        <a:buNone/>
                      </a:pPr>
                      <a:r>
                        <a:rPr lang="en-US" sz="1800"/>
                        <a:t>Addr.  31:24</a:t>
                      </a:r>
                      <a:endParaRPr sz="1800"/>
                    </a:p>
                  </a:txBody>
                  <a:tcPr marL="121925" marR="121925" marT="45725" marB="45725"/>
                </a:tc>
                <a:tc>
                  <a:txBody>
                    <a:bodyPr/>
                    <a:lstStyle/>
                    <a:p>
                      <a:pPr marL="0" marR="0" lvl="0" indent="0" algn="l" rtl="0">
                        <a:spcBef>
                          <a:spcPts val="0"/>
                        </a:spcBef>
                        <a:spcAft>
                          <a:spcPts val="0"/>
                        </a:spcAft>
                        <a:buNone/>
                      </a:pPr>
                      <a:r>
                        <a:rPr lang="en-US" sz="1800"/>
                        <a:t>G</a:t>
                      </a:r>
                      <a:endParaRPr sz="1800">
                        <a:solidFill>
                          <a:schemeClr val="dk1"/>
                        </a:solidFill>
                      </a:endParaRPr>
                    </a:p>
                  </a:txBody>
                  <a:tcPr marL="121925" marR="121925" marT="45725" marB="45725"/>
                </a:tc>
                <a:tc>
                  <a:txBody>
                    <a:bodyPr/>
                    <a:lstStyle/>
                    <a:p>
                      <a:pPr marL="0" marR="0" lvl="0" indent="0" algn="l" rtl="0">
                        <a:spcBef>
                          <a:spcPts val="0"/>
                        </a:spcBef>
                        <a:spcAft>
                          <a:spcPts val="0"/>
                        </a:spcAft>
                        <a:buNone/>
                      </a:pPr>
                      <a:endParaRPr sz="1800">
                        <a:solidFill>
                          <a:schemeClr val="dk1"/>
                        </a:solidFill>
                      </a:endParaRPr>
                    </a:p>
                  </a:txBody>
                  <a:tcPr marL="121925" marR="121925" marT="45725" marB="45725"/>
                </a:tc>
                <a:tc>
                  <a:txBody>
                    <a:bodyPr/>
                    <a:lstStyle/>
                    <a:p>
                      <a:pPr marL="0" marR="0" lvl="0" indent="0" algn="l" rtl="0">
                        <a:spcBef>
                          <a:spcPts val="0"/>
                        </a:spcBef>
                        <a:spcAft>
                          <a:spcPts val="0"/>
                        </a:spcAft>
                        <a:buNone/>
                      </a:pPr>
                      <a:r>
                        <a:rPr lang="en-US" sz="1800">
                          <a:solidFill>
                            <a:schemeClr val="dk1"/>
                          </a:solidFill>
                        </a:rPr>
                        <a:t>0</a:t>
                      </a:r>
                      <a:endParaRPr sz="1800">
                        <a:solidFill>
                          <a:schemeClr val="dk1"/>
                        </a:solidFill>
                      </a:endParaRPr>
                    </a:p>
                  </a:txBody>
                  <a:tcPr marL="121925" marR="121925" marT="45725" marB="45725"/>
                </a:tc>
                <a:tc>
                  <a:txBody>
                    <a:bodyPr/>
                    <a:lstStyle/>
                    <a:p>
                      <a:pPr marL="0" marR="0" lvl="0" indent="0" algn="l" rtl="0">
                        <a:spcBef>
                          <a:spcPts val="0"/>
                        </a:spcBef>
                        <a:spcAft>
                          <a:spcPts val="0"/>
                        </a:spcAft>
                        <a:buNone/>
                      </a:pPr>
                      <a:endParaRPr sz="1400">
                        <a:solidFill>
                          <a:schemeClr val="dk1"/>
                        </a:solidFill>
                      </a:endParaRPr>
                    </a:p>
                  </a:txBody>
                  <a:tcPr marL="121925" marR="121925" marT="45725" marB="45725"/>
                </a:tc>
                <a:tc>
                  <a:txBody>
                    <a:bodyPr/>
                    <a:lstStyle/>
                    <a:p>
                      <a:pPr marL="0" marR="0" lvl="0" indent="0" algn="l" rtl="0">
                        <a:spcBef>
                          <a:spcPts val="0"/>
                        </a:spcBef>
                        <a:spcAft>
                          <a:spcPts val="0"/>
                        </a:spcAft>
                        <a:buNone/>
                      </a:pPr>
                      <a:r>
                        <a:rPr lang="en-US" sz="1400"/>
                        <a:t>Seg. Limit 19:16</a:t>
                      </a:r>
                      <a:endParaRPr sz="1400"/>
                    </a:p>
                  </a:txBody>
                  <a:tcPr marL="121925" marR="121925" marT="45725" marB="45725"/>
                </a:tc>
                <a:tc>
                  <a:txBody>
                    <a:bodyPr/>
                    <a:lstStyle/>
                    <a:p>
                      <a:pPr marL="0" marR="0" lvl="0" indent="0" algn="l" rtl="0">
                        <a:spcBef>
                          <a:spcPts val="0"/>
                        </a:spcBef>
                        <a:spcAft>
                          <a:spcPts val="0"/>
                        </a:spcAft>
                        <a:buNone/>
                      </a:pPr>
                      <a:r>
                        <a:rPr lang="en-US" sz="1800"/>
                        <a:t>P</a:t>
                      </a:r>
                      <a:endParaRPr sz="1800"/>
                    </a:p>
                  </a:txBody>
                  <a:tcPr marL="121925" marR="121925" marT="45725" marB="45725"/>
                </a:tc>
                <a:tc>
                  <a:txBody>
                    <a:bodyPr/>
                    <a:lstStyle/>
                    <a:p>
                      <a:pPr marL="0" marR="0" lvl="0" indent="0" algn="l" rtl="0">
                        <a:spcBef>
                          <a:spcPts val="0"/>
                        </a:spcBef>
                        <a:spcAft>
                          <a:spcPts val="0"/>
                        </a:spcAft>
                        <a:buNone/>
                      </a:pPr>
                      <a:r>
                        <a:rPr lang="en-US" sz="1800">
                          <a:solidFill>
                            <a:srgbClr val="00B050"/>
                          </a:solidFill>
                        </a:rPr>
                        <a:t>DPL</a:t>
                      </a:r>
                      <a:endParaRPr/>
                    </a:p>
                    <a:p>
                      <a:pPr marL="0" marR="0" lvl="0" indent="0" algn="l" rtl="0">
                        <a:spcBef>
                          <a:spcPts val="0"/>
                        </a:spcBef>
                        <a:spcAft>
                          <a:spcPts val="0"/>
                        </a:spcAft>
                        <a:buNone/>
                      </a:pPr>
                      <a:endParaRPr sz="1800">
                        <a:solidFill>
                          <a:srgbClr val="00B050"/>
                        </a:solidFill>
                      </a:endParaRPr>
                    </a:p>
                  </a:txBody>
                  <a:tcPr marL="121925" marR="121925" marT="45725" marB="45725"/>
                </a:tc>
                <a:tc>
                  <a:txBody>
                    <a:bodyPr/>
                    <a:lstStyle/>
                    <a:p>
                      <a:pPr marL="0" marR="0" lvl="0" indent="0" algn="l" rtl="0">
                        <a:spcBef>
                          <a:spcPts val="0"/>
                        </a:spcBef>
                        <a:spcAft>
                          <a:spcPts val="0"/>
                        </a:spcAft>
                        <a:buNone/>
                      </a:pPr>
                      <a:r>
                        <a:rPr lang="en-US" sz="1800"/>
                        <a:t>S</a:t>
                      </a:r>
                      <a:endParaRPr/>
                    </a:p>
                    <a:p>
                      <a:pPr marL="0" marR="0" lvl="0" indent="0" algn="l" rtl="0">
                        <a:spcBef>
                          <a:spcPts val="0"/>
                        </a:spcBef>
                        <a:spcAft>
                          <a:spcPts val="0"/>
                        </a:spcAft>
                        <a:buNone/>
                      </a:pPr>
                      <a:endParaRPr sz="1800"/>
                    </a:p>
                    <a:p>
                      <a:pPr marL="0" marR="0" lvl="0" indent="0" algn="l" rtl="0">
                        <a:spcBef>
                          <a:spcPts val="0"/>
                        </a:spcBef>
                        <a:spcAft>
                          <a:spcPts val="0"/>
                        </a:spcAft>
                        <a:buNone/>
                      </a:pPr>
                      <a:r>
                        <a:rPr lang="en-US" sz="1800"/>
                        <a:t>‘0’</a:t>
                      </a:r>
                      <a:endParaRPr sz="1800"/>
                    </a:p>
                  </a:txBody>
                  <a:tcPr marL="121925" marR="121925" marT="45725" marB="45725">
                    <a:solidFill>
                      <a:srgbClr val="C5D8F1"/>
                    </a:solidFill>
                  </a:tcPr>
                </a:tc>
                <a:tc>
                  <a:txBody>
                    <a:bodyPr/>
                    <a:lstStyle/>
                    <a:p>
                      <a:pPr marL="0" marR="0" lvl="0" indent="0" algn="l" rtl="0">
                        <a:spcBef>
                          <a:spcPts val="0"/>
                        </a:spcBef>
                        <a:spcAft>
                          <a:spcPts val="0"/>
                        </a:spcAft>
                        <a:buNone/>
                      </a:pPr>
                      <a:endParaRPr sz="1800"/>
                    </a:p>
                    <a:p>
                      <a:pPr marL="0" marR="0" lvl="0" indent="0" algn="l" rtl="0">
                        <a:spcBef>
                          <a:spcPts val="0"/>
                        </a:spcBef>
                        <a:spcAft>
                          <a:spcPts val="0"/>
                        </a:spcAft>
                        <a:buNone/>
                      </a:pPr>
                      <a:r>
                        <a:rPr lang="en-US" sz="1800"/>
                        <a:t>         TYPE</a:t>
                      </a:r>
                      <a:endParaRPr sz="1800"/>
                    </a:p>
                  </a:txBody>
                  <a:tcPr marL="121925" marR="121925" marT="45725" marB="45725">
                    <a:solidFill>
                      <a:srgbClr val="F2DADA"/>
                    </a:solidFill>
                  </a:tcPr>
                </a:tc>
                <a:tc>
                  <a:txBody>
                    <a:bodyPr/>
                    <a:lstStyle/>
                    <a:p>
                      <a:pPr marL="0" marR="0" lvl="0" indent="0" algn="l" rtl="0">
                        <a:spcBef>
                          <a:spcPts val="0"/>
                        </a:spcBef>
                        <a:spcAft>
                          <a:spcPts val="0"/>
                        </a:spcAft>
                        <a:buNone/>
                      </a:pPr>
                      <a:r>
                        <a:rPr lang="en-US" sz="1600"/>
                        <a:t>Base </a:t>
                      </a:r>
                      <a:endParaRPr/>
                    </a:p>
                    <a:p>
                      <a:pPr marL="0" marR="0" lvl="0" indent="0" algn="l" rtl="0">
                        <a:spcBef>
                          <a:spcPts val="0"/>
                        </a:spcBef>
                        <a:spcAft>
                          <a:spcPts val="0"/>
                        </a:spcAft>
                        <a:buNone/>
                      </a:pPr>
                      <a:r>
                        <a:rPr lang="en-US" sz="1600"/>
                        <a:t>Addr</a:t>
                      </a:r>
                      <a:endParaRPr sz="1600"/>
                    </a:p>
                    <a:p>
                      <a:pPr marL="0" marR="0" lvl="0" indent="0" algn="l" rtl="0">
                        <a:spcBef>
                          <a:spcPts val="0"/>
                        </a:spcBef>
                        <a:spcAft>
                          <a:spcPts val="0"/>
                        </a:spcAft>
                        <a:buNone/>
                      </a:pPr>
                      <a:r>
                        <a:rPr lang="en-US" sz="1600"/>
                        <a:t>23:16</a:t>
                      </a:r>
                      <a:endParaRPr sz="1600"/>
                    </a:p>
                  </a:txBody>
                  <a:tcPr marL="121925" marR="121925" marT="45725" marB="45725"/>
                </a:tc>
                <a:tc>
                  <a:txBody>
                    <a:bodyPr/>
                    <a:lstStyle/>
                    <a:p>
                      <a:pPr marL="0" marR="0" lvl="0" indent="0" algn="l" rtl="0">
                        <a:spcBef>
                          <a:spcPts val="0"/>
                        </a:spcBef>
                        <a:spcAft>
                          <a:spcPts val="0"/>
                        </a:spcAft>
                        <a:buNone/>
                      </a:pPr>
                      <a:r>
                        <a:rPr lang="en-US" sz="1600"/>
                        <a:t>Base </a:t>
                      </a:r>
                      <a:endParaRPr/>
                    </a:p>
                    <a:p>
                      <a:pPr marL="0" marR="0" lvl="0" indent="0" algn="l" rtl="0">
                        <a:spcBef>
                          <a:spcPts val="0"/>
                        </a:spcBef>
                        <a:spcAft>
                          <a:spcPts val="0"/>
                        </a:spcAft>
                        <a:buNone/>
                      </a:pPr>
                      <a:r>
                        <a:rPr lang="en-US" sz="1600"/>
                        <a:t>Addr</a:t>
                      </a:r>
                      <a:endParaRPr sz="1600"/>
                    </a:p>
                    <a:p>
                      <a:pPr marL="0" marR="0" lvl="0" indent="0" algn="l" rtl="0">
                        <a:spcBef>
                          <a:spcPts val="0"/>
                        </a:spcBef>
                        <a:spcAft>
                          <a:spcPts val="0"/>
                        </a:spcAft>
                        <a:buNone/>
                      </a:pPr>
                      <a:r>
                        <a:rPr lang="en-US" sz="1600"/>
                        <a:t>15:00</a:t>
                      </a:r>
                      <a:endParaRPr sz="1600"/>
                    </a:p>
                  </a:txBody>
                  <a:tcPr marL="121925" marR="121925" marT="45725" marB="45725"/>
                </a:tc>
                <a:tc>
                  <a:txBody>
                    <a:bodyPr/>
                    <a:lstStyle/>
                    <a:p>
                      <a:pPr marL="0" marR="0" lvl="0" indent="0" algn="l" rtl="0">
                        <a:spcBef>
                          <a:spcPts val="0"/>
                        </a:spcBef>
                        <a:spcAft>
                          <a:spcPts val="0"/>
                        </a:spcAft>
                        <a:buNone/>
                      </a:pPr>
                      <a:r>
                        <a:rPr lang="en-US" sz="1600"/>
                        <a:t>Segment</a:t>
                      </a:r>
                      <a:endParaRPr/>
                    </a:p>
                    <a:p>
                      <a:pPr marL="0" marR="0" lvl="0" indent="0" algn="l" rtl="0">
                        <a:spcBef>
                          <a:spcPts val="0"/>
                        </a:spcBef>
                        <a:spcAft>
                          <a:spcPts val="0"/>
                        </a:spcAft>
                        <a:buNone/>
                      </a:pPr>
                      <a:r>
                        <a:rPr lang="en-US" sz="1600"/>
                        <a:t>Limit</a:t>
                      </a:r>
                      <a:endParaRPr/>
                    </a:p>
                    <a:p>
                      <a:pPr marL="0" marR="0" lvl="0" indent="0" algn="l" rtl="0">
                        <a:spcBef>
                          <a:spcPts val="0"/>
                        </a:spcBef>
                        <a:spcAft>
                          <a:spcPts val="0"/>
                        </a:spcAft>
                        <a:buNone/>
                      </a:pPr>
                      <a:r>
                        <a:rPr lang="en-US" sz="1600"/>
                        <a:t>15:00</a:t>
                      </a:r>
                      <a:endParaRPr sz="1600"/>
                    </a:p>
                  </a:txBody>
                  <a:tcPr marL="121925" marR="121925" marT="45725" marB="45725"/>
                </a:tc>
                <a:extLst>
                  <a:ext uri="{0D108BD9-81ED-4DB2-BD59-A6C34878D82A}">
                    <a16:rowId xmlns:a16="http://schemas.microsoft.com/office/drawing/2014/main" val="10000"/>
                  </a:ext>
                </a:extLst>
              </a:tr>
            </a:tbl>
          </a:graphicData>
        </a:graphic>
      </p:graphicFrame>
      <p:sp>
        <p:nvSpPr>
          <p:cNvPr id="1810" name="Google Shape;1810;p109"/>
          <p:cNvSpPr/>
          <p:nvPr/>
        </p:nvSpPr>
        <p:spPr>
          <a:xfrm>
            <a:off x="3643904" y="1023813"/>
            <a:ext cx="5467349" cy="428625"/>
          </a:xfrm>
          <a:prstGeom prst="rect">
            <a:avLst/>
          </a:prstGeom>
          <a:solidFill>
            <a:srgbClr val="EAF1DD"/>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rgbClr val="FF0000"/>
                </a:solidFill>
                <a:latin typeface="Calibri"/>
                <a:ea typeface="Calibri"/>
                <a:cs typeface="Calibri"/>
                <a:sym typeface="Calibri"/>
              </a:rPr>
              <a:t>System Segment Descriptor</a:t>
            </a:r>
            <a:endParaRPr sz="1800">
              <a:solidFill>
                <a:srgbClr val="FF0000"/>
              </a:solidFill>
              <a:latin typeface="Calibri"/>
              <a:ea typeface="Calibri"/>
              <a:cs typeface="Calibri"/>
              <a:sym typeface="Calibri"/>
            </a:endParaRPr>
          </a:p>
        </p:txBody>
      </p:sp>
      <p:graphicFrame>
        <p:nvGraphicFramePr>
          <p:cNvPr id="1811" name="Google Shape;1811;p109"/>
          <p:cNvGraphicFramePr/>
          <p:nvPr/>
        </p:nvGraphicFramePr>
        <p:xfrm>
          <a:off x="842987" y="4258168"/>
          <a:ext cx="10972850" cy="1188730"/>
        </p:xfrm>
        <a:graphic>
          <a:graphicData uri="http://schemas.openxmlformats.org/drawingml/2006/table">
            <a:tbl>
              <a:tblPr firstRow="1" bandRow="1">
                <a:noFill/>
                <a:tableStyleId>{C14310B4-761D-440C-B97F-3B79ECA8EF60}</a:tableStyleId>
              </a:tblPr>
              <a:tblGrid>
                <a:gridCol w="1277825">
                  <a:extLst>
                    <a:ext uri="{9D8B030D-6E8A-4147-A177-3AD203B41FA5}">
                      <a16:colId xmlns:a16="http://schemas.microsoft.com/office/drawing/2014/main" val="20000"/>
                    </a:ext>
                  </a:extLst>
                </a:gridCol>
                <a:gridCol w="425925">
                  <a:extLst>
                    <a:ext uri="{9D8B030D-6E8A-4147-A177-3AD203B41FA5}">
                      <a16:colId xmlns:a16="http://schemas.microsoft.com/office/drawing/2014/main" val="20001"/>
                    </a:ext>
                  </a:extLst>
                </a:gridCol>
                <a:gridCol w="425950">
                  <a:extLst>
                    <a:ext uri="{9D8B030D-6E8A-4147-A177-3AD203B41FA5}">
                      <a16:colId xmlns:a16="http://schemas.microsoft.com/office/drawing/2014/main" val="20002"/>
                    </a:ext>
                  </a:extLst>
                </a:gridCol>
                <a:gridCol w="425950">
                  <a:extLst>
                    <a:ext uri="{9D8B030D-6E8A-4147-A177-3AD203B41FA5}">
                      <a16:colId xmlns:a16="http://schemas.microsoft.com/office/drawing/2014/main" val="20003"/>
                    </a:ext>
                  </a:extLst>
                </a:gridCol>
                <a:gridCol w="425950">
                  <a:extLst>
                    <a:ext uri="{9D8B030D-6E8A-4147-A177-3AD203B41FA5}">
                      <a16:colId xmlns:a16="http://schemas.microsoft.com/office/drawing/2014/main" val="20004"/>
                    </a:ext>
                  </a:extLst>
                </a:gridCol>
                <a:gridCol w="851875">
                  <a:extLst>
                    <a:ext uri="{9D8B030D-6E8A-4147-A177-3AD203B41FA5}">
                      <a16:colId xmlns:a16="http://schemas.microsoft.com/office/drawing/2014/main" val="20005"/>
                    </a:ext>
                  </a:extLst>
                </a:gridCol>
                <a:gridCol w="340750">
                  <a:extLst>
                    <a:ext uri="{9D8B030D-6E8A-4147-A177-3AD203B41FA5}">
                      <a16:colId xmlns:a16="http://schemas.microsoft.com/office/drawing/2014/main" val="20006"/>
                    </a:ext>
                  </a:extLst>
                </a:gridCol>
                <a:gridCol w="747750">
                  <a:extLst>
                    <a:ext uri="{9D8B030D-6E8A-4147-A177-3AD203B41FA5}">
                      <a16:colId xmlns:a16="http://schemas.microsoft.com/office/drawing/2014/main" val="20007"/>
                    </a:ext>
                  </a:extLst>
                </a:gridCol>
                <a:gridCol w="444875">
                  <a:extLst>
                    <a:ext uri="{9D8B030D-6E8A-4147-A177-3AD203B41FA5}">
                      <a16:colId xmlns:a16="http://schemas.microsoft.com/office/drawing/2014/main" val="20008"/>
                    </a:ext>
                  </a:extLst>
                </a:gridCol>
                <a:gridCol w="2436050">
                  <a:extLst>
                    <a:ext uri="{9D8B030D-6E8A-4147-A177-3AD203B41FA5}">
                      <a16:colId xmlns:a16="http://schemas.microsoft.com/office/drawing/2014/main" val="20009"/>
                    </a:ext>
                  </a:extLst>
                </a:gridCol>
                <a:gridCol w="1056650">
                  <a:extLst>
                    <a:ext uri="{9D8B030D-6E8A-4147-A177-3AD203B41FA5}">
                      <a16:colId xmlns:a16="http://schemas.microsoft.com/office/drawing/2014/main" val="20010"/>
                    </a:ext>
                  </a:extLst>
                </a:gridCol>
                <a:gridCol w="1056650">
                  <a:extLst>
                    <a:ext uri="{9D8B030D-6E8A-4147-A177-3AD203B41FA5}">
                      <a16:colId xmlns:a16="http://schemas.microsoft.com/office/drawing/2014/main" val="20011"/>
                    </a:ext>
                  </a:extLst>
                </a:gridCol>
                <a:gridCol w="1056650">
                  <a:extLst>
                    <a:ext uri="{9D8B030D-6E8A-4147-A177-3AD203B41FA5}">
                      <a16:colId xmlns:a16="http://schemas.microsoft.com/office/drawing/2014/main" val="20012"/>
                    </a:ext>
                  </a:extLst>
                </a:gridCol>
              </a:tblGrid>
              <a:tr h="985850">
                <a:tc>
                  <a:txBody>
                    <a:bodyPr/>
                    <a:lstStyle/>
                    <a:p>
                      <a:pPr marL="0" marR="0" lvl="0" indent="0" algn="l" rtl="0">
                        <a:spcBef>
                          <a:spcPts val="0"/>
                        </a:spcBef>
                        <a:spcAft>
                          <a:spcPts val="0"/>
                        </a:spcAft>
                        <a:buNone/>
                      </a:pPr>
                      <a:r>
                        <a:rPr lang="en-US" sz="1800"/>
                        <a:t>Base</a:t>
                      </a:r>
                      <a:endParaRPr/>
                    </a:p>
                    <a:p>
                      <a:pPr marL="0" marR="0" lvl="0" indent="0" algn="l" rtl="0">
                        <a:spcBef>
                          <a:spcPts val="0"/>
                        </a:spcBef>
                        <a:spcAft>
                          <a:spcPts val="0"/>
                        </a:spcAft>
                        <a:buNone/>
                      </a:pPr>
                      <a:r>
                        <a:rPr lang="en-US" sz="1800"/>
                        <a:t>Addr.  31:24</a:t>
                      </a:r>
                      <a:endParaRPr sz="1800"/>
                    </a:p>
                  </a:txBody>
                  <a:tcPr marL="121925" marR="121925" marT="45725" marB="45725"/>
                </a:tc>
                <a:tc>
                  <a:txBody>
                    <a:bodyPr/>
                    <a:lstStyle/>
                    <a:p>
                      <a:pPr marL="0" marR="0" lvl="0" indent="0" algn="l" rtl="0">
                        <a:spcBef>
                          <a:spcPts val="0"/>
                        </a:spcBef>
                        <a:spcAft>
                          <a:spcPts val="0"/>
                        </a:spcAft>
                        <a:buNone/>
                      </a:pPr>
                      <a:r>
                        <a:rPr lang="en-US" sz="1800">
                          <a:solidFill>
                            <a:schemeClr val="dk1"/>
                          </a:solidFill>
                        </a:rPr>
                        <a:t>0</a:t>
                      </a:r>
                      <a:endParaRPr sz="1800">
                        <a:solidFill>
                          <a:schemeClr val="dk1"/>
                        </a:solidFill>
                      </a:endParaRPr>
                    </a:p>
                  </a:txBody>
                  <a:tcPr marL="121925" marR="121925" marT="45725" marB="45725"/>
                </a:tc>
                <a:tc>
                  <a:txBody>
                    <a:bodyPr/>
                    <a:lstStyle/>
                    <a:p>
                      <a:pPr marL="0" marR="0" lvl="0" indent="0" algn="l" rtl="0">
                        <a:spcBef>
                          <a:spcPts val="0"/>
                        </a:spcBef>
                        <a:spcAft>
                          <a:spcPts val="0"/>
                        </a:spcAft>
                        <a:buNone/>
                      </a:pPr>
                      <a:r>
                        <a:rPr lang="en-US" sz="1800">
                          <a:solidFill>
                            <a:schemeClr val="dk1"/>
                          </a:solidFill>
                        </a:rPr>
                        <a:t>0</a:t>
                      </a:r>
                      <a:endParaRPr sz="1800">
                        <a:solidFill>
                          <a:schemeClr val="dk1"/>
                        </a:solidFill>
                      </a:endParaRPr>
                    </a:p>
                  </a:txBody>
                  <a:tcPr marL="121925" marR="121925" marT="45725" marB="45725"/>
                </a:tc>
                <a:tc>
                  <a:txBody>
                    <a:bodyPr/>
                    <a:lstStyle/>
                    <a:p>
                      <a:pPr marL="0" marR="0" lvl="0" indent="0" algn="l" rtl="0">
                        <a:spcBef>
                          <a:spcPts val="0"/>
                        </a:spcBef>
                        <a:spcAft>
                          <a:spcPts val="0"/>
                        </a:spcAft>
                        <a:buNone/>
                      </a:pPr>
                      <a:r>
                        <a:rPr lang="en-US" sz="1800">
                          <a:solidFill>
                            <a:schemeClr val="dk1"/>
                          </a:solidFill>
                        </a:rPr>
                        <a:t>0</a:t>
                      </a:r>
                      <a:endParaRPr sz="1800">
                        <a:solidFill>
                          <a:schemeClr val="dk1"/>
                        </a:solidFill>
                      </a:endParaRPr>
                    </a:p>
                  </a:txBody>
                  <a:tcPr marL="121925" marR="121925" marT="45725" marB="45725"/>
                </a:tc>
                <a:tc>
                  <a:txBody>
                    <a:bodyPr/>
                    <a:lstStyle/>
                    <a:p>
                      <a:pPr marL="0" marR="0" lvl="0" indent="0" algn="l" rtl="0">
                        <a:spcBef>
                          <a:spcPts val="0"/>
                        </a:spcBef>
                        <a:spcAft>
                          <a:spcPts val="0"/>
                        </a:spcAft>
                        <a:buNone/>
                      </a:pPr>
                      <a:r>
                        <a:rPr lang="en-US" sz="1800">
                          <a:solidFill>
                            <a:schemeClr val="dk1"/>
                          </a:solidFill>
                        </a:rPr>
                        <a:t>0</a:t>
                      </a:r>
                      <a:endParaRPr sz="1800">
                        <a:solidFill>
                          <a:schemeClr val="dk1"/>
                        </a:solidFill>
                      </a:endParaRPr>
                    </a:p>
                  </a:txBody>
                  <a:tcPr marL="121925" marR="121925" marT="45725" marB="45725"/>
                </a:tc>
                <a:tc>
                  <a:txBody>
                    <a:bodyPr/>
                    <a:lstStyle/>
                    <a:p>
                      <a:pPr marL="0" marR="0" lvl="0" indent="0" algn="l" rtl="0">
                        <a:spcBef>
                          <a:spcPts val="0"/>
                        </a:spcBef>
                        <a:spcAft>
                          <a:spcPts val="0"/>
                        </a:spcAft>
                        <a:buNone/>
                      </a:pPr>
                      <a:r>
                        <a:rPr lang="en-US" sz="1400"/>
                        <a:t>Seg. Limit 19:16</a:t>
                      </a:r>
                      <a:endParaRPr sz="1400"/>
                    </a:p>
                  </a:txBody>
                  <a:tcPr marL="121925" marR="121925" marT="45725" marB="45725"/>
                </a:tc>
                <a:tc>
                  <a:txBody>
                    <a:bodyPr/>
                    <a:lstStyle/>
                    <a:p>
                      <a:pPr marL="0" marR="0" lvl="0" indent="0" algn="l" rtl="0">
                        <a:spcBef>
                          <a:spcPts val="0"/>
                        </a:spcBef>
                        <a:spcAft>
                          <a:spcPts val="0"/>
                        </a:spcAft>
                        <a:buNone/>
                      </a:pPr>
                      <a:r>
                        <a:rPr lang="en-US" sz="1800"/>
                        <a:t>P</a:t>
                      </a:r>
                      <a:endParaRPr sz="1800"/>
                    </a:p>
                  </a:txBody>
                  <a:tcPr marL="121925" marR="121925" marT="45725" marB="45725"/>
                </a:tc>
                <a:tc>
                  <a:txBody>
                    <a:bodyPr/>
                    <a:lstStyle/>
                    <a:p>
                      <a:pPr marL="0" marR="0" lvl="0" indent="0" algn="l" rtl="0">
                        <a:spcBef>
                          <a:spcPts val="0"/>
                        </a:spcBef>
                        <a:spcAft>
                          <a:spcPts val="0"/>
                        </a:spcAft>
                        <a:buNone/>
                      </a:pPr>
                      <a:r>
                        <a:rPr lang="en-US" sz="1800">
                          <a:solidFill>
                            <a:srgbClr val="00B050"/>
                          </a:solidFill>
                        </a:rPr>
                        <a:t>DPL</a:t>
                      </a:r>
                      <a:endParaRPr/>
                    </a:p>
                    <a:p>
                      <a:pPr marL="0" marR="0" lvl="0" indent="0" algn="l" rtl="0">
                        <a:spcBef>
                          <a:spcPts val="0"/>
                        </a:spcBef>
                        <a:spcAft>
                          <a:spcPts val="0"/>
                        </a:spcAft>
                        <a:buNone/>
                      </a:pPr>
                      <a:endParaRPr sz="1800">
                        <a:solidFill>
                          <a:srgbClr val="00B050"/>
                        </a:solidFill>
                      </a:endParaRPr>
                    </a:p>
                  </a:txBody>
                  <a:tcPr marL="121925" marR="121925" marT="45725" marB="45725"/>
                </a:tc>
                <a:tc>
                  <a:txBody>
                    <a:bodyPr/>
                    <a:lstStyle/>
                    <a:p>
                      <a:pPr marL="0" marR="0" lvl="0" indent="0" algn="l" rtl="0">
                        <a:spcBef>
                          <a:spcPts val="0"/>
                        </a:spcBef>
                        <a:spcAft>
                          <a:spcPts val="0"/>
                        </a:spcAft>
                        <a:buNone/>
                      </a:pPr>
                      <a:r>
                        <a:rPr lang="en-US" sz="1800"/>
                        <a:t>S</a:t>
                      </a:r>
                      <a:endParaRPr/>
                    </a:p>
                    <a:p>
                      <a:pPr marL="0" marR="0" lvl="0" indent="0" algn="l" rtl="0">
                        <a:spcBef>
                          <a:spcPts val="0"/>
                        </a:spcBef>
                        <a:spcAft>
                          <a:spcPts val="0"/>
                        </a:spcAft>
                        <a:buNone/>
                      </a:pPr>
                      <a:endParaRPr sz="1800"/>
                    </a:p>
                    <a:p>
                      <a:pPr marL="0" marR="0" lvl="0" indent="0" algn="l" rtl="0">
                        <a:spcBef>
                          <a:spcPts val="0"/>
                        </a:spcBef>
                        <a:spcAft>
                          <a:spcPts val="0"/>
                        </a:spcAft>
                        <a:buNone/>
                      </a:pPr>
                      <a:r>
                        <a:rPr lang="en-US" sz="1800"/>
                        <a:t>‘0’</a:t>
                      </a:r>
                      <a:endParaRPr sz="1800"/>
                    </a:p>
                  </a:txBody>
                  <a:tcPr marL="121925" marR="121925" marT="45725" marB="45725">
                    <a:solidFill>
                      <a:srgbClr val="C5D8F1"/>
                    </a:solidFill>
                  </a:tcPr>
                </a:tc>
                <a:tc>
                  <a:txBody>
                    <a:bodyPr/>
                    <a:lstStyle/>
                    <a:p>
                      <a:pPr marL="0" marR="0" lvl="0" indent="0" algn="ctr" rtl="0">
                        <a:spcBef>
                          <a:spcPts val="0"/>
                        </a:spcBef>
                        <a:spcAft>
                          <a:spcPts val="0"/>
                        </a:spcAft>
                        <a:buNone/>
                      </a:pPr>
                      <a:endParaRPr sz="1800"/>
                    </a:p>
                    <a:p>
                      <a:pPr marL="0" marR="0" lvl="0" indent="0" algn="ctr" rtl="0">
                        <a:spcBef>
                          <a:spcPts val="0"/>
                        </a:spcBef>
                        <a:spcAft>
                          <a:spcPts val="0"/>
                        </a:spcAft>
                        <a:buNone/>
                      </a:pPr>
                      <a:r>
                        <a:rPr lang="en-US" sz="1800"/>
                        <a:t>TYPE</a:t>
                      </a:r>
                      <a:endParaRPr/>
                    </a:p>
                    <a:p>
                      <a:pPr marL="0" marR="0" lvl="0" indent="0" algn="ctr" rtl="0">
                        <a:spcBef>
                          <a:spcPts val="0"/>
                        </a:spcBef>
                        <a:spcAft>
                          <a:spcPts val="0"/>
                        </a:spcAft>
                        <a:buNone/>
                      </a:pPr>
                      <a:r>
                        <a:rPr lang="en-US" sz="1800"/>
                        <a:t>0010</a:t>
                      </a:r>
                      <a:endParaRPr sz="1800"/>
                    </a:p>
                  </a:txBody>
                  <a:tcPr marL="121925" marR="121925" marT="45725" marB="45725">
                    <a:solidFill>
                      <a:srgbClr val="F2DADA"/>
                    </a:solidFill>
                  </a:tcPr>
                </a:tc>
                <a:tc>
                  <a:txBody>
                    <a:bodyPr/>
                    <a:lstStyle/>
                    <a:p>
                      <a:pPr marL="0" marR="0" lvl="0" indent="0" algn="l" rtl="0">
                        <a:spcBef>
                          <a:spcPts val="0"/>
                        </a:spcBef>
                        <a:spcAft>
                          <a:spcPts val="0"/>
                        </a:spcAft>
                        <a:buNone/>
                      </a:pPr>
                      <a:r>
                        <a:rPr lang="en-US" sz="1600"/>
                        <a:t>Base </a:t>
                      </a:r>
                      <a:endParaRPr/>
                    </a:p>
                    <a:p>
                      <a:pPr marL="0" marR="0" lvl="0" indent="0" algn="l" rtl="0">
                        <a:spcBef>
                          <a:spcPts val="0"/>
                        </a:spcBef>
                        <a:spcAft>
                          <a:spcPts val="0"/>
                        </a:spcAft>
                        <a:buNone/>
                      </a:pPr>
                      <a:r>
                        <a:rPr lang="en-US" sz="1600"/>
                        <a:t>Addr</a:t>
                      </a:r>
                      <a:endParaRPr sz="1600"/>
                    </a:p>
                    <a:p>
                      <a:pPr marL="0" marR="0" lvl="0" indent="0" algn="l" rtl="0">
                        <a:spcBef>
                          <a:spcPts val="0"/>
                        </a:spcBef>
                        <a:spcAft>
                          <a:spcPts val="0"/>
                        </a:spcAft>
                        <a:buNone/>
                      </a:pPr>
                      <a:r>
                        <a:rPr lang="en-US" sz="1600"/>
                        <a:t>23:16</a:t>
                      </a:r>
                      <a:endParaRPr sz="1600"/>
                    </a:p>
                  </a:txBody>
                  <a:tcPr marL="121925" marR="121925" marT="45725" marB="45725"/>
                </a:tc>
                <a:tc>
                  <a:txBody>
                    <a:bodyPr/>
                    <a:lstStyle/>
                    <a:p>
                      <a:pPr marL="0" marR="0" lvl="0" indent="0" algn="l" rtl="0">
                        <a:spcBef>
                          <a:spcPts val="0"/>
                        </a:spcBef>
                        <a:spcAft>
                          <a:spcPts val="0"/>
                        </a:spcAft>
                        <a:buNone/>
                      </a:pPr>
                      <a:r>
                        <a:rPr lang="en-US" sz="1600"/>
                        <a:t>Base </a:t>
                      </a:r>
                      <a:endParaRPr/>
                    </a:p>
                    <a:p>
                      <a:pPr marL="0" marR="0" lvl="0" indent="0" algn="l" rtl="0">
                        <a:spcBef>
                          <a:spcPts val="0"/>
                        </a:spcBef>
                        <a:spcAft>
                          <a:spcPts val="0"/>
                        </a:spcAft>
                        <a:buNone/>
                      </a:pPr>
                      <a:r>
                        <a:rPr lang="en-US" sz="1600"/>
                        <a:t>Addr</a:t>
                      </a:r>
                      <a:endParaRPr sz="1600"/>
                    </a:p>
                    <a:p>
                      <a:pPr marL="0" marR="0" lvl="0" indent="0" algn="l" rtl="0">
                        <a:spcBef>
                          <a:spcPts val="0"/>
                        </a:spcBef>
                        <a:spcAft>
                          <a:spcPts val="0"/>
                        </a:spcAft>
                        <a:buNone/>
                      </a:pPr>
                      <a:r>
                        <a:rPr lang="en-US" sz="1600"/>
                        <a:t>15:00</a:t>
                      </a:r>
                      <a:endParaRPr sz="1600"/>
                    </a:p>
                  </a:txBody>
                  <a:tcPr marL="121925" marR="121925" marT="45725" marB="45725"/>
                </a:tc>
                <a:tc>
                  <a:txBody>
                    <a:bodyPr/>
                    <a:lstStyle/>
                    <a:p>
                      <a:pPr marL="0" marR="0" lvl="0" indent="0" algn="l" rtl="0">
                        <a:spcBef>
                          <a:spcPts val="0"/>
                        </a:spcBef>
                        <a:spcAft>
                          <a:spcPts val="0"/>
                        </a:spcAft>
                        <a:buNone/>
                      </a:pPr>
                      <a:r>
                        <a:rPr lang="en-US" sz="1600"/>
                        <a:t>Segment</a:t>
                      </a:r>
                      <a:endParaRPr/>
                    </a:p>
                    <a:p>
                      <a:pPr marL="0" marR="0" lvl="0" indent="0" algn="l" rtl="0">
                        <a:spcBef>
                          <a:spcPts val="0"/>
                        </a:spcBef>
                        <a:spcAft>
                          <a:spcPts val="0"/>
                        </a:spcAft>
                        <a:buNone/>
                      </a:pPr>
                      <a:r>
                        <a:rPr lang="en-US" sz="1600"/>
                        <a:t>Limit</a:t>
                      </a:r>
                      <a:endParaRPr/>
                    </a:p>
                    <a:p>
                      <a:pPr marL="0" marR="0" lvl="0" indent="0" algn="l" rtl="0">
                        <a:spcBef>
                          <a:spcPts val="0"/>
                        </a:spcBef>
                        <a:spcAft>
                          <a:spcPts val="0"/>
                        </a:spcAft>
                        <a:buNone/>
                      </a:pPr>
                      <a:r>
                        <a:rPr lang="en-US" sz="1600"/>
                        <a:t>15:00</a:t>
                      </a:r>
                      <a:endParaRPr sz="1600"/>
                    </a:p>
                  </a:txBody>
                  <a:tcPr marL="121925" marR="121925" marT="45725" marB="45725"/>
                </a:tc>
                <a:extLst>
                  <a:ext uri="{0D108BD9-81ED-4DB2-BD59-A6C34878D82A}">
                    <a16:rowId xmlns:a16="http://schemas.microsoft.com/office/drawing/2014/main" val="10000"/>
                  </a:ext>
                </a:extLst>
              </a:tr>
            </a:tbl>
          </a:graphicData>
        </a:graphic>
      </p:graphicFrame>
      <p:sp>
        <p:nvSpPr>
          <p:cNvPr id="1812" name="Google Shape;1812;p109"/>
          <p:cNvSpPr/>
          <p:nvPr/>
        </p:nvSpPr>
        <p:spPr>
          <a:xfrm>
            <a:off x="3755876" y="3596440"/>
            <a:ext cx="5467349" cy="428625"/>
          </a:xfrm>
          <a:prstGeom prst="rect">
            <a:avLst/>
          </a:prstGeom>
          <a:solidFill>
            <a:srgbClr val="EAF1DD"/>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rgbClr val="FF0000"/>
                </a:solidFill>
                <a:latin typeface="Calibri"/>
                <a:ea typeface="Calibri"/>
                <a:cs typeface="Calibri"/>
                <a:sym typeface="Calibri"/>
              </a:rPr>
              <a:t>LDT Segment Descriptor</a:t>
            </a:r>
            <a:endParaRPr sz="1800">
              <a:solidFill>
                <a:srgbClr val="FF0000"/>
              </a:solidFill>
              <a:latin typeface="Calibri"/>
              <a:ea typeface="Calibri"/>
              <a:cs typeface="Calibri"/>
              <a:sym typeface="Calibri"/>
            </a:endParaRPr>
          </a:p>
        </p:txBody>
      </p:sp>
      <p:sp>
        <p:nvSpPr>
          <p:cNvPr id="1813" name="Google Shape;1813;p109"/>
          <p:cNvSpPr/>
          <p:nvPr/>
        </p:nvSpPr>
        <p:spPr>
          <a:xfrm>
            <a:off x="5698747" y="1777043"/>
            <a:ext cx="560717" cy="1380226"/>
          </a:xfrm>
          <a:prstGeom prst="rect">
            <a:avLst/>
          </a:prstGeom>
          <a:solidFill>
            <a:schemeClr val="lt1">
              <a:alpha val="6666"/>
            </a:schemeClr>
          </a:solidFill>
          <a:ln w="38100" cap="flat" cmpd="sng">
            <a:solidFill>
              <a:srgbClr val="0066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814" name="Google Shape;1814;p109"/>
          <p:cNvSpPr/>
          <p:nvPr/>
        </p:nvSpPr>
        <p:spPr>
          <a:xfrm>
            <a:off x="5754860" y="4229988"/>
            <a:ext cx="2982740" cy="1380226"/>
          </a:xfrm>
          <a:prstGeom prst="rect">
            <a:avLst/>
          </a:prstGeom>
          <a:solidFill>
            <a:schemeClr val="lt1">
              <a:alpha val="6666"/>
            </a:schemeClr>
          </a:solidFill>
          <a:ln w="38100" cap="flat" cmpd="sng">
            <a:solidFill>
              <a:srgbClr val="0066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0000"/>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0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8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1818"/>
        <p:cNvGrpSpPr/>
        <p:nvPr/>
      </p:nvGrpSpPr>
      <p:grpSpPr>
        <a:xfrm>
          <a:off x="0" y="0"/>
          <a:ext cx="0" cy="0"/>
          <a:chOff x="0" y="0"/>
          <a:chExt cx="0" cy="0"/>
        </a:xfrm>
      </p:grpSpPr>
      <p:sp>
        <p:nvSpPr>
          <p:cNvPr id="1819" name="Google Shape;1819;p110"/>
          <p:cNvSpPr txBox="1">
            <a:spLocks noGrp="1"/>
          </p:cNvSpPr>
          <p:nvPr>
            <p:ph type="dt" idx="10"/>
          </p:nvPr>
        </p:nvSpPr>
        <p:spPr>
          <a:xfrm>
            <a:off x="1041889" y="6336377"/>
            <a:ext cx="28448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0C6954F6-B1E6-4045-A181-32944F17D29E}" type="datetime1">
              <a:rPr lang="en-US" smtClean="0"/>
              <a:t>3/29/2023</a:t>
            </a:fld>
            <a:endParaRPr/>
          </a:p>
        </p:txBody>
      </p:sp>
      <p:sp>
        <p:nvSpPr>
          <p:cNvPr id="1820" name="Google Shape;1820;p110"/>
          <p:cNvSpPr txBox="1">
            <a:spLocks noGrp="1"/>
          </p:cNvSpPr>
          <p:nvPr>
            <p:ph type="ftr" idx="11"/>
          </p:nvPr>
        </p:nvSpPr>
        <p:spPr>
          <a:xfrm>
            <a:off x="4165600" y="6356393"/>
            <a:ext cx="3860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GB" smtClean="0"/>
              <a:t>Microprocessor Architecture and Internet of Things_CET3014B    Unit 3      2022-23     S4  </a:t>
            </a:r>
            <a:endParaRPr/>
          </a:p>
        </p:txBody>
      </p:sp>
      <p:sp>
        <p:nvSpPr>
          <p:cNvPr id="1821" name="Google Shape;1821;p110"/>
          <p:cNvSpPr txBox="1">
            <a:spLocks noGrp="1"/>
          </p:cNvSpPr>
          <p:nvPr>
            <p:ph type="sldNum" idx="12"/>
          </p:nvPr>
        </p:nvSpPr>
        <p:spPr>
          <a:xfrm>
            <a:off x="8737600" y="6356393"/>
            <a:ext cx="28448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124</a:t>
            </a:fld>
            <a:endParaRPr/>
          </a:p>
        </p:txBody>
      </p:sp>
      <p:cxnSp>
        <p:nvCxnSpPr>
          <p:cNvPr id="1822" name="Google Shape;1822;p110"/>
          <p:cNvCxnSpPr/>
          <p:nvPr/>
        </p:nvCxnSpPr>
        <p:spPr>
          <a:xfrm rot="10800000" flipH="1">
            <a:off x="80250" y="894625"/>
            <a:ext cx="12192000" cy="27709"/>
          </a:xfrm>
          <a:prstGeom prst="straightConnector1">
            <a:avLst/>
          </a:prstGeom>
          <a:noFill/>
          <a:ln w="9525" cap="flat" cmpd="sng">
            <a:solidFill>
              <a:srgbClr val="00B050"/>
            </a:solidFill>
            <a:prstDash val="solid"/>
            <a:round/>
            <a:headEnd type="none" w="sm" len="sm"/>
            <a:tailEnd type="none" w="sm" len="sm"/>
          </a:ln>
        </p:spPr>
      </p:cxnSp>
      <p:sp>
        <p:nvSpPr>
          <p:cNvPr id="1823" name="Google Shape;1823;p110"/>
          <p:cNvSpPr/>
          <p:nvPr/>
        </p:nvSpPr>
        <p:spPr>
          <a:xfrm>
            <a:off x="146051" y="6356350"/>
            <a:ext cx="471487" cy="457200"/>
          </a:xfrm>
          <a:prstGeom prst="rect">
            <a:avLst/>
          </a:prstGeom>
          <a:solidFill>
            <a:srgbClr val="7030A0"/>
          </a:solidFill>
          <a:ln w="25400" cap="flat" cmpd="sng">
            <a:solidFill>
              <a:srgbClr val="7030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1824" name="Google Shape;1824;p110"/>
          <p:cNvCxnSpPr/>
          <p:nvPr/>
        </p:nvCxnSpPr>
        <p:spPr>
          <a:xfrm flipH="1">
            <a:off x="882161" y="0"/>
            <a:ext cx="14288" cy="6821487"/>
          </a:xfrm>
          <a:prstGeom prst="straightConnector1">
            <a:avLst/>
          </a:prstGeom>
          <a:noFill/>
          <a:ln w="15875" cap="flat" cmpd="sng">
            <a:solidFill>
              <a:srgbClr val="00B050"/>
            </a:solidFill>
            <a:prstDash val="solid"/>
            <a:round/>
            <a:headEnd type="none" w="sm" len="sm"/>
            <a:tailEnd type="none" w="sm" len="sm"/>
          </a:ln>
        </p:spPr>
      </p:cxnSp>
      <p:cxnSp>
        <p:nvCxnSpPr>
          <p:cNvPr id="1825" name="Google Shape;1825;p110"/>
          <p:cNvCxnSpPr/>
          <p:nvPr/>
        </p:nvCxnSpPr>
        <p:spPr>
          <a:xfrm>
            <a:off x="-10316" y="6264275"/>
            <a:ext cx="12192000" cy="0"/>
          </a:xfrm>
          <a:prstGeom prst="straightConnector1">
            <a:avLst/>
          </a:prstGeom>
          <a:noFill/>
          <a:ln w="15875" cap="flat" cmpd="sng">
            <a:solidFill>
              <a:srgbClr val="00B050"/>
            </a:solidFill>
            <a:prstDash val="solid"/>
            <a:round/>
            <a:headEnd type="none" w="sm" len="sm"/>
            <a:tailEnd type="none" w="sm" len="sm"/>
          </a:ln>
        </p:spPr>
      </p:cxnSp>
      <p:pic>
        <p:nvPicPr>
          <p:cNvPr id="1826" name="Google Shape;1826;p110"/>
          <p:cNvPicPr preferRelativeResize="0"/>
          <p:nvPr/>
        </p:nvPicPr>
        <p:blipFill rotWithShape="1">
          <a:blip r:embed="rId3">
            <a:alphaModFix/>
          </a:blip>
          <a:srcRect/>
          <a:stretch/>
        </p:blipFill>
        <p:spPr>
          <a:xfrm>
            <a:off x="80250" y="62750"/>
            <a:ext cx="801911" cy="796834"/>
          </a:xfrm>
          <a:prstGeom prst="rect">
            <a:avLst/>
          </a:prstGeom>
          <a:noFill/>
          <a:ln>
            <a:noFill/>
          </a:ln>
        </p:spPr>
      </p:pic>
      <p:sp>
        <p:nvSpPr>
          <p:cNvPr id="1827" name="Google Shape;1827;p110"/>
          <p:cNvSpPr txBox="1">
            <a:spLocks noGrp="1"/>
          </p:cNvSpPr>
          <p:nvPr>
            <p:ph type="title"/>
          </p:nvPr>
        </p:nvSpPr>
        <p:spPr>
          <a:xfrm>
            <a:off x="146052" y="1117600"/>
            <a:ext cx="3497048" cy="2148114"/>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accent2"/>
              </a:buClr>
              <a:buSzPts val="4000"/>
              <a:buFont typeface="Times New Roman"/>
              <a:buNone/>
            </a:pPr>
            <a:r>
              <a:rPr lang="en-US" sz="4000" b="1">
                <a:solidFill>
                  <a:schemeClr val="accent2"/>
                </a:solidFill>
                <a:latin typeface="Times New Roman"/>
                <a:ea typeface="Times New Roman"/>
                <a:cs typeface="Times New Roman"/>
                <a:sym typeface="Times New Roman"/>
              </a:rPr>
              <a:t>System </a:t>
            </a:r>
            <a:br>
              <a:rPr lang="en-US" sz="4000" b="1">
                <a:solidFill>
                  <a:schemeClr val="accent2"/>
                </a:solidFill>
                <a:latin typeface="Times New Roman"/>
                <a:ea typeface="Times New Roman"/>
                <a:cs typeface="Times New Roman"/>
                <a:sym typeface="Times New Roman"/>
              </a:rPr>
            </a:br>
            <a:r>
              <a:rPr lang="en-US" sz="4000" b="1">
                <a:solidFill>
                  <a:schemeClr val="accent2"/>
                </a:solidFill>
                <a:latin typeface="Times New Roman"/>
                <a:ea typeface="Times New Roman"/>
                <a:cs typeface="Times New Roman"/>
                <a:sym typeface="Times New Roman"/>
              </a:rPr>
              <a:t>Descriptor </a:t>
            </a:r>
            <a:br>
              <a:rPr lang="en-US" sz="4000" b="1">
                <a:solidFill>
                  <a:schemeClr val="accent2"/>
                </a:solidFill>
                <a:latin typeface="Times New Roman"/>
                <a:ea typeface="Times New Roman"/>
                <a:cs typeface="Times New Roman"/>
                <a:sym typeface="Times New Roman"/>
              </a:rPr>
            </a:br>
            <a:r>
              <a:rPr lang="en-US" sz="4000" b="1">
                <a:solidFill>
                  <a:schemeClr val="accent2"/>
                </a:solidFill>
                <a:latin typeface="Times New Roman"/>
                <a:ea typeface="Times New Roman"/>
                <a:cs typeface="Times New Roman"/>
                <a:sym typeface="Times New Roman"/>
              </a:rPr>
              <a:t>Types</a:t>
            </a:r>
            <a:endParaRPr sz="4000" b="1">
              <a:solidFill>
                <a:schemeClr val="accent2"/>
              </a:solidFill>
              <a:latin typeface="Times New Roman"/>
              <a:ea typeface="Times New Roman"/>
              <a:cs typeface="Times New Roman"/>
              <a:sym typeface="Times New Roman"/>
            </a:endParaRPr>
          </a:p>
        </p:txBody>
      </p:sp>
      <p:pic>
        <p:nvPicPr>
          <p:cNvPr id="1828" name="Google Shape;1828;p110"/>
          <p:cNvPicPr preferRelativeResize="0"/>
          <p:nvPr/>
        </p:nvPicPr>
        <p:blipFill rotWithShape="1">
          <a:blip r:embed="rId4">
            <a:alphaModFix/>
          </a:blip>
          <a:srcRect/>
          <a:stretch/>
        </p:blipFill>
        <p:spPr>
          <a:xfrm>
            <a:off x="2773680" y="181495"/>
            <a:ext cx="8854440" cy="6553856"/>
          </a:xfrm>
          <a:prstGeom prst="rect">
            <a:avLst/>
          </a:prstGeom>
          <a:noFill/>
          <a:ln>
            <a:noFill/>
          </a:ln>
        </p:spPr>
      </p:pic>
      <p:pic>
        <p:nvPicPr>
          <p:cNvPr id="1829" name="Google Shape;1829;p110"/>
          <p:cNvPicPr preferRelativeResize="0"/>
          <p:nvPr/>
        </p:nvPicPr>
        <p:blipFill rotWithShape="1">
          <a:blip r:embed="rId5">
            <a:alphaModFix/>
          </a:blip>
          <a:srcRect/>
          <a:stretch/>
        </p:blipFill>
        <p:spPr>
          <a:xfrm>
            <a:off x="2576945" y="109394"/>
            <a:ext cx="9240982" cy="6748606"/>
          </a:xfrm>
          <a:prstGeom prst="rect">
            <a:avLst/>
          </a:prstGeom>
          <a:noFill/>
          <a:ln>
            <a:noFill/>
          </a:ln>
        </p:spPr>
      </p:pic>
      <p:pic>
        <p:nvPicPr>
          <p:cNvPr id="1830" name="Google Shape;1830;p110"/>
          <p:cNvPicPr preferRelativeResize="0"/>
          <p:nvPr/>
        </p:nvPicPr>
        <p:blipFill rotWithShape="1">
          <a:blip r:embed="rId6">
            <a:alphaModFix/>
          </a:blip>
          <a:srcRect/>
          <a:stretch/>
        </p:blipFill>
        <p:spPr>
          <a:xfrm>
            <a:off x="2562657" y="58846"/>
            <a:ext cx="9255269" cy="6799154"/>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1834"/>
        <p:cNvGrpSpPr/>
        <p:nvPr/>
      </p:nvGrpSpPr>
      <p:grpSpPr>
        <a:xfrm>
          <a:off x="0" y="0"/>
          <a:ext cx="0" cy="0"/>
          <a:chOff x="0" y="0"/>
          <a:chExt cx="0" cy="0"/>
        </a:xfrm>
      </p:grpSpPr>
      <p:sp>
        <p:nvSpPr>
          <p:cNvPr id="1835" name="Google Shape;1835;p111"/>
          <p:cNvSpPr txBox="1">
            <a:spLocks noGrp="1"/>
          </p:cNvSpPr>
          <p:nvPr>
            <p:ph type="dt" idx="10"/>
          </p:nvPr>
        </p:nvSpPr>
        <p:spPr>
          <a:xfrm>
            <a:off x="1041889" y="6336377"/>
            <a:ext cx="28448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89B1C804-4B7C-47AD-8C06-C7F092A1EB91}" type="datetime1">
              <a:rPr lang="en-US" smtClean="0"/>
              <a:t>3/29/2023</a:t>
            </a:fld>
            <a:endParaRPr/>
          </a:p>
        </p:txBody>
      </p:sp>
      <p:sp>
        <p:nvSpPr>
          <p:cNvPr id="1836" name="Google Shape;1836;p111"/>
          <p:cNvSpPr txBox="1">
            <a:spLocks noGrp="1"/>
          </p:cNvSpPr>
          <p:nvPr>
            <p:ph type="ftr" idx="11"/>
          </p:nvPr>
        </p:nvSpPr>
        <p:spPr>
          <a:xfrm>
            <a:off x="4165600" y="6356393"/>
            <a:ext cx="3860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GB" smtClean="0"/>
              <a:t>Microprocessor Architecture and Internet of Things_CET3014B    Unit 3      2022-23     S4  </a:t>
            </a:r>
            <a:endParaRPr/>
          </a:p>
        </p:txBody>
      </p:sp>
      <p:sp>
        <p:nvSpPr>
          <p:cNvPr id="1837" name="Google Shape;1837;p111"/>
          <p:cNvSpPr txBox="1">
            <a:spLocks noGrp="1"/>
          </p:cNvSpPr>
          <p:nvPr>
            <p:ph type="sldNum" idx="12"/>
          </p:nvPr>
        </p:nvSpPr>
        <p:spPr>
          <a:xfrm>
            <a:off x="8737600" y="6356393"/>
            <a:ext cx="28448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125</a:t>
            </a:fld>
            <a:endParaRPr/>
          </a:p>
        </p:txBody>
      </p:sp>
      <p:cxnSp>
        <p:nvCxnSpPr>
          <p:cNvPr id="1838" name="Google Shape;1838;p111"/>
          <p:cNvCxnSpPr/>
          <p:nvPr/>
        </p:nvCxnSpPr>
        <p:spPr>
          <a:xfrm rot="10800000" flipH="1">
            <a:off x="64772" y="783002"/>
            <a:ext cx="12192000" cy="27709"/>
          </a:xfrm>
          <a:prstGeom prst="straightConnector1">
            <a:avLst/>
          </a:prstGeom>
          <a:noFill/>
          <a:ln w="9525" cap="flat" cmpd="sng">
            <a:solidFill>
              <a:srgbClr val="00B050"/>
            </a:solidFill>
            <a:prstDash val="solid"/>
            <a:round/>
            <a:headEnd type="none" w="sm" len="sm"/>
            <a:tailEnd type="none" w="sm" len="sm"/>
          </a:ln>
        </p:spPr>
      </p:cxnSp>
      <p:sp>
        <p:nvSpPr>
          <p:cNvPr id="1839" name="Google Shape;1839;p111"/>
          <p:cNvSpPr/>
          <p:nvPr/>
        </p:nvSpPr>
        <p:spPr>
          <a:xfrm>
            <a:off x="146051" y="6356350"/>
            <a:ext cx="471487" cy="457200"/>
          </a:xfrm>
          <a:prstGeom prst="rect">
            <a:avLst/>
          </a:prstGeom>
          <a:solidFill>
            <a:srgbClr val="7030A0"/>
          </a:solidFill>
          <a:ln w="25400" cap="flat" cmpd="sng">
            <a:solidFill>
              <a:srgbClr val="7030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1841" name="Google Shape;1841;p111"/>
          <p:cNvCxnSpPr/>
          <p:nvPr/>
        </p:nvCxnSpPr>
        <p:spPr>
          <a:xfrm>
            <a:off x="-10316" y="6264275"/>
            <a:ext cx="12192000" cy="0"/>
          </a:xfrm>
          <a:prstGeom prst="straightConnector1">
            <a:avLst/>
          </a:prstGeom>
          <a:noFill/>
          <a:ln w="15875" cap="flat" cmpd="sng">
            <a:solidFill>
              <a:srgbClr val="00B050"/>
            </a:solidFill>
            <a:prstDash val="solid"/>
            <a:round/>
            <a:headEnd type="none" w="sm" len="sm"/>
            <a:tailEnd type="none" w="sm" len="sm"/>
          </a:ln>
        </p:spPr>
      </p:cxnSp>
      <p:pic>
        <p:nvPicPr>
          <p:cNvPr id="1842" name="Google Shape;1842;p111"/>
          <p:cNvPicPr preferRelativeResize="0"/>
          <p:nvPr/>
        </p:nvPicPr>
        <p:blipFill rotWithShape="1">
          <a:blip r:embed="rId3">
            <a:alphaModFix/>
          </a:blip>
          <a:srcRect/>
          <a:stretch/>
        </p:blipFill>
        <p:spPr>
          <a:xfrm>
            <a:off x="106357" y="59684"/>
            <a:ext cx="801911" cy="723317"/>
          </a:xfrm>
          <a:prstGeom prst="rect">
            <a:avLst/>
          </a:prstGeom>
          <a:noFill/>
          <a:ln>
            <a:noFill/>
          </a:ln>
        </p:spPr>
      </p:pic>
      <p:graphicFrame>
        <p:nvGraphicFramePr>
          <p:cNvPr id="1843" name="Google Shape;1843;p111"/>
          <p:cNvGraphicFramePr/>
          <p:nvPr>
            <p:extLst>
              <p:ext uri="{D42A27DB-BD31-4B8C-83A1-F6EECF244321}">
                <p14:modId xmlns:p14="http://schemas.microsoft.com/office/powerpoint/2010/main" val="528915371"/>
              </p:ext>
            </p:extLst>
          </p:nvPr>
        </p:nvGraphicFramePr>
        <p:xfrm>
          <a:off x="711096" y="894624"/>
          <a:ext cx="10972900" cy="1188730"/>
        </p:xfrm>
        <a:graphic>
          <a:graphicData uri="http://schemas.openxmlformats.org/drawingml/2006/table">
            <a:tbl>
              <a:tblPr firstRow="1" bandRow="1">
                <a:noFill/>
                <a:tableStyleId>{C14310B4-761D-440C-B97F-3B79ECA8EF60}</a:tableStyleId>
              </a:tblPr>
              <a:tblGrid>
                <a:gridCol w="1277825">
                  <a:extLst>
                    <a:ext uri="{9D8B030D-6E8A-4147-A177-3AD203B41FA5}">
                      <a16:colId xmlns:a16="http://schemas.microsoft.com/office/drawing/2014/main" val="20000"/>
                    </a:ext>
                  </a:extLst>
                </a:gridCol>
                <a:gridCol w="425925">
                  <a:extLst>
                    <a:ext uri="{9D8B030D-6E8A-4147-A177-3AD203B41FA5}">
                      <a16:colId xmlns:a16="http://schemas.microsoft.com/office/drawing/2014/main" val="20001"/>
                    </a:ext>
                  </a:extLst>
                </a:gridCol>
                <a:gridCol w="425950">
                  <a:extLst>
                    <a:ext uri="{9D8B030D-6E8A-4147-A177-3AD203B41FA5}">
                      <a16:colId xmlns:a16="http://schemas.microsoft.com/office/drawing/2014/main" val="20002"/>
                    </a:ext>
                  </a:extLst>
                </a:gridCol>
                <a:gridCol w="425950">
                  <a:extLst>
                    <a:ext uri="{9D8B030D-6E8A-4147-A177-3AD203B41FA5}">
                      <a16:colId xmlns:a16="http://schemas.microsoft.com/office/drawing/2014/main" val="20003"/>
                    </a:ext>
                  </a:extLst>
                </a:gridCol>
                <a:gridCol w="425950">
                  <a:extLst>
                    <a:ext uri="{9D8B030D-6E8A-4147-A177-3AD203B41FA5}">
                      <a16:colId xmlns:a16="http://schemas.microsoft.com/office/drawing/2014/main" val="20004"/>
                    </a:ext>
                  </a:extLst>
                </a:gridCol>
                <a:gridCol w="851875">
                  <a:extLst>
                    <a:ext uri="{9D8B030D-6E8A-4147-A177-3AD203B41FA5}">
                      <a16:colId xmlns:a16="http://schemas.microsoft.com/office/drawing/2014/main" val="20005"/>
                    </a:ext>
                  </a:extLst>
                </a:gridCol>
                <a:gridCol w="340750">
                  <a:extLst>
                    <a:ext uri="{9D8B030D-6E8A-4147-A177-3AD203B41FA5}">
                      <a16:colId xmlns:a16="http://schemas.microsoft.com/office/drawing/2014/main" val="20006"/>
                    </a:ext>
                  </a:extLst>
                </a:gridCol>
                <a:gridCol w="721225">
                  <a:extLst>
                    <a:ext uri="{9D8B030D-6E8A-4147-A177-3AD203B41FA5}">
                      <a16:colId xmlns:a16="http://schemas.microsoft.com/office/drawing/2014/main" val="20007"/>
                    </a:ext>
                  </a:extLst>
                </a:gridCol>
                <a:gridCol w="471400">
                  <a:extLst>
                    <a:ext uri="{9D8B030D-6E8A-4147-A177-3AD203B41FA5}">
                      <a16:colId xmlns:a16="http://schemas.microsoft.com/office/drawing/2014/main" val="20008"/>
                    </a:ext>
                  </a:extLst>
                </a:gridCol>
                <a:gridCol w="609025">
                  <a:extLst>
                    <a:ext uri="{9D8B030D-6E8A-4147-A177-3AD203B41FA5}">
                      <a16:colId xmlns:a16="http://schemas.microsoft.com/office/drawing/2014/main" val="20009"/>
                    </a:ext>
                  </a:extLst>
                </a:gridCol>
                <a:gridCol w="609025">
                  <a:extLst>
                    <a:ext uri="{9D8B030D-6E8A-4147-A177-3AD203B41FA5}">
                      <a16:colId xmlns:a16="http://schemas.microsoft.com/office/drawing/2014/main" val="20010"/>
                    </a:ext>
                  </a:extLst>
                </a:gridCol>
                <a:gridCol w="609025">
                  <a:extLst>
                    <a:ext uri="{9D8B030D-6E8A-4147-A177-3AD203B41FA5}">
                      <a16:colId xmlns:a16="http://schemas.microsoft.com/office/drawing/2014/main" val="20011"/>
                    </a:ext>
                  </a:extLst>
                </a:gridCol>
                <a:gridCol w="609025">
                  <a:extLst>
                    <a:ext uri="{9D8B030D-6E8A-4147-A177-3AD203B41FA5}">
                      <a16:colId xmlns:a16="http://schemas.microsoft.com/office/drawing/2014/main" val="20012"/>
                    </a:ext>
                  </a:extLst>
                </a:gridCol>
                <a:gridCol w="1056650">
                  <a:extLst>
                    <a:ext uri="{9D8B030D-6E8A-4147-A177-3AD203B41FA5}">
                      <a16:colId xmlns:a16="http://schemas.microsoft.com/office/drawing/2014/main" val="20013"/>
                    </a:ext>
                  </a:extLst>
                </a:gridCol>
                <a:gridCol w="1056650">
                  <a:extLst>
                    <a:ext uri="{9D8B030D-6E8A-4147-A177-3AD203B41FA5}">
                      <a16:colId xmlns:a16="http://schemas.microsoft.com/office/drawing/2014/main" val="20014"/>
                    </a:ext>
                  </a:extLst>
                </a:gridCol>
                <a:gridCol w="1056650">
                  <a:extLst>
                    <a:ext uri="{9D8B030D-6E8A-4147-A177-3AD203B41FA5}">
                      <a16:colId xmlns:a16="http://schemas.microsoft.com/office/drawing/2014/main" val="20015"/>
                    </a:ext>
                  </a:extLst>
                </a:gridCol>
              </a:tblGrid>
              <a:tr h="370850">
                <a:tc>
                  <a:txBody>
                    <a:bodyPr/>
                    <a:lstStyle/>
                    <a:p>
                      <a:pPr marL="0" marR="0" lvl="0" indent="0" algn="l" rtl="0">
                        <a:spcBef>
                          <a:spcPts val="0"/>
                        </a:spcBef>
                        <a:spcAft>
                          <a:spcPts val="0"/>
                        </a:spcAft>
                        <a:buNone/>
                      </a:pPr>
                      <a:r>
                        <a:rPr lang="en-US" sz="1800"/>
                        <a:t>Base</a:t>
                      </a:r>
                      <a:endParaRPr/>
                    </a:p>
                    <a:p>
                      <a:pPr marL="0" marR="0" lvl="0" indent="0" algn="l" rtl="0">
                        <a:spcBef>
                          <a:spcPts val="0"/>
                        </a:spcBef>
                        <a:spcAft>
                          <a:spcPts val="0"/>
                        </a:spcAft>
                        <a:buNone/>
                      </a:pPr>
                      <a:r>
                        <a:rPr lang="en-US" sz="1800"/>
                        <a:t>Addr.  31:24</a:t>
                      </a:r>
                      <a:endParaRPr sz="1800"/>
                    </a:p>
                  </a:txBody>
                  <a:tcPr marL="121925" marR="121925" marT="45725" marB="45725"/>
                </a:tc>
                <a:tc>
                  <a:txBody>
                    <a:bodyPr/>
                    <a:lstStyle/>
                    <a:p>
                      <a:pPr marL="0" marR="0" lvl="0" indent="0" algn="l" rtl="0">
                        <a:spcBef>
                          <a:spcPts val="0"/>
                        </a:spcBef>
                        <a:spcAft>
                          <a:spcPts val="0"/>
                        </a:spcAft>
                        <a:buNone/>
                      </a:pPr>
                      <a:r>
                        <a:rPr lang="en-US" sz="1800"/>
                        <a:t>G</a:t>
                      </a:r>
                      <a:endParaRPr sz="1800">
                        <a:solidFill>
                          <a:schemeClr val="dk1"/>
                        </a:solidFill>
                      </a:endParaRPr>
                    </a:p>
                  </a:txBody>
                  <a:tcPr marL="121925" marR="121925" marT="45725" marB="45725"/>
                </a:tc>
                <a:tc>
                  <a:txBody>
                    <a:bodyPr/>
                    <a:lstStyle/>
                    <a:p>
                      <a:pPr marL="0" marR="0" lvl="0" indent="0" algn="l" rtl="0">
                        <a:spcBef>
                          <a:spcPts val="0"/>
                        </a:spcBef>
                        <a:spcAft>
                          <a:spcPts val="0"/>
                        </a:spcAft>
                        <a:buNone/>
                      </a:pPr>
                      <a:r>
                        <a:rPr lang="en-US" sz="1800"/>
                        <a:t>B</a:t>
                      </a:r>
                      <a:endParaRPr sz="1800">
                        <a:solidFill>
                          <a:schemeClr val="dk1"/>
                        </a:solidFill>
                      </a:endParaRPr>
                    </a:p>
                  </a:txBody>
                  <a:tcPr marL="121925" marR="121925" marT="45725" marB="45725"/>
                </a:tc>
                <a:tc>
                  <a:txBody>
                    <a:bodyPr/>
                    <a:lstStyle/>
                    <a:p>
                      <a:pPr marL="0" marR="0" lvl="0" indent="0" algn="l" rtl="0">
                        <a:spcBef>
                          <a:spcPts val="0"/>
                        </a:spcBef>
                        <a:spcAft>
                          <a:spcPts val="0"/>
                        </a:spcAft>
                        <a:buNone/>
                      </a:pPr>
                      <a:r>
                        <a:rPr lang="en-US" sz="1800">
                          <a:solidFill>
                            <a:schemeClr val="dk1"/>
                          </a:solidFill>
                        </a:rPr>
                        <a:t>0</a:t>
                      </a:r>
                      <a:endParaRPr sz="1800">
                        <a:solidFill>
                          <a:schemeClr val="dk1"/>
                        </a:solidFill>
                      </a:endParaRPr>
                    </a:p>
                  </a:txBody>
                  <a:tcPr marL="121925" marR="121925" marT="45725" marB="45725"/>
                </a:tc>
                <a:tc>
                  <a:txBody>
                    <a:bodyPr/>
                    <a:lstStyle/>
                    <a:p>
                      <a:pPr marL="0" marR="0" lvl="0" indent="0" algn="l" rtl="0">
                        <a:spcBef>
                          <a:spcPts val="0"/>
                        </a:spcBef>
                        <a:spcAft>
                          <a:spcPts val="0"/>
                        </a:spcAft>
                        <a:buNone/>
                      </a:pPr>
                      <a:r>
                        <a:rPr lang="en-US" sz="1400"/>
                        <a:t>AVL</a:t>
                      </a:r>
                      <a:endParaRPr sz="1400">
                        <a:solidFill>
                          <a:schemeClr val="dk1"/>
                        </a:solidFill>
                      </a:endParaRPr>
                    </a:p>
                  </a:txBody>
                  <a:tcPr marL="121925" marR="121925" marT="45725" marB="45725"/>
                </a:tc>
                <a:tc>
                  <a:txBody>
                    <a:bodyPr/>
                    <a:lstStyle/>
                    <a:p>
                      <a:pPr marL="0" marR="0" lvl="0" indent="0" algn="l" rtl="0">
                        <a:spcBef>
                          <a:spcPts val="0"/>
                        </a:spcBef>
                        <a:spcAft>
                          <a:spcPts val="0"/>
                        </a:spcAft>
                        <a:buNone/>
                      </a:pPr>
                      <a:r>
                        <a:rPr lang="en-US" sz="1400"/>
                        <a:t>Seg. Limit 19:16</a:t>
                      </a:r>
                      <a:endParaRPr sz="1400"/>
                    </a:p>
                  </a:txBody>
                  <a:tcPr marL="121925" marR="121925" marT="45725" marB="45725"/>
                </a:tc>
                <a:tc>
                  <a:txBody>
                    <a:bodyPr/>
                    <a:lstStyle/>
                    <a:p>
                      <a:pPr marL="0" marR="0" lvl="0" indent="0" algn="l" rtl="0">
                        <a:spcBef>
                          <a:spcPts val="0"/>
                        </a:spcBef>
                        <a:spcAft>
                          <a:spcPts val="0"/>
                        </a:spcAft>
                        <a:buNone/>
                      </a:pPr>
                      <a:r>
                        <a:rPr lang="en-US" sz="1800"/>
                        <a:t>P</a:t>
                      </a:r>
                      <a:endParaRPr sz="1800"/>
                    </a:p>
                  </a:txBody>
                  <a:tcPr marL="121925" marR="121925" marT="45725" marB="45725"/>
                </a:tc>
                <a:tc>
                  <a:txBody>
                    <a:bodyPr/>
                    <a:lstStyle/>
                    <a:p>
                      <a:pPr marL="0" marR="0" lvl="0" indent="0" algn="l" rtl="0">
                        <a:spcBef>
                          <a:spcPts val="0"/>
                        </a:spcBef>
                        <a:spcAft>
                          <a:spcPts val="0"/>
                        </a:spcAft>
                        <a:buNone/>
                      </a:pPr>
                      <a:r>
                        <a:rPr lang="en-US" sz="1800">
                          <a:solidFill>
                            <a:srgbClr val="00B050"/>
                          </a:solidFill>
                        </a:rPr>
                        <a:t>DPL</a:t>
                      </a:r>
                      <a:endParaRPr/>
                    </a:p>
                    <a:p>
                      <a:pPr marL="0" marR="0" lvl="0" indent="0" algn="l" rtl="0">
                        <a:spcBef>
                          <a:spcPts val="0"/>
                        </a:spcBef>
                        <a:spcAft>
                          <a:spcPts val="0"/>
                        </a:spcAft>
                        <a:buNone/>
                      </a:pPr>
                      <a:endParaRPr sz="1800"/>
                    </a:p>
                  </a:txBody>
                  <a:tcPr marL="121925" marR="121925" marT="45725" marB="45725"/>
                </a:tc>
                <a:tc>
                  <a:txBody>
                    <a:bodyPr/>
                    <a:lstStyle/>
                    <a:p>
                      <a:pPr marL="0" marR="0" lvl="0" indent="0" algn="l" rtl="0">
                        <a:spcBef>
                          <a:spcPts val="0"/>
                        </a:spcBef>
                        <a:spcAft>
                          <a:spcPts val="0"/>
                        </a:spcAft>
                        <a:buNone/>
                      </a:pPr>
                      <a:r>
                        <a:rPr lang="en-US" sz="1800"/>
                        <a:t>S</a:t>
                      </a:r>
                      <a:endParaRPr/>
                    </a:p>
                    <a:p>
                      <a:pPr marL="0" marR="0" lvl="0" indent="0" algn="l" rtl="0">
                        <a:spcBef>
                          <a:spcPts val="0"/>
                        </a:spcBef>
                        <a:spcAft>
                          <a:spcPts val="0"/>
                        </a:spcAft>
                        <a:buNone/>
                      </a:pPr>
                      <a:endParaRPr sz="1800"/>
                    </a:p>
                    <a:p>
                      <a:pPr marL="0" marR="0" lvl="0" indent="0" algn="l" rtl="0">
                        <a:spcBef>
                          <a:spcPts val="0"/>
                        </a:spcBef>
                        <a:spcAft>
                          <a:spcPts val="0"/>
                        </a:spcAft>
                        <a:buNone/>
                      </a:pPr>
                      <a:r>
                        <a:rPr lang="en-US" sz="1800"/>
                        <a:t>‘1’</a:t>
                      </a:r>
                      <a:endParaRPr sz="1800"/>
                    </a:p>
                  </a:txBody>
                  <a:tcPr marL="121925" marR="121925" marT="45725" marB="45725">
                    <a:solidFill>
                      <a:srgbClr val="C5D8F1"/>
                    </a:solidFill>
                  </a:tcPr>
                </a:tc>
                <a:tc>
                  <a:txBody>
                    <a:bodyPr/>
                    <a:lstStyle/>
                    <a:p>
                      <a:pPr marL="0" marR="0" lvl="0" indent="0" algn="l" rtl="0">
                        <a:spcBef>
                          <a:spcPts val="0"/>
                        </a:spcBef>
                        <a:spcAft>
                          <a:spcPts val="0"/>
                        </a:spcAft>
                        <a:buNone/>
                      </a:pPr>
                      <a:endParaRPr sz="1800"/>
                    </a:p>
                    <a:p>
                      <a:pPr marL="0" marR="0" lvl="0" indent="0" algn="l" rtl="0">
                        <a:spcBef>
                          <a:spcPts val="0"/>
                        </a:spcBef>
                        <a:spcAft>
                          <a:spcPts val="0"/>
                        </a:spcAft>
                        <a:buNone/>
                      </a:pPr>
                      <a:endParaRPr sz="1800"/>
                    </a:p>
                    <a:p>
                      <a:pPr marL="0" marR="0" lvl="0" indent="0" algn="l" rtl="0">
                        <a:spcBef>
                          <a:spcPts val="0"/>
                        </a:spcBef>
                        <a:spcAft>
                          <a:spcPts val="0"/>
                        </a:spcAft>
                        <a:buNone/>
                      </a:pPr>
                      <a:r>
                        <a:rPr lang="en-US" sz="1800"/>
                        <a:t>0</a:t>
                      </a:r>
                      <a:endParaRPr sz="1800"/>
                    </a:p>
                  </a:txBody>
                  <a:tcPr marL="121925" marR="121925" marT="45725" marB="45725">
                    <a:solidFill>
                      <a:srgbClr val="F2DADA"/>
                    </a:solidFill>
                  </a:tcPr>
                </a:tc>
                <a:tc>
                  <a:txBody>
                    <a:bodyPr/>
                    <a:lstStyle/>
                    <a:p>
                      <a:pPr marL="0" marR="0" lvl="0" indent="0" algn="l" rtl="0">
                        <a:spcBef>
                          <a:spcPts val="0"/>
                        </a:spcBef>
                        <a:spcAft>
                          <a:spcPts val="0"/>
                        </a:spcAft>
                        <a:buNone/>
                      </a:pPr>
                      <a:endParaRPr sz="1800"/>
                    </a:p>
                    <a:p>
                      <a:pPr marL="0" marR="0" lvl="0" indent="0" algn="l" rtl="0">
                        <a:spcBef>
                          <a:spcPts val="0"/>
                        </a:spcBef>
                        <a:spcAft>
                          <a:spcPts val="0"/>
                        </a:spcAft>
                        <a:buNone/>
                      </a:pPr>
                      <a:endParaRPr sz="1800"/>
                    </a:p>
                    <a:p>
                      <a:pPr marL="0" marR="0" lvl="0" indent="0" algn="l" rtl="0">
                        <a:spcBef>
                          <a:spcPts val="0"/>
                        </a:spcBef>
                        <a:spcAft>
                          <a:spcPts val="0"/>
                        </a:spcAft>
                        <a:buNone/>
                      </a:pPr>
                      <a:r>
                        <a:rPr lang="en-US" sz="1800"/>
                        <a:t>E</a:t>
                      </a:r>
                      <a:endParaRPr sz="1800"/>
                    </a:p>
                  </a:txBody>
                  <a:tcPr marL="121925" marR="121925" marT="45725" marB="45725">
                    <a:solidFill>
                      <a:srgbClr val="F2DADA"/>
                    </a:solidFill>
                  </a:tcPr>
                </a:tc>
                <a:tc>
                  <a:txBody>
                    <a:bodyPr/>
                    <a:lstStyle/>
                    <a:p>
                      <a:pPr marL="0" marR="0" lvl="0" indent="0" algn="l" rtl="0">
                        <a:spcBef>
                          <a:spcPts val="0"/>
                        </a:spcBef>
                        <a:spcAft>
                          <a:spcPts val="0"/>
                        </a:spcAft>
                        <a:buNone/>
                      </a:pPr>
                      <a:endParaRPr sz="1800"/>
                    </a:p>
                    <a:p>
                      <a:pPr marL="0" marR="0" lvl="0" indent="0" algn="l" rtl="0">
                        <a:spcBef>
                          <a:spcPts val="0"/>
                        </a:spcBef>
                        <a:spcAft>
                          <a:spcPts val="0"/>
                        </a:spcAft>
                        <a:buNone/>
                      </a:pPr>
                      <a:endParaRPr sz="1800"/>
                    </a:p>
                    <a:p>
                      <a:pPr marL="0" marR="0" lvl="0" indent="0" algn="l" rtl="0">
                        <a:spcBef>
                          <a:spcPts val="0"/>
                        </a:spcBef>
                        <a:spcAft>
                          <a:spcPts val="0"/>
                        </a:spcAft>
                        <a:buNone/>
                      </a:pPr>
                      <a:r>
                        <a:rPr lang="en-US" sz="1800"/>
                        <a:t>W</a:t>
                      </a:r>
                      <a:endParaRPr sz="1800"/>
                    </a:p>
                  </a:txBody>
                  <a:tcPr marL="121925" marR="121925" marT="45725" marB="45725">
                    <a:solidFill>
                      <a:srgbClr val="F2DADA"/>
                    </a:solidFill>
                  </a:tcPr>
                </a:tc>
                <a:tc>
                  <a:txBody>
                    <a:bodyPr/>
                    <a:lstStyle/>
                    <a:p>
                      <a:pPr marL="0" marR="0" lvl="0" indent="0" algn="l" rtl="0">
                        <a:spcBef>
                          <a:spcPts val="0"/>
                        </a:spcBef>
                        <a:spcAft>
                          <a:spcPts val="0"/>
                        </a:spcAft>
                        <a:buNone/>
                      </a:pPr>
                      <a:endParaRPr sz="1800"/>
                    </a:p>
                    <a:p>
                      <a:pPr marL="0" marR="0" lvl="0" indent="0" algn="l" rtl="0">
                        <a:spcBef>
                          <a:spcPts val="0"/>
                        </a:spcBef>
                        <a:spcAft>
                          <a:spcPts val="0"/>
                        </a:spcAft>
                        <a:buNone/>
                      </a:pPr>
                      <a:endParaRPr sz="1800"/>
                    </a:p>
                    <a:p>
                      <a:pPr marL="0" marR="0" lvl="0" indent="0" algn="l" rtl="0">
                        <a:spcBef>
                          <a:spcPts val="0"/>
                        </a:spcBef>
                        <a:spcAft>
                          <a:spcPts val="0"/>
                        </a:spcAft>
                        <a:buNone/>
                      </a:pPr>
                      <a:r>
                        <a:rPr lang="en-US" sz="1800"/>
                        <a:t>A</a:t>
                      </a:r>
                      <a:endParaRPr sz="1800"/>
                    </a:p>
                  </a:txBody>
                  <a:tcPr marL="121925" marR="121925" marT="45725" marB="45725">
                    <a:solidFill>
                      <a:srgbClr val="F2DADA"/>
                    </a:solidFill>
                  </a:tcPr>
                </a:tc>
                <a:tc>
                  <a:txBody>
                    <a:bodyPr/>
                    <a:lstStyle/>
                    <a:p>
                      <a:pPr marL="0" marR="0" lvl="0" indent="0" algn="l" rtl="0">
                        <a:spcBef>
                          <a:spcPts val="0"/>
                        </a:spcBef>
                        <a:spcAft>
                          <a:spcPts val="0"/>
                        </a:spcAft>
                        <a:buNone/>
                      </a:pPr>
                      <a:r>
                        <a:rPr lang="en-US" sz="1600"/>
                        <a:t>Base </a:t>
                      </a:r>
                      <a:endParaRPr/>
                    </a:p>
                    <a:p>
                      <a:pPr marL="0" marR="0" lvl="0" indent="0" algn="l" rtl="0">
                        <a:spcBef>
                          <a:spcPts val="0"/>
                        </a:spcBef>
                        <a:spcAft>
                          <a:spcPts val="0"/>
                        </a:spcAft>
                        <a:buNone/>
                      </a:pPr>
                      <a:r>
                        <a:rPr lang="en-US" sz="1600"/>
                        <a:t>Addr</a:t>
                      </a:r>
                      <a:endParaRPr sz="1600"/>
                    </a:p>
                    <a:p>
                      <a:pPr marL="0" marR="0" lvl="0" indent="0" algn="l" rtl="0">
                        <a:spcBef>
                          <a:spcPts val="0"/>
                        </a:spcBef>
                        <a:spcAft>
                          <a:spcPts val="0"/>
                        </a:spcAft>
                        <a:buNone/>
                      </a:pPr>
                      <a:r>
                        <a:rPr lang="en-US" sz="1600"/>
                        <a:t>23:16</a:t>
                      </a:r>
                      <a:endParaRPr sz="1600"/>
                    </a:p>
                  </a:txBody>
                  <a:tcPr marL="121925" marR="121925" marT="45725" marB="45725"/>
                </a:tc>
                <a:tc>
                  <a:txBody>
                    <a:bodyPr/>
                    <a:lstStyle/>
                    <a:p>
                      <a:pPr marL="0" marR="0" lvl="0" indent="0" algn="l" rtl="0">
                        <a:spcBef>
                          <a:spcPts val="0"/>
                        </a:spcBef>
                        <a:spcAft>
                          <a:spcPts val="0"/>
                        </a:spcAft>
                        <a:buNone/>
                      </a:pPr>
                      <a:r>
                        <a:rPr lang="en-US" sz="1600" dirty="0"/>
                        <a:t>Base </a:t>
                      </a:r>
                      <a:endParaRPr dirty="0"/>
                    </a:p>
                    <a:p>
                      <a:pPr marL="0" marR="0" lvl="0" indent="0" algn="l" rtl="0">
                        <a:spcBef>
                          <a:spcPts val="0"/>
                        </a:spcBef>
                        <a:spcAft>
                          <a:spcPts val="0"/>
                        </a:spcAft>
                        <a:buNone/>
                      </a:pPr>
                      <a:r>
                        <a:rPr lang="en-US" sz="1600" dirty="0" err="1"/>
                        <a:t>Addr</a:t>
                      </a:r>
                      <a:endParaRPr sz="1600" dirty="0"/>
                    </a:p>
                    <a:p>
                      <a:pPr marL="0" marR="0" lvl="0" indent="0" algn="l" rtl="0">
                        <a:spcBef>
                          <a:spcPts val="0"/>
                        </a:spcBef>
                        <a:spcAft>
                          <a:spcPts val="0"/>
                        </a:spcAft>
                        <a:buNone/>
                      </a:pPr>
                      <a:r>
                        <a:rPr lang="en-US" sz="1600" dirty="0"/>
                        <a:t>15:00</a:t>
                      </a:r>
                      <a:endParaRPr sz="1600" dirty="0"/>
                    </a:p>
                  </a:txBody>
                  <a:tcPr marL="121925" marR="121925" marT="45725" marB="45725"/>
                </a:tc>
                <a:tc>
                  <a:txBody>
                    <a:bodyPr/>
                    <a:lstStyle/>
                    <a:p>
                      <a:pPr marL="0" marR="0" lvl="0" indent="0" algn="l" rtl="0">
                        <a:spcBef>
                          <a:spcPts val="0"/>
                        </a:spcBef>
                        <a:spcAft>
                          <a:spcPts val="0"/>
                        </a:spcAft>
                        <a:buNone/>
                      </a:pPr>
                      <a:r>
                        <a:rPr lang="en-US" sz="1600" dirty="0"/>
                        <a:t>Segment</a:t>
                      </a:r>
                      <a:endParaRPr dirty="0"/>
                    </a:p>
                    <a:p>
                      <a:pPr marL="0" marR="0" lvl="0" indent="0" algn="l" rtl="0">
                        <a:spcBef>
                          <a:spcPts val="0"/>
                        </a:spcBef>
                        <a:spcAft>
                          <a:spcPts val="0"/>
                        </a:spcAft>
                        <a:buNone/>
                      </a:pPr>
                      <a:r>
                        <a:rPr lang="en-US" sz="1600" dirty="0"/>
                        <a:t>Limit</a:t>
                      </a:r>
                      <a:endParaRPr dirty="0"/>
                    </a:p>
                    <a:p>
                      <a:pPr marL="0" marR="0" lvl="0" indent="0" algn="l" rtl="0">
                        <a:spcBef>
                          <a:spcPts val="0"/>
                        </a:spcBef>
                        <a:spcAft>
                          <a:spcPts val="0"/>
                        </a:spcAft>
                        <a:buNone/>
                      </a:pPr>
                      <a:r>
                        <a:rPr lang="en-US" sz="1600" dirty="0"/>
                        <a:t>15:00</a:t>
                      </a:r>
                      <a:endParaRPr sz="1600" dirty="0"/>
                    </a:p>
                  </a:txBody>
                  <a:tcPr marL="121925" marR="121925" marT="45725" marB="45725"/>
                </a:tc>
                <a:extLst>
                  <a:ext uri="{0D108BD9-81ED-4DB2-BD59-A6C34878D82A}">
                    <a16:rowId xmlns:a16="http://schemas.microsoft.com/office/drawing/2014/main" val="10000"/>
                  </a:ext>
                </a:extLst>
              </a:tr>
            </a:tbl>
          </a:graphicData>
        </a:graphic>
      </p:graphicFrame>
      <p:sp>
        <p:nvSpPr>
          <p:cNvPr id="1844" name="Google Shape;1844;p111"/>
          <p:cNvSpPr txBox="1"/>
          <p:nvPr/>
        </p:nvSpPr>
        <p:spPr>
          <a:xfrm>
            <a:off x="6287771" y="971560"/>
            <a:ext cx="1708148" cy="400050"/>
          </a:xfrm>
          <a:prstGeom prst="rect">
            <a:avLst/>
          </a:prstGeom>
          <a:solidFill>
            <a:srgbClr val="EAF1DD"/>
          </a:solidFill>
          <a:ln w="9525"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a:solidFill>
                  <a:schemeClr val="dk1"/>
                </a:solidFill>
                <a:latin typeface="Calibri"/>
                <a:ea typeface="Calibri"/>
                <a:cs typeface="Calibri"/>
                <a:sym typeface="Calibri"/>
              </a:rPr>
              <a:t>TYPE</a:t>
            </a:r>
            <a:endParaRPr sz="2000">
              <a:solidFill>
                <a:schemeClr val="dk1"/>
              </a:solidFill>
              <a:latin typeface="Calibri"/>
              <a:ea typeface="Calibri"/>
              <a:cs typeface="Calibri"/>
              <a:sym typeface="Calibri"/>
            </a:endParaRPr>
          </a:p>
        </p:txBody>
      </p:sp>
      <p:graphicFrame>
        <p:nvGraphicFramePr>
          <p:cNvPr id="1845" name="Google Shape;1845;p111"/>
          <p:cNvGraphicFramePr/>
          <p:nvPr/>
        </p:nvGraphicFramePr>
        <p:xfrm>
          <a:off x="609621" y="3071818"/>
          <a:ext cx="11074375" cy="1042975"/>
        </p:xfrm>
        <a:graphic>
          <a:graphicData uri="http://schemas.openxmlformats.org/drawingml/2006/table">
            <a:tbl>
              <a:tblPr firstRow="1" bandRow="1">
                <a:noFill/>
                <a:tableStyleId>{C14310B4-761D-440C-B97F-3B79ECA8EF60}</a:tableStyleId>
              </a:tblPr>
              <a:tblGrid>
                <a:gridCol w="1289650">
                  <a:extLst>
                    <a:ext uri="{9D8B030D-6E8A-4147-A177-3AD203B41FA5}">
                      <a16:colId xmlns:a16="http://schemas.microsoft.com/office/drawing/2014/main" val="20000"/>
                    </a:ext>
                  </a:extLst>
                </a:gridCol>
                <a:gridCol w="429875">
                  <a:extLst>
                    <a:ext uri="{9D8B030D-6E8A-4147-A177-3AD203B41FA5}">
                      <a16:colId xmlns:a16="http://schemas.microsoft.com/office/drawing/2014/main" val="20001"/>
                    </a:ext>
                  </a:extLst>
                </a:gridCol>
                <a:gridCol w="429875">
                  <a:extLst>
                    <a:ext uri="{9D8B030D-6E8A-4147-A177-3AD203B41FA5}">
                      <a16:colId xmlns:a16="http://schemas.microsoft.com/office/drawing/2014/main" val="20002"/>
                    </a:ext>
                  </a:extLst>
                </a:gridCol>
                <a:gridCol w="429875">
                  <a:extLst>
                    <a:ext uri="{9D8B030D-6E8A-4147-A177-3AD203B41FA5}">
                      <a16:colId xmlns:a16="http://schemas.microsoft.com/office/drawing/2014/main" val="20003"/>
                    </a:ext>
                  </a:extLst>
                </a:gridCol>
                <a:gridCol w="429875">
                  <a:extLst>
                    <a:ext uri="{9D8B030D-6E8A-4147-A177-3AD203B41FA5}">
                      <a16:colId xmlns:a16="http://schemas.microsoft.com/office/drawing/2014/main" val="20004"/>
                    </a:ext>
                  </a:extLst>
                </a:gridCol>
                <a:gridCol w="859775">
                  <a:extLst>
                    <a:ext uri="{9D8B030D-6E8A-4147-A177-3AD203B41FA5}">
                      <a16:colId xmlns:a16="http://schemas.microsoft.com/office/drawing/2014/main" val="20005"/>
                    </a:ext>
                  </a:extLst>
                </a:gridCol>
                <a:gridCol w="343900">
                  <a:extLst>
                    <a:ext uri="{9D8B030D-6E8A-4147-A177-3AD203B41FA5}">
                      <a16:colId xmlns:a16="http://schemas.microsoft.com/office/drawing/2014/main" val="20006"/>
                    </a:ext>
                  </a:extLst>
                </a:gridCol>
                <a:gridCol w="709100">
                  <a:extLst>
                    <a:ext uri="{9D8B030D-6E8A-4147-A177-3AD203B41FA5}">
                      <a16:colId xmlns:a16="http://schemas.microsoft.com/office/drawing/2014/main" val="20007"/>
                    </a:ext>
                  </a:extLst>
                </a:gridCol>
                <a:gridCol w="494575">
                  <a:extLst>
                    <a:ext uri="{9D8B030D-6E8A-4147-A177-3AD203B41FA5}">
                      <a16:colId xmlns:a16="http://schemas.microsoft.com/office/drawing/2014/main" val="20008"/>
                    </a:ext>
                  </a:extLst>
                </a:gridCol>
                <a:gridCol w="614650">
                  <a:extLst>
                    <a:ext uri="{9D8B030D-6E8A-4147-A177-3AD203B41FA5}">
                      <a16:colId xmlns:a16="http://schemas.microsoft.com/office/drawing/2014/main" val="20009"/>
                    </a:ext>
                  </a:extLst>
                </a:gridCol>
                <a:gridCol w="614650">
                  <a:extLst>
                    <a:ext uri="{9D8B030D-6E8A-4147-A177-3AD203B41FA5}">
                      <a16:colId xmlns:a16="http://schemas.microsoft.com/office/drawing/2014/main" val="20010"/>
                    </a:ext>
                  </a:extLst>
                </a:gridCol>
                <a:gridCol w="614650">
                  <a:extLst>
                    <a:ext uri="{9D8B030D-6E8A-4147-A177-3AD203B41FA5}">
                      <a16:colId xmlns:a16="http://schemas.microsoft.com/office/drawing/2014/main" val="20011"/>
                    </a:ext>
                  </a:extLst>
                </a:gridCol>
                <a:gridCol w="614650">
                  <a:extLst>
                    <a:ext uri="{9D8B030D-6E8A-4147-A177-3AD203B41FA5}">
                      <a16:colId xmlns:a16="http://schemas.microsoft.com/office/drawing/2014/main" val="20012"/>
                    </a:ext>
                  </a:extLst>
                </a:gridCol>
                <a:gridCol w="1066425">
                  <a:extLst>
                    <a:ext uri="{9D8B030D-6E8A-4147-A177-3AD203B41FA5}">
                      <a16:colId xmlns:a16="http://schemas.microsoft.com/office/drawing/2014/main" val="20013"/>
                    </a:ext>
                  </a:extLst>
                </a:gridCol>
                <a:gridCol w="1066425">
                  <a:extLst>
                    <a:ext uri="{9D8B030D-6E8A-4147-A177-3AD203B41FA5}">
                      <a16:colId xmlns:a16="http://schemas.microsoft.com/office/drawing/2014/main" val="20014"/>
                    </a:ext>
                  </a:extLst>
                </a:gridCol>
                <a:gridCol w="1066425">
                  <a:extLst>
                    <a:ext uri="{9D8B030D-6E8A-4147-A177-3AD203B41FA5}">
                      <a16:colId xmlns:a16="http://schemas.microsoft.com/office/drawing/2014/main" val="20015"/>
                    </a:ext>
                  </a:extLst>
                </a:gridCol>
              </a:tblGrid>
              <a:tr h="1042975">
                <a:tc>
                  <a:txBody>
                    <a:bodyPr/>
                    <a:lstStyle/>
                    <a:p>
                      <a:pPr marL="0" marR="0" lvl="0" indent="0" algn="l" rtl="0">
                        <a:spcBef>
                          <a:spcPts val="0"/>
                        </a:spcBef>
                        <a:spcAft>
                          <a:spcPts val="0"/>
                        </a:spcAft>
                        <a:buNone/>
                      </a:pPr>
                      <a:r>
                        <a:rPr lang="en-US" sz="1800"/>
                        <a:t>Base</a:t>
                      </a:r>
                      <a:endParaRPr/>
                    </a:p>
                    <a:p>
                      <a:pPr marL="0" marR="0" lvl="0" indent="0" algn="l" rtl="0">
                        <a:spcBef>
                          <a:spcPts val="0"/>
                        </a:spcBef>
                        <a:spcAft>
                          <a:spcPts val="0"/>
                        </a:spcAft>
                        <a:buNone/>
                      </a:pPr>
                      <a:r>
                        <a:rPr lang="en-US" sz="1800"/>
                        <a:t>Addr.  31:24</a:t>
                      </a:r>
                      <a:endParaRPr sz="1800"/>
                    </a:p>
                  </a:txBody>
                  <a:tcPr marL="121925" marR="121925" marT="45725" marB="45725"/>
                </a:tc>
                <a:tc>
                  <a:txBody>
                    <a:bodyPr/>
                    <a:lstStyle/>
                    <a:p>
                      <a:pPr marL="0" marR="0" lvl="0" indent="0" algn="l" rtl="0">
                        <a:spcBef>
                          <a:spcPts val="0"/>
                        </a:spcBef>
                        <a:spcAft>
                          <a:spcPts val="0"/>
                        </a:spcAft>
                        <a:buNone/>
                      </a:pPr>
                      <a:r>
                        <a:rPr lang="en-US" sz="1800"/>
                        <a:t>G</a:t>
                      </a:r>
                      <a:endParaRPr sz="1800">
                        <a:solidFill>
                          <a:schemeClr val="dk1"/>
                        </a:solidFill>
                      </a:endParaRPr>
                    </a:p>
                  </a:txBody>
                  <a:tcPr marL="121925" marR="121925" marT="45725" marB="45725"/>
                </a:tc>
                <a:tc>
                  <a:txBody>
                    <a:bodyPr/>
                    <a:lstStyle/>
                    <a:p>
                      <a:pPr marL="0" marR="0" lvl="0" indent="0" algn="l" rtl="0">
                        <a:spcBef>
                          <a:spcPts val="0"/>
                        </a:spcBef>
                        <a:spcAft>
                          <a:spcPts val="0"/>
                        </a:spcAft>
                        <a:buNone/>
                      </a:pPr>
                      <a:r>
                        <a:rPr lang="en-US" sz="1800"/>
                        <a:t>D</a:t>
                      </a:r>
                      <a:endParaRPr sz="1800">
                        <a:solidFill>
                          <a:schemeClr val="dk1"/>
                        </a:solidFill>
                      </a:endParaRPr>
                    </a:p>
                  </a:txBody>
                  <a:tcPr marL="121925" marR="121925" marT="45725" marB="45725"/>
                </a:tc>
                <a:tc>
                  <a:txBody>
                    <a:bodyPr/>
                    <a:lstStyle/>
                    <a:p>
                      <a:pPr marL="0" marR="0" lvl="0" indent="0" algn="l" rtl="0">
                        <a:spcBef>
                          <a:spcPts val="0"/>
                        </a:spcBef>
                        <a:spcAft>
                          <a:spcPts val="0"/>
                        </a:spcAft>
                        <a:buNone/>
                      </a:pPr>
                      <a:r>
                        <a:rPr lang="en-US" sz="1800">
                          <a:solidFill>
                            <a:schemeClr val="dk1"/>
                          </a:solidFill>
                        </a:rPr>
                        <a:t>0</a:t>
                      </a:r>
                      <a:endParaRPr sz="1800">
                        <a:solidFill>
                          <a:schemeClr val="dk1"/>
                        </a:solidFill>
                      </a:endParaRPr>
                    </a:p>
                  </a:txBody>
                  <a:tcPr marL="121925" marR="121925" marT="45725" marB="45725"/>
                </a:tc>
                <a:tc>
                  <a:txBody>
                    <a:bodyPr/>
                    <a:lstStyle/>
                    <a:p>
                      <a:pPr marL="0" marR="0" lvl="0" indent="0" algn="l" rtl="0">
                        <a:spcBef>
                          <a:spcPts val="0"/>
                        </a:spcBef>
                        <a:spcAft>
                          <a:spcPts val="0"/>
                        </a:spcAft>
                        <a:buNone/>
                      </a:pPr>
                      <a:r>
                        <a:rPr lang="en-US" sz="1400"/>
                        <a:t>AVL</a:t>
                      </a:r>
                      <a:endParaRPr sz="1400">
                        <a:solidFill>
                          <a:schemeClr val="dk1"/>
                        </a:solidFill>
                      </a:endParaRPr>
                    </a:p>
                  </a:txBody>
                  <a:tcPr marL="121925" marR="121925" marT="45725" marB="45725"/>
                </a:tc>
                <a:tc>
                  <a:txBody>
                    <a:bodyPr/>
                    <a:lstStyle/>
                    <a:p>
                      <a:pPr marL="0" marR="0" lvl="0" indent="0" algn="l" rtl="0">
                        <a:spcBef>
                          <a:spcPts val="0"/>
                        </a:spcBef>
                        <a:spcAft>
                          <a:spcPts val="0"/>
                        </a:spcAft>
                        <a:buNone/>
                      </a:pPr>
                      <a:r>
                        <a:rPr lang="en-US" sz="1400"/>
                        <a:t>Seg. Limit 19:16</a:t>
                      </a:r>
                      <a:endParaRPr sz="1400"/>
                    </a:p>
                  </a:txBody>
                  <a:tcPr marL="121925" marR="121925" marT="45725" marB="45725"/>
                </a:tc>
                <a:tc>
                  <a:txBody>
                    <a:bodyPr/>
                    <a:lstStyle/>
                    <a:p>
                      <a:pPr marL="0" marR="0" lvl="0" indent="0" algn="l" rtl="0">
                        <a:spcBef>
                          <a:spcPts val="0"/>
                        </a:spcBef>
                        <a:spcAft>
                          <a:spcPts val="0"/>
                        </a:spcAft>
                        <a:buNone/>
                      </a:pPr>
                      <a:r>
                        <a:rPr lang="en-US" sz="1800"/>
                        <a:t>P</a:t>
                      </a:r>
                      <a:endParaRPr sz="1800"/>
                    </a:p>
                  </a:txBody>
                  <a:tcPr marL="121925" marR="121925" marT="45725" marB="45725"/>
                </a:tc>
                <a:tc>
                  <a:txBody>
                    <a:bodyPr/>
                    <a:lstStyle/>
                    <a:p>
                      <a:pPr marL="0" marR="0" lvl="0" indent="0" algn="l" rtl="0">
                        <a:spcBef>
                          <a:spcPts val="0"/>
                        </a:spcBef>
                        <a:spcAft>
                          <a:spcPts val="0"/>
                        </a:spcAft>
                        <a:buNone/>
                      </a:pPr>
                      <a:r>
                        <a:rPr lang="en-US" sz="1800">
                          <a:solidFill>
                            <a:srgbClr val="00B050"/>
                          </a:solidFill>
                        </a:rPr>
                        <a:t>DPL</a:t>
                      </a:r>
                      <a:endParaRPr/>
                    </a:p>
                    <a:p>
                      <a:pPr marL="0" marR="0" lvl="0" indent="0" algn="l" rtl="0">
                        <a:spcBef>
                          <a:spcPts val="0"/>
                        </a:spcBef>
                        <a:spcAft>
                          <a:spcPts val="0"/>
                        </a:spcAft>
                        <a:buNone/>
                      </a:pPr>
                      <a:endParaRPr sz="1800"/>
                    </a:p>
                  </a:txBody>
                  <a:tcPr marL="121925" marR="121925" marT="45725" marB="45725"/>
                </a:tc>
                <a:tc>
                  <a:txBody>
                    <a:bodyPr/>
                    <a:lstStyle/>
                    <a:p>
                      <a:pPr marL="0" marR="0" lvl="0" indent="0" algn="l" rtl="0">
                        <a:spcBef>
                          <a:spcPts val="0"/>
                        </a:spcBef>
                        <a:spcAft>
                          <a:spcPts val="0"/>
                        </a:spcAft>
                        <a:buNone/>
                      </a:pPr>
                      <a:r>
                        <a:rPr lang="en-US" sz="1800"/>
                        <a:t>S</a:t>
                      </a:r>
                      <a:endParaRPr/>
                    </a:p>
                    <a:p>
                      <a:pPr marL="0" marR="0" lvl="0" indent="0" algn="l" rtl="0">
                        <a:spcBef>
                          <a:spcPts val="0"/>
                        </a:spcBef>
                        <a:spcAft>
                          <a:spcPts val="0"/>
                        </a:spcAft>
                        <a:buNone/>
                      </a:pPr>
                      <a:endParaRPr sz="1800"/>
                    </a:p>
                    <a:p>
                      <a:pPr marL="0" marR="0" lvl="0" indent="0" algn="l" rtl="0">
                        <a:spcBef>
                          <a:spcPts val="0"/>
                        </a:spcBef>
                        <a:spcAft>
                          <a:spcPts val="0"/>
                        </a:spcAft>
                        <a:buNone/>
                      </a:pPr>
                      <a:r>
                        <a:rPr lang="en-US" sz="1800"/>
                        <a:t>‘1’</a:t>
                      </a:r>
                      <a:endParaRPr sz="1800"/>
                    </a:p>
                  </a:txBody>
                  <a:tcPr marL="121925" marR="121925" marT="45725" marB="45725">
                    <a:solidFill>
                      <a:srgbClr val="C5D8F1"/>
                    </a:solidFill>
                  </a:tcPr>
                </a:tc>
                <a:tc>
                  <a:txBody>
                    <a:bodyPr/>
                    <a:lstStyle/>
                    <a:p>
                      <a:pPr marL="0" marR="0" lvl="0" indent="0" algn="l" rtl="0">
                        <a:spcBef>
                          <a:spcPts val="0"/>
                        </a:spcBef>
                        <a:spcAft>
                          <a:spcPts val="0"/>
                        </a:spcAft>
                        <a:buNone/>
                      </a:pPr>
                      <a:endParaRPr sz="1800"/>
                    </a:p>
                    <a:p>
                      <a:pPr marL="0" marR="0" lvl="0" indent="0" algn="l" rtl="0">
                        <a:spcBef>
                          <a:spcPts val="0"/>
                        </a:spcBef>
                        <a:spcAft>
                          <a:spcPts val="0"/>
                        </a:spcAft>
                        <a:buNone/>
                      </a:pPr>
                      <a:endParaRPr sz="1800"/>
                    </a:p>
                    <a:p>
                      <a:pPr marL="0" marR="0" lvl="0" indent="0" algn="l" rtl="0">
                        <a:spcBef>
                          <a:spcPts val="0"/>
                        </a:spcBef>
                        <a:spcAft>
                          <a:spcPts val="0"/>
                        </a:spcAft>
                        <a:buNone/>
                      </a:pPr>
                      <a:r>
                        <a:rPr lang="en-US" sz="1800"/>
                        <a:t>1</a:t>
                      </a:r>
                      <a:endParaRPr sz="1800"/>
                    </a:p>
                  </a:txBody>
                  <a:tcPr marL="121925" marR="121925" marT="45725" marB="45725">
                    <a:solidFill>
                      <a:srgbClr val="F2DADA"/>
                    </a:solidFill>
                  </a:tcPr>
                </a:tc>
                <a:tc>
                  <a:txBody>
                    <a:bodyPr/>
                    <a:lstStyle/>
                    <a:p>
                      <a:pPr marL="0" marR="0" lvl="0" indent="0" algn="l" rtl="0">
                        <a:spcBef>
                          <a:spcPts val="0"/>
                        </a:spcBef>
                        <a:spcAft>
                          <a:spcPts val="0"/>
                        </a:spcAft>
                        <a:buNone/>
                      </a:pPr>
                      <a:endParaRPr sz="1800"/>
                    </a:p>
                    <a:p>
                      <a:pPr marL="0" marR="0" lvl="0" indent="0" algn="l" rtl="0">
                        <a:spcBef>
                          <a:spcPts val="0"/>
                        </a:spcBef>
                        <a:spcAft>
                          <a:spcPts val="0"/>
                        </a:spcAft>
                        <a:buNone/>
                      </a:pPr>
                      <a:endParaRPr sz="1800"/>
                    </a:p>
                    <a:p>
                      <a:pPr marL="0" marR="0" lvl="0" indent="0" algn="l" rtl="0">
                        <a:spcBef>
                          <a:spcPts val="0"/>
                        </a:spcBef>
                        <a:spcAft>
                          <a:spcPts val="0"/>
                        </a:spcAft>
                        <a:buNone/>
                      </a:pPr>
                      <a:r>
                        <a:rPr lang="en-US" sz="1800"/>
                        <a:t>C</a:t>
                      </a:r>
                      <a:endParaRPr sz="1800"/>
                    </a:p>
                  </a:txBody>
                  <a:tcPr marL="121925" marR="121925" marT="45725" marB="45725">
                    <a:solidFill>
                      <a:srgbClr val="F2DADA"/>
                    </a:solidFill>
                  </a:tcPr>
                </a:tc>
                <a:tc>
                  <a:txBody>
                    <a:bodyPr/>
                    <a:lstStyle/>
                    <a:p>
                      <a:pPr marL="0" marR="0" lvl="0" indent="0" algn="l" rtl="0">
                        <a:spcBef>
                          <a:spcPts val="0"/>
                        </a:spcBef>
                        <a:spcAft>
                          <a:spcPts val="0"/>
                        </a:spcAft>
                        <a:buNone/>
                      </a:pPr>
                      <a:endParaRPr sz="1800"/>
                    </a:p>
                    <a:p>
                      <a:pPr marL="0" marR="0" lvl="0" indent="0" algn="l" rtl="0">
                        <a:spcBef>
                          <a:spcPts val="0"/>
                        </a:spcBef>
                        <a:spcAft>
                          <a:spcPts val="0"/>
                        </a:spcAft>
                        <a:buNone/>
                      </a:pPr>
                      <a:endParaRPr sz="1800"/>
                    </a:p>
                    <a:p>
                      <a:pPr marL="0" marR="0" lvl="0" indent="0" algn="l" rtl="0">
                        <a:spcBef>
                          <a:spcPts val="0"/>
                        </a:spcBef>
                        <a:spcAft>
                          <a:spcPts val="0"/>
                        </a:spcAft>
                        <a:buNone/>
                      </a:pPr>
                      <a:r>
                        <a:rPr lang="en-US" sz="1800"/>
                        <a:t>R</a:t>
                      </a:r>
                      <a:endParaRPr sz="1800"/>
                    </a:p>
                  </a:txBody>
                  <a:tcPr marL="121925" marR="121925" marT="45725" marB="45725">
                    <a:solidFill>
                      <a:srgbClr val="F2DADA"/>
                    </a:solidFill>
                  </a:tcPr>
                </a:tc>
                <a:tc>
                  <a:txBody>
                    <a:bodyPr/>
                    <a:lstStyle/>
                    <a:p>
                      <a:pPr marL="0" marR="0" lvl="0" indent="0" algn="l" rtl="0">
                        <a:spcBef>
                          <a:spcPts val="0"/>
                        </a:spcBef>
                        <a:spcAft>
                          <a:spcPts val="0"/>
                        </a:spcAft>
                        <a:buNone/>
                      </a:pPr>
                      <a:endParaRPr sz="1800"/>
                    </a:p>
                    <a:p>
                      <a:pPr marL="0" marR="0" lvl="0" indent="0" algn="l" rtl="0">
                        <a:spcBef>
                          <a:spcPts val="0"/>
                        </a:spcBef>
                        <a:spcAft>
                          <a:spcPts val="0"/>
                        </a:spcAft>
                        <a:buNone/>
                      </a:pPr>
                      <a:endParaRPr sz="1800"/>
                    </a:p>
                    <a:p>
                      <a:pPr marL="0" marR="0" lvl="0" indent="0" algn="l" rtl="0">
                        <a:spcBef>
                          <a:spcPts val="0"/>
                        </a:spcBef>
                        <a:spcAft>
                          <a:spcPts val="0"/>
                        </a:spcAft>
                        <a:buNone/>
                      </a:pPr>
                      <a:r>
                        <a:rPr lang="en-US" sz="1800"/>
                        <a:t>A</a:t>
                      </a:r>
                      <a:endParaRPr sz="1800"/>
                    </a:p>
                  </a:txBody>
                  <a:tcPr marL="121925" marR="121925" marT="45725" marB="45725">
                    <a:solidFill>
                      <a:srgbClr val="F2DADA"/>
                    </a:solidFill>
                  </a:tcPr>
                </a:tc>
                <a:tc>
                  <a:txBody>
                    <a:bodyPr/>
                    <a:lstStyle/>
                    <a:p>
                      <a:pPr marL="0" marR="0" lvl="0" indent="0" algn="l" rtl="0">
                        <a:spcBef>
                          <a:spcPts val="0"/>
                        </a:spcBef>
                        <a:spcAft>
                          <a:spcPts val="0"/>
                        </a:spcAft>
                        <a:buNone/>
                      </a:pPr>
                      <a:r>
                        <a:rPr lang="en-US" sz="1600"/>
                        <a:t>Base </a:t>
                      </a:r>
                      <a:endParaRPr/>
                    </a:p>
                    <a:p>
                      <a:pPr marL="0" marR="0" lvl="0" indent="0" algn="l" rtl="0">
                        <a:spcBef>
                          <a:spcPts val="0"/>
                        </a:spcBef>
                        <a:spcAft>
                          <a:spcPts val="0"/>
                        </a:spcAft>
                        <a:buNone/>
                      </a:pPr>
                      <a:r>
                        <a:rPr lang="en-US" sz="1600"/>
                        <a:t>Addr</a:t>
                      </a:r>
                      <a:endParaRPr sz="1600"/>
                    </a:p>
                    <a:p>
                      <a:pPr marL="0" marR="0" lvl="0" indent="0" algn="l" rtl="0">
                        <a:spcBef>
                          <a:spcPts val="0"/>
                        </a:spcBef>
                        <a:spcAft>
                          <a:spcPts val="0"/>
                        </a:spcAft>
                        <a:buNone/>
                      </a:pPr>
                      <a:r>
                        <a:rPr lang="en-US" sz="1600"/>
                        <a:t>23:16</a:t>
                      </a:r>
                      <a:endParaRPr sz="1600"/>
                    </a:p>
                  </a:txBody>
                  <a:tcPr marL="121925" marR="121925" marT="45725" marB="45725"/>
                </a:tc>
                <a:tc>
                  <a:txBody>
                    <a:bodyPr/>
                    <a:lstStyle/>
                    <a:p>
                      <a:pPr marL="0" marR="0" lvl="0" indent="0" algn="l" rtl="0">
                        <a:spcBef>
                          <a:spcPts val="0"/>
                        </a:spcBef>
                        <a:spcAft>
                          <a:spcPts val="0"/>
                        </a:spcAft>
                        <a:buNone/>
                      </a:pPr>
                      <a:r>
                        <a:rPr lang="en-US" sz="1600"/>
                        <a:t>Base </a:t>
                      </a:r>
                      <a:endParaRPr/>
                    </a:p>
                    <a:p>
                      <a:pPr marL="0" marR="0" lvl="0" indent="0" algn="l" rtl="0">
                        <a:spcBef>
                          <a:spcPts val="0"/>
                        </a:spcBef>
                        <a:spcAft>
                          <a:spcPts val="0"/>
                        </a:spcAft>
                        <a:buNone/>
                      </a:pPr>
                      <a:r>
                        <a:rPr lang="en-US" sz="1600"/>
                        <a:t>Addr</a:t>
                      </a:r>
                      <a:endParaRPr sz="1600"/>
                    </a:p>
                    <a:p>
                      <a:pPr marL="0" marR="0" lvl="0" indent="0" algn="l" rtl="0">
                        <a:spcBef>
                          <a:spcPts val="0"/>
                        </a:spcBef>
                        <a:spcAft>
                          <a:spcPts val="0"/>
                        </a:spcAft>
                        <a:buNone/>
                      </a:pPr>
                      <a:r>
                        <a:rPr lang="en-US" sz="1600"/>
                        <a:t>15:00</a:t>
                      </a:r>
                      <a:endParaRPr sz="1600"/>
                    </a:p>
                  </a:txBody>
                  <a:tcPr marL="121925" marR="121925" marT="45725" marB="45725"/>
                </a:tc>
                <a:tc>
                  <a:txBody>
                    <a:bodyPr/>
                    <a:lstStyle/>
                    <a:p>
                      <a:pPr marL="0" marR="0" lvl="0" indent="0" algn="l" rtl="0">
                        <a:spcBef>
                          <a:spcPts val="0"/>
                        </a:spcBef>
                        <a:spcAft>
                          <a:spcPts val="0"/>
                        </a:spcAft>
                        <a:buNone/>
                      </a:pPr>
                      <a:r>
                        <a:rPr lang="en-US" sz="1600" dirty="0"/>
                        <a:t>Segment</a:t>
                      </a:r>
                      <a:endParaRPr dirty="0"/>
                    </a:p>
                    <a:p>
                      <a:pPr marL="0" marR="0" lvl="0" indent="0" algn="l" rtl="0">
                        <a:spcBef>
                          <a:spcPts val="0"/>
                        </a:spcBef>
                        <a:spcAft>
                          <a:spcPts val="0"/>
                        </a:spcAft>
                        <a:buNone/>
                      </a:pPr>
                      <a:r>
                        <a:rPr lang="en-US" sz="1600" dirty="0"/>
                        <a:t>Limit</a:t>
                      </a:r>
                      <a:endParaRPr dirty="0"/>
                    </a:p>
                    <a:p>
                      <a:pPr marL="0" marR="0" lvl="0" indent="0" algn="l" rtl="0">
                        <a:spcBef>
                          <a:spcPts val="0"/>
                        </a:spcBef>
                        <a:spcAft>
                          <a:spcPts val="0"/>
                        </a:spcAft>
                        <a:buNone/>
                      </a:pPr>
                      <a:r>
                        <a:rPr lang="en-US" sz="1600" dirty="0"/>
                        <a:t>15:00</a:t>
                      </a:r>
                      <a:endParaRPr sz="1600" dirty="0"/>
                    </a:p>
                  </a:txBody>
                  <a:tcPr marL="121925" marR="121925" marT="45725" marB="45725"/>
                </a:tc>
                <a:extLst>
                  <a:ext uri="{0D108BD9-81ED-4DB2-BD59-A6C34878D82A}">
                    <a16:rowId xmlns:a16="http://schemas.microsoft.com/office/drawing/2014/main" val="10000"/>
                  </a:ext>
                </a:extLst>
              </a:tr>
            </a:tbl>
          </a:graphicData>
        </a:graphic>
      </p:graphicFrame>
      <p:sp>
        <p:nvSpPr>
          <p:cNvPr id="1846" name="Google Shape;1846;p111"/>
          <p:cNvSpPr txBox="1"/>
          <p:nvPr/>
        </p:nvSpPr>
        <p:spPr>
          <a:xfrm>
            <a:off x="6160772" y="3211880"/>
            <a:ext cx="1962149" cy="400050"/>
          </a:xfrm>
          <a:prstGeom prst="rect">
            <a:avLst/>
          </a:prstGeom>
          <a:solidFill>
            <a:srgbClr val="EAF1DD"/>
          </a:solidFill>
          <a:ln w="9525"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a:solidFill>
                  <a:schemeClr val="dk1"/>
                </a:solidFill>
                <a:latin typeface="Calibri"/>
                <a:ea typeface="Calibri"/>
                <a:cs typeface="Calibri"/>
                <a:sym typeface="Calibri"/>
              </a:rPr>
              <a:t>TYPE</a:t>
            </a:r>
            <a:endParaRPr sz="2000">
              <a:solidFill>
                <a:schemeClr val="dk1"/>
              </a:solidFill>
              <a:latin typeface="Calibri"/>
              <a:ea typeface="Calibri"/>
              <a:cs typeface="Calibri"/>
              <a:sym typeface="Calibri"/>
            </a:endParaRPr>
          </a:p>
        </p:txBody>
      </p:sp>
      <p:graphicFrame>
        <p:nvGraphicFramePr>
          <p:cNvPr id="1847" name="Google Shape;1847;p111"/>
          <p:cNvGraphicFramePr/>
          <p:nvPr/>
        </p:nvGraphicFramePr>
        <p:xfrm>
          <a:off x="711208" y="5014913"/>
          <a:ext cx="10972850" cy="1188730"/>
        </p:xfrm>
        <a:graphic>
          <a:graphicData uri="http://schemas.openxmlformats.org/drawingml/2006/table">
            <a:tbl>
              <a:tblPr firstRow="1" bandRow="1">
                <a:noFill/>
                <a:tableStyleId>{C14310B4-761D-440C-B97F-3B79ECA8EF60}</a:tableStyleId>
              </a:tblPr>
              <a:tblGrid>
                <a:gridCol w="1277825">
                  <a:extLst>
                    <a:ext uri="{9D8B030D-6E8A-4147-A177-3AD203B41FA5}">
                      <a16:colId xmlns:a16="http://schemas.microsoft.com/office/drawing/2014/main" val="20000"/>
                    </a:ext>
                  </a:extLst>
                </a:gridCol>
                <a:gridCol w="425925">
                  <a:extLst>
                    <a:ext uri="{9D8B030D-6E8A-4147-A177-3AD203B41FA5}">
                      <a16:colId xmlns:a16="http://schemas.microsoft.com/office/drawing/2014/main" val="20001"/>
                    </a:ext>
                  </a:extLst>
                </a:gridCol>
                <a:gridCol w="425950">
                  <a:extLst>
                    <a:ext uri="{9D8B030D-6E8A-4147-A177-3AD203B41FA5}">
                      <a16:colId xmlns:a16="http://schemas.microsoft.com/office/drawing/2014/main" val="20002"/>
                    </a:ext>
                  </a:extLst>
                </a:gridCol>
                <a:gridCol w="425950">
                  <a:extLst>
                    <a:ext uri="{9D8B030D-6E8A-4147-A177-3AD203B41FA5}">
                      <a16:colId xmlns:a16="http://schemas.microsoft.com/office/drawing/2014/main" val="20003"/>
                    </a:ext>
                  </a:extLst>
                </a:gridCol>
                <a:gridCol w="425950">
                  <a:extLst>
                    <a:ext uri="{9D8B030D-6E8A-4147-A177-3AD203B41FA5}">
                      <a16:colId xmlns:a16="http://schemas.microsoft.com/office/drawing/2014/main" val="20004"/>
                    </a:ext>
                  </a:extLst>
                </a:gridCol>
                <a:gridCol w="851875">
                  <a:extLst>
                    <a:ext uri="{9D8B030D-6E8A-4147-A177-3AD203B41FA5}">
                      <a16:colId xmlns:a16="http://schemas.microsoft.com/office/drawing/2014/main" val="20005"/>
                    </a:ext>
                  </a:extLst>
                </a:gridCol>
                <a:gridCol w="340750">
                  <a:extLst>
                    <a:ext uri="{9D8B030D-6E8A-4147-A177-3AD203B41FA5}">
                      <a16:colId xmlns:a16="http://schemas.microsoft.com/office/drawing/2014/main" val="20006"/>
                    </a:ext>
                  </a:extLst>
                </a:gridCol>
                <a:gridCol w="747750">
                  <a:extLst>
                    <a:ext uri="{9D8B030D-6E8A-4147-A177-3AD203B41FA5}">
                      <a16:colId xmlns:a16="http://schemas.microsoft.com/office/drawing/2014/main" val="20007"/>
                    </a:ext>
                  </a:extLst>
                </a:gridCol>
                <a:gridCol w="444875">
                  <a:extLst>
                    <a:ext uri="{9D8B030D-6E8A-4147-A177-3AD203B41FA5}">
                      <a16:colId xmlns:a16="http://schemas.microsoft.com/office/drawing/2014/main" val="20008"/>
                    </a:ext>
                  </a:extLst>
                </a:gridCol>
                <a:gridCol w="2436050">
                  <a:extLst>
                    <a:ext uri="{9D8B030D-6E8A-4147-A177-3AD203B41FA5}">
                      <a16:colId xmlns:a16="http://schemas.microsoft.com/office/drawing/2014/main" val="20009"/>
                    </a:ext>
                  </a:extLst>
                </a:gridCol>
                <a:gridCol w="1056650">
                  <a:extLst>
                    <a:ext uri="{9D8B030D-6E8A-4147-A177-3AD203B41FA5}">
                      <a16:colId xmlns:a16="http://schemas.microsoft.com/office/drawing/2014/main" val="20010"/>
                    </a:ext>
                  </a:extLst>
                </a:gridCol>
                <a:gridCol w="1056650">
                  <a:extLst>
                    <a:ext uri="{9D8B030D-6E8A-4147-A177-3AD203B41FA5}">
                      <a16:colId xmlns:a16="http://schemas.microsoft.com/office/drawing/2014/main" val="20011"/>
                    </a:ext>
                  </a:extLst>
                </a:gridCol>
                <a:gridCol w="1056650">
                  <a:extLst>
                    <a:ext uri="{9D8B030D-6E8A-4147-A177-3AD203B41FA5}">
                      <a16:colId xmlns:a16="http://schemas.microsoft.com/office/drawing/2014/main" val="20012"/>
                    </a:ext>
                  </a:extLst>
                </a:gridCol>
              </a:tblGrid>
              <a:tr h="985850">
                <a:tc>
                  <a:txBody>
                    <a:bodyPr/>
                    <a:lstStyle/>
                    <a:p>
                      <a:pPr marL="0" marR="0" lvl="0" indent="0" algn="l" rtl="0">
                        <a:spcBef>
                          <a:spcPts val="0"/>
                        </a:spcBef>
                        <a:spcAft>
                          <a:spcPts val="0"/>
                        </a:spcAft>
                        <a:buNone/>
                      </a:pPr>
                      <a:r>
                        <a:rPr lang="en-US" sz="1800"/>
                        <a:t>Base</a:t>
                      </a:r>
                      <a:endParaRPr/>
                    </a:p>
                    <a:p>
                      <a:pPr marL="0" marR="0" lvl="0" indent="0" algn="l" rtl="0">
                        <a:spcBef>
                          <a:spcPts val="0"/>
                        </a:spcBef>
                        <a:spcAft>
                          <a:spcPts val="0"/>
                        </a:spcAft>
                        <a:buNone/>
                      </a:pPr>
                      <a:r>
                        <a:rPr lang="en-US" sz="1800"/>
                        <a:t>Addr.  31:24</a:t>
                      </a:r>
                      <a:endParaRPr sz="1800"/>
                    </a:p>
                  </a:txBody>
                  <a:tcPr marL="121925" marR="121925" marT="45725" marB="45725"/>
                </a:tc>
                <a:tc>
                  <a:txBody>
                    <a:bodyPr/>
                    <a:lstStyle/>
                    <a:p>
                      <a:pPr marL="0" marR="0" lvl="0" indent="0" algn="l" rtl="0">
                        <a:spcBef>
                          <a:spcPts val="0"/>
                        </a:spcBef>
                        <a:spcAft>
                          <a:spcPts val="0"/>
                        </a:spcAft>
                        <a:buNone/>
                      </a:pPr>
                      <a:r>
                        <a:rPr lang="en-US" sz="1800"/>
                        <a:t>G</a:t>
                      </a:r>
                      <a:endParaRPr sz="1800">
                        <a:solidFill>
                          <a:schemeClr val="dk1"/>
                        </a:solidFill>
                      </a:endParaRPr>
                    </a:p>
                  </a:txBody>
                  <a:tcPr marL="121925" marR="121925" marT="45725" marB="45725"/>
                </a:tc>
                <a:tc>
                  <a:txBody>
                    <a:bodyPr/>
                    <a:lstStyle/>
                    <a:p>
                      <a:pPr marL="0" marR="0" lvl="0" indent="0" algn="l" rtl="0">
                        <a:spcBef>
                          <a:spcPts val="0"/>
                        </a:spcBef>
                        <a:spcAft>
                          <a:spcPts val="0"/>
                        </a:spcAft>
                        <a:buNone/>
                      </a:pPr>
                      <a:endParaRPr sz="1800">
                        <a:solidFill>
                          <a:schemeClr val="dk1"/>
                        </a:solidFill>
                      </a:endParaRPr>
                    </a:p>
                  </a:txBody>
                  <a:tcPr marL="121925" marR="121925" marT="45725" marB="45725"/>
                </a:tc>
                <a:tc>
                  <a:txBody>
                    <a:bodyPr/>
                    <a:lstStyle/>
                    <a:p>
                      <a:pPr marL="0" marR="0" lvl="0" indent="0" algn="l" rtl="0">
                        <a:spcBef>
                          <a:spcPts val="0"/>
                        </a:spcBef>
                        <a:spcAft>
                          <a:spcPts val="0"/>
                        </a:spcAft>
                        <a:buNone/>
                      </a:pPr>
                      <a:r>
                        <a:rPr lang="en-US" sz="1800">
                          <a:solidFill>
                            <a:schemeClr val="dk1"/>
                          </a:solidFill>
                        </a:rPr>
                        <a:t>0</a:t>
                      </a:r>
                      <a:endParaRPr sz="1800">
                        <a:solidFill>
                          <a:schemeClr val="dk1"/>
                        </a:solidFill>
                      </a:endParaRPr>
                    </a:p>
                  </a:txBody>
                  <a:tcPr marL="121925" marR="121925" marT="45725" marB="45725"/>
                </a:tc>
                <a:tc>
                  <a:txBody>
                    <a:bodyPr/>
                    <a:lstStyle/>
                    <a:p>
                      <a:pPr marL="0" marR="0" lvl="0" indent="0" algn="l" rtl="0">
                        <a:spcBef>
                          <a:spcPts val="0"/>
                        </a:spcBef>
                        <a:spcAft>
                          <a:spcPts val="0"/>
                        </a:spcAft>
                        <a:buNone/>
                      </a:pPr>
                      <a:endParaRPr sz="1400">
                        <a:solidFill>
                          <a:schemeClr val="dk1"/>
                        </a:solidFill>
                      </a:endParaRPr>
                    </a:p>
                  </a:txBody>
                  <a:tcPr marL="121925" marR="121925" marT="45725" marB="45725"/>
                </a:tc>
                <a:tc>
                  <a:txBody>
                    <a:bodyPr/>
                    <a:lstStyle/>
                    <a:p>
                      <a:pPr marL="0" marR="0" lvl="0" indent="0" algn="l" rtl="0">
                        <a:spcBef>
                          <a:spcPts val="0"/>
                        </a:spcBef>
                        <a:spcAft>
                          <a:spcPts val="0"/>
                        </a:spcAft>
                        <a:buNone/>
                      </a:pPr>
                      <a:r>
                        <a:rPr lang="en-US" sz="1400"/>
                        <a:t>Seg. Limit 19:16</a:t>
                      </a:r>
                      <a:endParaRPr sz="1400"/>
                    </a:p>
                  </a:txBody>
                  <a:tcPr marL="121925" marR="121925" marT="45725" marB="45725"/>
                </a:tc>
                <a:tc>
                  <a:txBody>
                    <a:bodyPr/>
                    <a:lstStyle/>
                    <a:p>
                      <a:pPr marL="0" marR="0" lvl="0" indent="0" algn="l" rtl="0">
                        <a:spcBef>
                          <a:spcPts val="0"/>
                        </a:spcBef>
                        <a:spcAft>
                          <a:spcPts val="0"/>
                        </a:spcAft>
                        <a:buNone/>
                      </a:pPr>
                      <a:r>
                        <a:rPr lang="en-US" sz="1800"/>
                        <a:t>P</a:t>
                      </a:r>
                      <a:endParaRPr sz="1800"/>
                    </a:p>
                  </a:txBody>
                  <a:tcPr marL="121925" marR="121925" marT="45725" marB="45725"/>
                </a:tc>
                <a:tc>
                  <a:txBody>
                    <a:bodyPr/>
                    <a:lstStyle/>
                    <a:p>
                      <a:pPr marL="0" marR="0" lvl="0" indent="0" algn="l" rtl="0">
                        <a:spcBef>
                          <a:spcPts val="0"/>
                        </a:spcBef>
                        <a:spcAft>
                          <a:spcPts val="0"/>
                        </a:spcAft>
                        <a:buNone/>
                      </a:pPr>
                      <a:r>
                        <a:rPr lang="en-US" sz="1800">
                          <a:solidFill>
                            <a:srgbClr val="00B050"/>
                          </a:solidFill>
                        </a:rPr>
                        <a:t>DPL</a:t>
                      </a:r>
                      <a:endParaRPr/>
                    </a:p>
                    <a:p>
                      <a:pPr marL="0" marR="0" lvl="0" indent="0" algn="l" rtl="0">
                        <a:spcBef>
                          <a:spcPts val="0"/>
                        </a:spcBef>
                        <a:spcAft>
                          <a:spcPts val="0"/>
                        </a:spcAft>
                        <a:buNone/>
                      </a:pPr>
                      <a:endParaRPr sz="1800">
                        <a:solidFill>
                          <a:srgbClr val="00B050"/>
                        </a:solidFill>
                      </a:endParaRPr>
                    </a:p>
                  </a:txBody>
                  <a:tcPr marL="121925" marR="121925" marT="45725" marB="45725"/>
                </a:tc>
                <a:tc>
                  <a:txBody>
                    <a:bodyPr/>
                    <a:lstStyle/>
                    <a:p>
                      <a:pPr marL="0" marR="0" lvl="0" indent="0" algn="l" rtl="0">
                        <a:spcBef>
                          <a:spcPts val="0"/>
                        </a:spcBef>
                        <a:spcAft>
                          <a:spcPts val="0"/>
                        </a:spcAft>
                        <a:buNone/>
                      </a:pPr>
                      <a:r>
                        <a:rPr lang="en-US" sz="1800"/>
                        <a:t>S</a:t>
                      </a:r>
                      <a:endParaRPr/>
                    </a:p>
                    <a:p>
                      <a:pPr marL="0" marR="0" lvl="0" indent="0" algn="l" rtl="0">
                        <a:spcBef>
                          <a:spcPts val="0"/>
                        </a:spcBef>
                        <a:spcAft>
                          <a:spcPts val="0"/>
                        </a:spcAft>
                        <a:buNone/>
                      </a:pPr>
                      <a:endParaRPr sz="1800"/>
                    </a:p>
                    <a:p>
                      <a:pPr marL="0" marR="0" lvl="0" indent="0" algn="l" rtl="0">
                        <a:spcBef>
                          <a:spcPts val="0"/>
                        </a:spcBef>
                        <a:spcAft>
                          <a:spcPts val="0"/>
                        </a:spcAft>
                        <a:buNone/>
                      </a:pPr>
                      <a:r>
                        <a:rPr lang="en-US" sz="1800"/>
                        <a:t>‘0’</a:t>
                      </a:r>
                      <a:endParaRPr sz="1800"/>
                    </a:p>
                  </a:txBody>
                  <a:tcPr marL="121925" marR="121925" marT="45725" marB="45725">
                    <a:solidFill>
                      <a:srgbClr val="C5D8F1"/>
                    </a:solidFill>
                  </a:tcPr>
                </a:tc>
                <a:tc>
                  <a:txBody>
                    <a:bodyPr/>
                    <a:lstStyle/>
                    <a:p>
                      <a:pPr marL="0" marR="0" lvl="0" indent="0" algn="l" rtl="0">
                        <a:spcBef>
                          <a:spcPts val="0"/>
                        </a:spcBef>
                        <a:spcAft>
                          <a:spcPts val="0"/>
                        </a:spcAft>
                        <a:buNone/>
                      </a:pPr>
                      <a:endParaRPr sz="1800"/>
                    </a:p>
                    <a:p>
                      <a:pPr marL="0" marR="0" lvl="0" indent="0" algn="l" rtl="0">
                        <a:spcBef>
                          <a:spcPts val="0"/>
                        </a:spcBef>
                        <a:spcAft>
                          <a:spcPts val="0"/>
                        </a:spcAft>
                        <a:buNone/>
                      </a:pPr>
                      <a:r>
                        <a:rPr lang="en-US" sz="1800"/>
                        <a:t>         TYPE</a:t>
                      </a:r>
                      <a:endParaRPr sz="1800"/>
                    </a:p>
                  </a:txBody>
                  <a:tcPr marL="121925" marR="121925" marT="45725" marB="45725">
                    <a:solidFill>
                      <a:srgbClr val="F2DADA"/>
                    </a:solidFill>
                  </a:tcPr>
                </a:tc>
                <a:tc>
                  <a:txBody>
                    <a:bodyPr/>
                    <a:lstStyle/>
                    <a:p>
                      <a:pPr marL="0" marR="0" lvl="0" indent="0" algn="l" rtl="0">
                        <a:spcBef>
                          <a:spcPts val="0"/>
                        </a:spcBef>
                        <a:spcAft>
                          <a:spcPts val="0"/>
                        </a:spcAft>
                        <a:buNone/>
                      </a:pPr>
                      <a:r>
                        <a:rPr lang="en-US" sz="1600"/>
                        <a:t>Base </a:t>
                      </a:r>
                      <a:endParaRPr/>
                    </a:p>
                    <a:p>
                      <a:pPr marL="0" marR="0" lvl="0" indent="0" algn="l" rtl="0">
                        <a:spcBef>
                          <a:spcPts val="0"/>
                        </a:spcBef>
                        <a:spcAft>
                          <a:spcPts val="0"/>
                        </a:spcAft>
                        <a:buNone/>
                      </a:pPr>
                      <a:r>
                        <a:rPr lang="en-US" sz="1600"/>
                        <a:t>Addr</a:t>
                      </a:r>
                      <a:endParaRPr sz="1600"/>
                    </a:p>
                    <a:p>
                      <a:pPr marL="0" marR="0" lvl="0" indent="0" algn="l" rtl="0">
                        <a:spcBef>
                          <a:spcPts val="0"/>
                        </a:spcBef>
                        <a:spcAft>
                          <a:spcPts val="0"/>
                        </a:spcAft>
                        <a:buNone/>
                      </a:pPr>
                      <a:r>
                        <a:rPr lang="en-US" sz="1600"/>
                        <a:t>23:16</a:t>
                      </a:r>
                      <a:endParaRPr sz="1600"/>
                    </a:p>
                  </a:txBody>
                  <a:tcPr marL="121925" marR="121925" marT="45725" marB="45725"/>
                </a:tc>
                <a:tc>
                  <a:txBody>
                    <a:bodyPr/>
                    <a:lstStyle/>
                    <a:p>
                      <a:pPr marL="0" marR="0" lvl="0" indent="0" algn="l" rtl="0">
                        <a:spcBef>
                          <a:spcPts val="0"/>
                        </a:spcBef>
                        <a:spcAft>
                          <a:spcPts val="0"/>
                        </a:spcAft>
                        <a:buNone/>
                      </a:pPr>
                      <a:r>
                        <a:rPr lang="en-US" sz="1600"/>
                        <a:t>Base </a:t>
                      </a:r>
                      <a:endParaRPr/>
                    </a:p>
                    <a:p>
                      <a:pPr marL="0" marR="0" lvl="0" indent="0" algn="l" rtl="0">
                        <a:spcBef>
                          <a:spcPts val="0"/>
                        </a:spcBef>
                        <a:spcAft>
                          <a:spcPts val="0"/>
                        </a:spcAft>
                        <a:buNone/>
                      </a:pPr>
                      <a:r>
                        <a:rPr lang="en-US" sz="1600"/>
                        <a:t>Addr</a:t>
                      </a:r>
                      <a:endParaRPr sz="1600"/>
                    </a:p>
                    <a:p>
                      <a:pPr marL="0" marR="0" lvl="0" indent="0" algn="l" rtl="0">
                        <a:spcBef>
                          <a:spcPts val="0"/>
                        </a:spcBef>
                        <a:spcAft>
                          <a:spcPts val="0"/>
                        </a:spcAft>
                        <a:buNone/>
                      </a:pPr>
                      <a:r>
                        <a:rPr lang="en-US" sz="1600"/>
                        <a:t>15:00</a:t>
                      </a:r>
                      <a:endParaRPr sz="1600"/>
                    </a:p>
                  </a:txBody>
                  <a:tcPr marL="121925" marR="121925" marT="45725" marB="45725"/>
                </a:tc>
                <a:tc>
                  <a:txBody>
                    <a:bodyPr/>
                    <a:lstStyle/>
                    <a:p>
                      <a:pPr marL="0" marR="0" lvl="0" indent="0" algn="l" rtl="0">
                        <a:spcBef>
                          <a:spcPts val="0"/>
                        </a:spcBef>
                        <a:spcAft>
                          <a:spcPts val="0"/>
                        </a:spcAft>
                        <a:buNone/>
                      </a:pPr>
                      <a:r>
                        <a:rPr lang="en-US" sz="1600"/>
                        <a:t>Segment</a:t>
                      </a:r>
                      <a:endParaRPr/>
                    </a:p>
                    <a:p>
                      <a:pPr marL="0" marR="0" lvl="0" indent="0" algn="l" rtl="0">
                        <a:spcBef>
                          <a:spcPts val="0"/>
                        </a:spcBef>
                        <a:spcAft>
                          <a:spcPts val="0"/>
                        </a:spcAft>
                        <a:buNone/>
                      </a:pPr>
                      <a:r>
                        <a:rPr lang="en-US" sz="1600"/>
                        <a:t>Limit</a:t>
                      </a:r>
                      <a:endParaRPr/>
                    </a:p>
                    <a:p>
                      <a:pPr marL="0" marR="0" lvl="0" indent="0" algn="l" rtl="0">
                        <a:spcBef>
                          <a:spcPts val="0"/>
                        </a:spcBef>
                        <a:spcAft>
                          <a:spcPts val="0"/>
                        </a:spcAft>
                        <a:buNone/>
                      </a:pPr>
                      <a:r>
                        <a:rPr lang="en-US" sz="1600"/>
                        <a:t>15:00</a:t>
                      </a:r>
                      <a:endParaRPr sz="1600"/>
                    </a:p>
                  </a:txBody>
                  <a:tcPr marL="121925" marR="121925" marT="45725" marB="45725"/>
                </a:tc>
                <a:extLst>
                  <a:ext uri="{0D108BD9-81ED-4DB2-BD59-A6C34878D82A}">
                    <a16:rowId xmlns:a16="http://schemas.microsoft.com/office/drawing/2014/main" val="10000"/>
                  </a:ext>
                </a:extLst>
              </a:tr>
            </a:tbl>
          </a:graphicData>
        </a:graphic>
      </p:graphicFrame>
      <p:sp>
        <p:nvSpPr>
          <p:cNvPr id="1848" name="Google Shape;1848;p111"/>
          <p:cNvSpPr/>
          <p:nvPr/>
        </p:nvSpPr>
        <p:spPr>
          <a:xfrm>
            <a:off x="4191000" y="214315"/>
            <a:ext cx="4851400" cy="428625"/>
          </a:xfrm>
          <a:prstGeom prst="rect">
            <a:avLst/>
          </a:prstGeom>
          <a:solidFill>
            <a:srgbClr val="EAF1DD"/>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rgbClr val="FF0000"/>
                </a:solidFill>
                <a:latin typeface="Calibri"/>
                <a:ea typeface="Calibri"/>
                <a:cs typeface="Calibri"/>
                <a:sym typeface="Calibri"/>
              </a:rPr>
              <a:t>Data Segment Descriptor</a:t>
            </a:r>
            <a:endParaRPr sz="1800">
              <a:solidFill>
                <a:srgbClr val="FF0000"/>
              </a:solidFill>
              <a:latin typeface="Calibri"/>
              <a:ea typeface="Calibri"/>
              <a:cs typeface="Calibri"/>
              <a:sym typeface="Calibri"/>
            </a:endParaRPr>
          </a:p>
        </p:txBody>
      </p:sp>
      <p:sp>
        <p:nvSpPr>
          <p:cNvPr id="1849" name="Google Shape;1849;p111"/>
          <p:cNvSpPr/>
          <p:nvPr/>
        </p:nvSpPr>
        <p:spPr>
          <a:xfrm>
            <a:off x="4191000" y="2500352"/>
            <a:ext cx="5054600" cy="428625"/>
          </a:xfrm>
          <a:prstGeom prst="rect">
            <a:avLst/>
          </a:prstGeom>
          <a:solidFill>
            <a:srgbClr val="EAF1DD"/>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rgbClr val="FF0000"/>
                </a:solidFill>
                <a:latin typeface="Calibri"/>
                <a:ea typeface="Calibri"/>
                <a:cs typeface="Calibri"/>
                <a:sym typeface="Calibri"/>
              </a:rPr>
              <a:t>Code Segment Descriptor</a:t>
            </a:r>
            <a:endParaRPr sz="1800">
              <a:solidFill>
                <a:srgbClr val="FF0000"/>
              </a:solidFill>
              <a:latin typeface="Calibri"/>
              <a:ea typeface="Calibri"/>
              <a:cs typeface="Calibri"/>
              <a:sym typeface="Calibri"/>
            </a:endParaRPr>
          </a:p>
        </p:txBody>
      </p:sp>
      <p:sp>
        <p:nvSpPr>
          <p:cNvPr id="1850" name="Google Shape;1850;p111"/>
          <p:cNvSpPr/>
          <p:nvPr/>
        </p:nvSpPr>
        <p:spPr>
          <a:xfrm>
            <a:off x="4286252" y="4429164"/>
            <a:ext cx="5467349" cy="428625"/>
          </a:xfrm>
          <a:prstGeom prst="rect">
            <a:avLst/>
          </a:prstGeom>
          <a:solidFill>
            <a:srgbClr val="EAF1DD"/>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rgbClr val="FF0000"/>
                </a:solidFill>
                <a:latin typeface="Calibri"/>
                <a:ea typeface="Calibri"/>
                <a:cs typeface="Calibri"/>
                <a:sym typeface="Calibri"/>
              </a:rPr>
              <a:t>System Segment Descriptor</a:t>
            </a:r>
            <a:endParaRPr sz="1800">
              <a:solidFill>
                <a:srgbClr val="FF0000"/>
              </a:solidFill>
              <a:latin typeface="Calibri"/>
              <a:ea typeface="Calibri"/>
              <a:cs typeface="Calibri"/>
              <a:sym typeface="Calibri"/>
            </a:endParaRPr>
          </a:p>
        </p:txBody>
      </p:sp>
      <p:sp>
        <p:nvSpPr>
          <p:cNvPr id="1851" name="Google Shape;1851;p111"/>
          <p:cNvSpPr/>
          <p:nvPr/>
        </p:nvSpPr>
        <p:spPr>
          <a:xfrm>
            <a:off x="939039" y="240965"/>
            <a:ext cx="3106487" cy="61555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b="1">
                <a:solidFill>
                  <a:srgbClr val="C00000"/>
                </a:solidFill>
                <a:latin typeface="Times New Roman"/>
                <a:ea typeface="Times New Roman"/>
                <a:cs typeface="Times New Roman"/>
                <a:sym typeface="Times New Roman"/>
              </a:rPr>
              <a:t>Field and Flag in </a:t>
            </a:r>
            <a:r>
              <a:rPr lang="en-US" sz="1600" b="1">
                <a:solidFill>
                  <a:srgbClr val="C00000"/>
                </a:solidFill>
                <a:latin typeface="Times New Roman"/>
                <a:ea typeface="Times New Roman"/>
                <a:cs typeface="Times New Roman"/>
                <a:sym typeface="Times New Roman"/>
              </a:rPr>
              <a:t>Protection</a:t>
            </a:r>
            <a:r>
              <a:rPr lang="en-US" sz="1400" b="1">
                <a:solidFill>
                  <a:srgbClr val="C00000"/>
                </a:solidFill>
                <a:latin typeface="Times New Roman"/>
                <a:ea typeface="Times New Roman"/>
                <a:cs typeface="Times New Roman"/>
                <a:sym typeface="Times New Roman"/>
              </a:rPr>
              <a:t> system</a:t>
            </a:r>
            <a:r>
              <a:rPr lang="en-US" sz="1800" b="1">
                <a:solidFill>
                  <a:srgbClr val="002060"/>
                </a:solidFill>
                <a:latin typeface="Times New Roman"/>
                <a:ea typeface="Times New Roman"/>
                <a:cs typeface="Times New Roman"/>
                <a:sym typeface="Times New Roman"/>
              </a:rPr>
              <a:t>	</a:t>
            </a:r>
            <a:endParaRPr sz="1800">
              <a:solidFill>
                <a:schemeClr val="dk1"/>
              </a:solidFill>
              <a:latin typeface="Calibri"/>
              <a:ea typeface="Calibri"/>
              <a:cs typeface="Calibri"/>
              <a:sym typeface="Calibri"/>
            </a:endParaRPr>
          </a:p>
        </p:txBody>
      </p:sp>
    </p:spTree>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Shape 1855"/>
        <p:cNvGrpSpPr/>
        <p:nvPr/>
      </p:nvGrpSpPr>
      <p:grpSpPr>
        <a:xfrm>
          <a:off x="0" y="0"/>
          <a:ext cx="0" cy="0"/>
          <a:chOff x="0" y="0"/>
          <a:chExt cx="0" cy="0"/>
        </a:xfrm>
      </p:grpSpPr>
      <p:sp>
        <p:nvSpPr>
          <p:cNvPr id="1856" name="Google Shape;1856;p112"/>
          <p:cNvSpPr txBox="1">
            <a:spLocks noGrp="1"/>
          </p:cNvSpPr>
          <p:nvPr>
            <p:ph type="dt" idx="10"/>
          </p:nvPr>
        </p:nvSpPr>
        <p:spPr>
          <a:xfrm>
            <a:off x="1041889" y="6336377"/>
            <a:ext cx="28448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6D56828C-4F9E-436C-92E0-5C6A58634495}" type="datetime1">
              <a:rPr lang="en-US" smtClean="0"/>
              <a:t>3/29/2023</a:t>
            </a:fld>
            <a:endParaRPr/>
          </a:p>
        </p:txBody>
      </p:sp>
      <p:sp>
        <p:nvSpPr>
          <p:cNvPr id="1857" name="Google Shape;1857;p112"/>
          <p:cNvSpPr txBox="1">
            <a:spLocks noGrp="1"/>
          </p:cNvSpPr>
          <p:nvPr>
            <p:ph type="ftr" idx="11"/>
          </p:nvPr>
        </p:nvSpPr>
        <p:spPr>
          <a:xfrm>
            <a:off x="4165600" y="6356393"/>
            <a:ext cx="3860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GB" smtClean="0"/>
              <a:t>Microprocessor Architecture and Internet of Things_CET3014B    Unit 3      2022-23     S4  </a:t>
            </a:r>
            <a:endParaRPr/>
          </a:p>
        </p:txBody>
      </p:sp>
      <p:sp>
        <p:nvSpPr>
          <p:cNvPr id="1858" name="Google Shape;1858;p112"/>
          <p:cNvSpPr txBox="1">
            <a:spLocks noGrp="1"/>
          </p:cNvSpPr>
          <p:nvPr>
            <p:ph type="sldNum" idx="12"/>
          </p:nvPr>
        </p:nvSpPr>
        <p:spPr>
          <a:xfrm>
            <a:off x="8737600" y="6356393"/>
            <a:ext cx="28448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126</a:t>
            </a:fld>
            <a:endParaRPr/>
          </a:p>
        </p:txBody>
      </p:sp>
      <p:cxnSp>
        <p:nvCxnSpPr>
          <p:cNvPr id="1859" name="Google Shape;1859;p112"/>
          <p:cNvCxnSpPr/>
          <p:nvPr/>
        </p:nvCxnSpPr>
        <p:spPr>
          <a:xfrm rot="10800000" flipH="1">
            <a:off x="80250" y="894625"/>
            <a:ext cx="12192000" cy="27709"/>
          </a:xfrm>
          <a:prstGeom prst="straightConnector1">
            <a:avLst/>
          </a:prstGeom>
          <a:noFill/>
          <a:ln w="9525" cap="flat" cmpd="sng">
            <a:solidFill>
              <a:srgbClr val="00B050"/>
            </a:solidFill>
            <a:prstDash val="solid"/>
            <a:round/>
            <a:headEnd type="none" w="sm" len="sm"/>
            <a:tailEnd type="none" w="sm" len="sm"/>
          </a:ln>
        </p:spPr>
      </p:cxnSp>
      <p:sp>
        <p:nvSpPr>
          <p:cNvPr id="1860" name="Google Shape;1860;p112"/>
          <p:cNvSpPr/>
          <p:nvPr/>
        </p:nvSpPr>
        <p:spPr>
          <a:xfrm>
            <a:off x="146051" y="6356350"/>
            <a:ext cx="471487" cy="457200"/>
          </a:xfrm>
          <a:prstGeom prst="rect">
            <a:avLst/>
          </a:prstGeom>
          <a:solidFill>
            <a:srgbClr val="7030A0"/>
          </a:solidFill>
          <a:ln w="25400" cap="flat" cmpd="sng">
            <a:solidFill>
              <a:srgbClr val="7030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1862" name="Google Shape;1862;p112"/>
          <p:cNvCxnSpPr/>
          <p:nvPr/>
        </p:nvCxnSpPr>
        <p:spPr>
          <a:xfrm>
            <a:off x="-10316" y="6264275"/>
            <a:ext cx="12192000" cy="0"/>
          </a:xfrm>
          <a:prstGeom prst="straightConnector1">
            <a:avLst/>
          </a:prstGeom>
          <a:noFill/>
          <a:ln w="15875" cap="flat" cmpd="sng">
            <a:solidFill>
              <a:srgbClr val="00B050"/>
            </a:solidFill>
            <a:prstDash val="solid"/>
            <a:round/>
            <a:headEnd type="none" w="sm" len="sm"/>
            <a:tailEnd type="none" w="sm" len="sm"/>
          </a:ln>
        </p:spPr>
      </p:cxnSp>
      <p:pic>
        <p:nvPicPr>
          <p:cNvPr id="1863" name="Google Shape;1863;p112"/>
          <p:cNvPicPr preferRelativeResize="0"/>
          <p:nvPr/>
        </p:nvPicPr>
        <p:blipFill rotWithShape="1">
          <a:blip r:embed="rId3">
            <a:alphaModFix/>
          </a:blip>
          <a:srcRect/>
          <a:stretch/>
        </p:blipFill>
        <p:spPr>
          <a:xfrm>
            <a:off x="80250" y="62750"/>
            <a:ext cx="801911" cy="796834"/>
          </a:xfrm>
          <a:prstGeom prst="rect">
            <a:avLst/>
          </a:prstGeom>
          <a:noFill/>
          <a:ln>
            <a:noFill/>
          </a:ln>
        </p:spPr>
      </p:pic>
      <p:sp>
        <p:nvSpPr>
          <p:cNvPr id="1864" name="Google Shape;1864;p112"/>
          <p:cNvSpPr txBox="1">
            <a:spLocks noGrp="1"/>
          </p:cNvSpPr>
          <p:nvPr>
            <p:ph type="title"/>
          </p:nvPr>
        </p:nvSpPr>
        <p:spPr>
          <a:xfrm>
            <a:off x="1419237" y="147970"/>
            <a:ext cx="9530080" cy="626394"/>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rgbClr val="002060"/>
              </a:buClr>
              <a:buSzPts val="4000"/>
              <a:buFont typeface="Times New Roman"/>
              <a:buNone/>
            </a:pPr>
            <a:r>
              <a:rPr lang="en-US" sz="4000" b="1">
                <a:solidFill>
                  <a:srgbClr val="002060"/>
                </a:solidFill>
                <a:latin typeface="Times New Roman"/>
                <a:ea typeface="Times New Roman"/>
                <a:cs typeface="Times New Roman"/>
                <a:sym typeface="Times New Roman"/>
              </a:rPr>
              <a:t>Field and Flag in Protection system	</a:t>
            </a:r>
            <a:endParaRPr sz="4000" b="1">
              <a:solidFill>
                <a:srgbClr val="002060"/>
              </a:solidFill>
              <a:latin typeface="Times New Roman"/>
              <a:ea typeface="Times New Roman"/>
              <a:cs typeface="Times New Roman"/>
              <a:sym typeface="Times New Roman"/>
            </a:endParaRPr>
          </a:p>
        </p:txBody>
      </p:sp>
      <p:pic>
        <p:nvPicPr>
          <p:cNvPr id="1865" name="Google Shape;1865;p112"/>
          <p:cNvPicPr preferRelativeResize="0"/>
          <p:nvPr/>
        </p:nvPicPr>
        <p:blipFill rotWithShape="1">
          <a:blip r:embed="rId4">
            <a:alphaModFix/>
          </a:blip>
          <a:srcRect/>
          <a:stretch/>
        </p:blipFill>
        <p:spPr>
          <a:xfrm>
            <a:off x="0" y="1064545"/>
            <a:ext cx="6446975" cy="2389896"/>
          </a:xfrm>
          <a:prstGeom prst="rect">
            <a:avLst/>
          </a:prstGeom>
          <a:noFill/>
          <a:ln>
            <a:noFill/>
          </a:ln>
        </p:spPr>
      </p:pic>
      <p:pic>
        <p:nvPicPr>
          <p:cNvPr id="1866" name="Google Shape;1866;p112"/>
          <p:cNvPicPr preferRelativeResize="0"/>
          <p:nvPr/>
        </p:nvPicPr>
        <p:blipFill rotWithShape="1">
          <a:blip r:embed="rId5">
            <a:alphaModFix/>
          </a:blip>
          <a:srcRect/>
          <a:stretch/>
        </p:blipFill>
        <p:spPr>
          <a:xfrm>
            <a:off x="2919344" y="3962400"/>
            <a:ext cx="6290365" cy="2260600"/>
          </a:xfrm>
          <a:prstGeom prst="rect">
            <a:avLst/>
          </a:prstGeom>
          <a:noFill/>
          <a:ln>
            <a:noFill/>
          </a:ln>
        </p:spPr>
      </p:pic>
      <p:pic>
        <p:nvPicPr>
          <p:cNvPr id="1867" name="Google Shape;1867;p112"/>
          <p:cNvPicPr preferRelativeResize="0"/>
          <p:nvPr/>
        </p:nvPicPr>
        <p:blipFill rotWithShape="1">
          <a:blip r:embed="rId6">
            <a:alphaModFix/>
          </a:blip>
          <a:srcRect/>
          <a:stretch/>
        </p:blipFill>
        <p:spPr>
          <a:xfrm>
            <a:off x="6184277" y="1099586"/>
            <a:ext cx="5890304" cy="2570754"/>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6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6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10"/>
          <p:cNvSpPr txBox="1">
            <a:spLocks noGrp="1"/>
          </p:cNvSpPr>
          <p:nvPr>
            <p:ph type="title"/>
          </p:nvPr>
        </p:nvSpPr>
        <p:spPr>
          <a:xfrm>
            <a:off x="2152984" y="57452"/>
            <a:ext cx="7142503" cy="842962"/>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rgbClr val="C00000"/>
              </a:buClr>
              <a:buSzPts val="6600"/>
              <a:buFont typeface="Times New Roman"/>
              <a:buNone/>
            </a:pPr>
            <a:r>
              <a:rPr lang="en-US" sz="6600" b="1">
                <a:solidFill>
                  <a:srgbClr val="C00000"/>
                </a:solidFill>
                <a:latin typeface="Times New Roman"/>
                <a:ea typeface="Times New Roman"/>
                <a:cs typeface="Times New Roman"/>
                <a:sym typeface="Times New Roman"/>
              </a:rPr>
              <a:t>8086 Processor</a:t>
            </a:r>
            <a:endParaRPr sz="6600" b="1">
              <a:solidFill>
                <a:srgbClr val="C00000"/>
              </a:solidFill>
              <a:latin typeface="Times New Roman"/>
              <a:ea typeface="Times New Roman"/>
              <a:cs typeface="Times New Roman"/>
              <a:sym typeface="Times New Roman"/>
            </a:endParaRPr>
          </a:p>
        </p:txBody>
      </p:sp>
      <p:sp>
        <p:nvSpPr>
          <p:cNvPr id="234" name="Google Shape;234;p10"/>
          <p:cNvSpPr txBox="1">
            <a:spLocks noGrp="1"/>
          </p:cNvSpPr>
          <p:nvPr>
            <p:ph type="body" idx="1"/>
          </p:nvPr>
        </p:nvSpPr>
        <p:spPr>
          <a:xfrm>
            <a:off x="871748" y="1083314"/>
            <a:ext cx="11338142" cy="4957268"/>
          </a:xfrm>
          <a:prstGeom prst="rect">
            <a:avLst/>
          </a:prstGeom>
          <a:noFill/>
          <a:ln>
            <a:noFill/>
          </a:ln>
        </p:spPr>
        <p:txBody>
          <a:bodyPr spcFirstLastPara="1" wrap="square" lIns="91425" tIns="45700" rIns="91425" bIns="45700" anchor="t" anchorCtr="0">
            <a:noAutofit/>
          </a:bodyPr>
          <a:lstStyle/>
          <a:p>
            <a:pPr marL="342900" lvl="0" indent="-342900" algn="l" rtl="0">
              <a:spcBef>
                <a:spcPts val="0"/>
              </a:spcBef>
              <a:spcAft>
                <a:spcPts val="0"/>
              </a:spcAft>
              <a:buClr>
                <a:schemeClr val="dk1"/>
              </a:buClr>
              <a:buSzPts val="4000"/>
              <a:buChar char="•"/>
            </a:pPr>
            <a:r>
              <a:rPr lang="en-US" sz="4000" b="1">
                <a:latin typeface="Times New Roman"/>
                <a:ea typeface="Times New Roman"/>
                <a:cs typeface="Times New Roman"/>
                <a:sym typeface="Times New Roman"/>
              </a:rPr>
              <a:t>No</a:t>
            </a:r>
            <a:r>
              <a:rPr lang="en-US" sz="4000">
                <a:latin typeface="Times New Roman"/>
                <a:ea typeface="Times New Roman"/>
                <a:cs typeface="Times New Roman"/>
                <a:sym typeface="Times New Roman"/>
              </a:rPr>
              <a:t> Memory Management Unit- </a:t>
            </a:r>
            <a:r>
              <a:rPr lang="en-US" sz="4000" b="1">
                <a:solidFill>
                  <a:srgbClr val="0000FF"/>
                </a:solidFill>
                <a:latin typeface="Times New Roman"/>
                <a:ea typeface="Times New Roman"/>
                <a:cs typeface="Times New Roman"/>
                <a:sym typeface="Times New Roman"/>
              </a:rPr>
              <a:t>No protection</a:t>
            </a:r>
            <a:endParaRPr/>
          </a:p>
          <a:p>
            <a:pPr marL="342900" lvl="0" indent="-342900" algn="l" rtl="0">
              <a:spcBef>
                <a:spcPts val="800"/>
              </a:spcBef>
              <a:spcAft>
                <a:spcPts val="0"/>
              </a:spcAft>
              <a:buClr>
                <a:srgbClr val="953734"/>
              </a:buClr>
              <a:buSzPts val="4000"/>
              <a:buChar char="•"/>
            </a:pPr>
            <a:r>
              <a:rPr lang="en-US" sz="4000">
                <a:solidFill>
                  <a:srgbClr val="953734"/>
                </a:solidFill>
                <a:latin typeface="Times New Roman"/>
                <a:ea typeface="Times New Roman"/>
                <a:cs typeface="Times New Roman"/>
                <a:sym typeface="Times New Roman"/>
              </a:rPr>
              <a:t>Protection </a:t>
            </a:r>
            <a:r>
              <a:rPr lang="en-US" sz="4000">
                <a:latin typeface="Times New Roman"/>
                <a:ea typeface="Times New Roman"/>
                <a:cs typeface="Times New Roman"/>
                <a:sym typeface="Times New Roman"/>
              </a:rPr>
              <a:t>–Restricted Access to </a:t>
            </a:r>
            <a:r>
              <a:rPr lang="en-US" sz="4000" b="1">
                <a:latin typeface="Times New Roman"/>
                <a:ea typeface="Times New Roman"/>
                <a:cs typeface="Times New Roman"/>
                <a:sym typeface="Times New Roman"/>
              </a:rPr>
              <a:t>Data , Code &amp; Stack </a:t>
            </a:r>
            <a:endParaRPr/>
          </a:p>
          <a:p>
            <a:pPr marL="342900" lvl="0" indent="-342900" algn="l" rtl="0">
              <a:spcBef>
                <a:spcPts val="800"/>
              </a:spcBef>
              <a:spcAft>
                <a:spcPts val="0"/>
              </a:spcAft>
              <a:buClr>
                <a:schemeClr val="dk1"/>
              </a:buClr>
              <a:buSzPts val="4000"/>
              <a:buChar char="•"/>
            </a:pPr>
            <a:r>
              <a:rPr lang="en-US" sz="4000" b="1">
                <a:latin typeface="Times New Roman"/>
                <a:ea typeface="Times New Roman"/>
                <a:cs typeface="Times New Roman"/>
                <a:sym typeface="Times New Roman"/>
              </a:rPr>
              <a:t>Application program </a:t>
            </a:r>
            <a:r>
              <a:rPr lang="en-US" sz="4000">
                <a:latin typeface="Times New Roman"/>
                <a:ea typeface="Times New Roman"/>
                <a:cs typeface="Times New Roman"/>
                <a:sym typeface="Times New Roman"/>
              </a:rPr>
              <a:t>size </a:t>
            </a:r>
            <a:r>
              <a:rPr lang="en-US" sz="4000" b="1">
                <a:solidFill>
                  <a:srgbClr val="205867"/>
                </a:solidFill>
                <a:latin typeface="Times New Roman"/>
                <a:ea typeface="Times New Roman"/>
                <a:cs typeface="Times New Roman"/>
                <a:sym typeface="Times New Roman"/>
              </a:rPr>
              <a:t>limited</a:t>
            </a:r>
            <a:r>
              <a:rPr lang="en-US" sz="4000">
                <a:latin typeface="Times New Roman"/>
                <a:ea typeface="Times New Roman"/>
                <a:cs typeface="Times New Roman"/>
                <a:sym typeface="Times New Roman"/>
              </a:rPr>
              <a:t> to available memory </a:t>
            </a:r>
            <a:r>
              <a:rPr lang="en-US" sz="4000" b="1">
                <a:solidFill>
                  <a:srgbClr val="0000FF"/>
                </a:solidFill>
                <a:latin typeface="Times New Roman"/>
                <a:ea typeface="Times New Roman"/>
                <a:cs typeface="Times New Roman"/>
                <a:sym typeface="Times New Roman"/>
              </a:rPr>
              <a:t>(RAM /1MB)</a:t>
            </a:r>
            <a:endParaRPr/>
          </a:p>
          <a:p>
            <a:pPr marL="342900" lvl="0" indent="-342900" algn="l" rtl="0">
              <a:spcBef>
                <a:spcPts val="800"/>
              </a:spcBef>
              <a:spcAft>
                <a:spcPts val="0"/>
              </a:spcAft>
              <a:buClr>
                <a:srgbClr val="205867"/>
              </a:buClr>
              <a:buSzPts val="4000"/>
              <a:buChar char="•"/>
            </a:pPr>
            <a:r>
              <a:rPr lang="en-US" sz="4000" b="1">
                <a:solidFill>
                  <a:srgbClr val="205867"/>
                </a:solidFill>
                <a:latin typeface="Times New Roman"/>
                <a:ea typeface="Times New Roman"/>
                <a:cs typeface="Times New Roman"/>
                <a:sym typeface="Times New Roman"/>
              </a:rPr>
              <a:t>Single</a:t>
            </a:r>
            <a:r>
              <a:rPr lang="en-US" sz="4000">
                <a:latin typeface="Times New Roman"/>
                <a:ea typeface="Times New Roman"/>
                <a:cs typeface="Times New Roman"/>
                <a:sym typeface="Times New Roman"/>
              </a:rPr>
              <a:t> tasking environment </a:t>
            </a:r>
            <a:endParaRPr/>
          </a:p>
          <a:p>
            <a:pPr marL="342900" lvl="0" indent="-342900" algn="l" rtl="0">
              <a:spcBef>
                <a:spcPts val="800"/>
              </a:spcBef>
              <a:spcAft>
                <a:spcPts val="0"/>
              </a:spcAft>
              <a:buClr>
                <a:schemeClr val="dk1"/>
              </a:buClr>
              <a:buSzPts val="4000"/>
              <a:buChar char="•"/>
            </a:pPr>
            <a:r>
              <a:rPr lang="en-US" sz="4000" b="1">
                <a:latin typeface="Times New Roman"/>
                <a:ea typeface="Times New Roman"/>
                <a:cs typeface="Times New Roman"/>
                <a:sym typeface="Times New Roman"/>
              </a:rPr>
              <a:t>Segment size </a:t>
            </a:r>
            <a:r>
              <a:rPr lang="en-US" sz="4000">
                <a:latin typeface="Times New Roman"/>
                <a:ea typeface="Times New Roman"/>
                <a:cs typeface="Times New Roman"/>
                <a:sym typeface="Times New Roman"/>
              </a:rPr>
              <a:t>maximum </a:t>
            </a:r>
            <a:r>
              <a:rPr lang="en-US" sz="4000" b="1">
                <a:solidFill>
                  <a:srgbClr val="5F497A"/>
                </a:solidFill>
                <a:latin typeface="Times New Roman"/>
                <a:ea typeface="Times New Roman"/>
                <a:cs typeface="Times New Roman"/>
                <a:sym typeface="Times New Roman"/>
              </a:rPr>
              <a:t>64KB</a:t>
            </a:r>
            <a:endParaRPr sz="4000" b="1">
              <a:solidFill>
                <a:srgbClr val="5F497A"/>
              </a:solidFill>
              <a:latin typeface="Times New Roman"/>
              <a:ea typeface="Times New Roman"/>
              <a:cs typeface="Times New Roman"/>
              <a:sym typeface="Times New Roman"/>
            </a:endParaRPr>
          </a:p>
        </p:txBody>
      </p:sp>
      <p:pic>
        <p:nvPicPr>
          <p:cNvPr id="235" name="Google Shape;235;p10"/>
          <p:cNvPicPr preferRelativeResize="0"/>
          <p:nvPr/>
        </p:nvPicPr>
        <p:blipFill rotWithShape="1">
          <a:blip r:embed="rId3">
            <a:alphaModFix/>
          </a:blip>
          <a:srcRect/>
          <a:stretch/>
        </p:blipFill>
        <p:spPr>
          <a:xfrm>
            <a:off x="12" y="0"/>
            <a:ext cx="832513" cy="786942"/>
          </a:xfrm>
          <a:prstGeom prst="rect">
            <a:avLst/>
          </a:prstGeom>
          <a:noFill/>
          <a:ln>
            <a:noFill/>
          </a:ln>
        </p:spPr>
      </p:pic>
      <p:sp>
        <p:nvSpPr>
          <p:cNvPr id="236" name="Google Shape;236;p10"/>
          <p:cNvSpPr txBox="1">
            <a:spLocks noGrp="1"/>
          </p:cNvSpPr>
          <p:nvPr>
            <p:ph type="ftr" idx="11"/>
          </p:nvPr>
        </p:nvSpPr>
        <p:spPr>
          <a:xfrm>
            <a:off x="3103418" y="6356393"/>
            <a:ext cx="5241636"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GB" smtClean="0">
                <a:solidFill>
                  <a:srgbClr val="002060"/>
                </a:solidFill>
              </a:rPr>
              <a:t>Microprocessor Architecture and Internet of Things_CET3014B    Unit 3      2022-23     S4  </a:t>
            </a:r>
            <a:endParaRPr>
              <a:solidFill>
                <a:srgbClr val="002060"/>
              </a:solidFill>
            </a:endParaRPr>
          </a:p>
        </p:txBody>
      </p:sp>
      <p:sp>
        <p:nvSpPr>
          <p:cNvPr id="237" name="Google Shape;237;p10"/>
          <p:cNvSpPr txBox="1">
            <a:spLocks noGrp="1"/>
          </p:cNvSpPr>
          <p:nvPr>
            <p:ph type="sldNum" idx="12"/>
          </p:nvPr>
        </p:nvSpPr>
        <p:spPr>
          <a:xfrm>
            <a:off x="11208327" y="6356393"/>
            <a:ext cx="798439"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13</a:t>
            </a:fld>
            <a:endParaRPr/>
          </a:p>
        </p:txBody>
      </p:sp>
      <p:cxnSp>
        <p:nvCxnSpPr>
          <p:cNvPr id="238" name="Google Shape;238;p10"/>
          <p:cNvCxnSpPr/>
          <p:nvPr/>
        </p:nvCxnSpPr>
        <p:spPr>
          <a:xfrm rot="10800000" flipH="1">
            <a:off x="60542" y="951701"/>
            <a:ext cx="12192000" cy="27709"/>
          </a:xfrm>
          <a:prstGeom prst="straightConnector1">
            <a:avLst/>
          </a:prstGeom>
          <a:noFill/>
          <a:ln w="9525" cap="flat" cmpd="sng">
            <a:solidFill>
              <a:srgbClr val="00B050"/>
            </a:solidFill>
            <a:prstDash val="solid"/>
            <a:round/>
            <a:headEnd type="none" w="sm" len="sm"/>
            <a:tailEnd type="none" w="sm" len="sm"/>
          </a:ln>
        </p:spPr>
      </p:cxnSp>
      <p:sp>
        <p:nvSpPr>
          <p:cNvPr id="239" name="Google Shape;239;p10"/>
          <p:cNvSpPr/>
          <p:nvPr/>
        </p:nvSpPr>
        <p:spPr>
          <a:xfrm>
            <a:off x="146051" y="6356350"/>
            <a:ext cx="471487" cy="457200"/>
          </a:xfrm>
          <a:prstGeom prst="rect">
            <a:avLst/>
          </a:prstGeom>
          <a:solidFill>
            <a:srgbClr val="7030A0"/>
          </a:solidFill>
          <a:ln w="25400" cap="flat" cmpd="sng">
            <a:solidFill>
              <a:srgbClr val="7030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240" name="Google Shape;240;p10"/>
          <p:cNvCxnSpPr/>
          <p:nvPr/>
        </p:nvCxnSpPr>
        <p:spPr>
          <a:xfrm flipH="1">
            <a:off x="773905" y="13063"/>
            <a:ext cx="14288" cy="6821487"/>
          </a:xfrm>
          <a:prstGeom prst="straightConnector1">
            <a:avLst/>
          </a:prstGeom>
          <a:noFill/>
          <a:ln w="15875" cap="flat" cmpd="sng">
            <a:solidFill>
              <a:srgbClr val="00B050"/>
            </a:solidFill>
            <a:prstDash val="solid"/>
            <a:round/>
            <a:headEnd type="none" w="sm" len="sm"/>
            <a:tailEnd type="none" w="sm" len="sm"/>
          </a:ln>
        </p:spPr>
      </p:cxnSp>
      <p:cxnSp>
        <p:nvCxnSpPr>
          <p:cNvPr id="241" name="Google Shape;241;p10"/>
          <p:cNvCxnSpPr/>
          <p:nvPr/>
        </p:nvCxnSpPr>
        <p:spPr>
          <a:xfrm>
            <a:off x="-10316" y="6264275"/>
            <a:ext cx="12192000" cy="0"/>
          </a:xfrm>
          <a:prstGeom prst="straightConnector1">
            <a:avLst/>
          </a:prstGeom>
          <a:noFill/>
          <a:ln w="15875" cap="flat" cmpd="sng">
            <a:solidFill>
              <a:srgbClr val="00B050"/>
            </a:solidFill>
            <a:prstDash val="solid"/>
            <a:round/>
            <a:headEnd type="none" w="sm" len="sm"/>
            <a:tailEnd type="none" w="sm" len="sm"/>
          </a:ln>
        </p:spPr>
      </p:cxnSp>
      <p:sp>
        <p:nvSpPr>
          <p:cNvPr id="242" name="Google Shape;242;p10"/>
          <p:cNvSpPr txBox="1">
            <a:spLocks noGrp="1"/>
          </p:cNvSpPr>
          <p:nvPr>
            <p:ph type="dt" idx="10"/>
          </p:nvPr>
        </p:nvSpPr>
        <p:spPr>
          <a:xfrm>
            <a:off x="871748" y="6366850"/>
            <a:ext cx="28448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58BC24DD-AA47-47E2-8CF8-7ED8499FC882}" type="datetime1">
              <a:rPr lang="en-US" smtClean="0"/>
              <a:t>3/29/2023</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3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3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11"/>
          <p:cNvSpPr txBox="1">
            <a:spLocks noGrp="1"/>
          </p:cNvSpPr>
          <p:nvPr>
            <p:ph type="title"/>
          </p:nvPr>
        </p:nvSpPr>
        <p:spPr>
          <a:xfrm>
            <a:off x="773905" y="119449"/>
            <a:ext cx="10794031" cy="679904"/>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rgbClr val="FF0000"/>
              </a:buClr>
              <a:buSzPts val="3200"/>
              <a:buFont typeface="Times New Roman"/>
              <a:buNone/>
            </a:pPr>
            <a:r>
              <a:rPr lang="en-US" sz="3200" b="1" dirty="0">
                <a:solidFill>
                  <a:srgbClr val="C00000"/>
                </a:solidFill>
                <a:latin typeface="Times New Roman"/>
                <a:ea typeface="Times New Roman"/>
                <a:cs typeface="Times New Roman"/>
                <a:sym typeface="Times New Roman"/>
              </a:rPr>
              <a:t>Operating Modes of Pentium and Mode Transition Diagram</a:t>
            </a:r>
            <a:endParaRPr sz="3200" b="1" dirty="0">
              <a:solidFill>
                <a:srgbClr val="C00000"/>
              </a:solidFill>
              <a:latin typeface="Times New Roman"/>
              <a:ea typeface="Times New Roman"/>
              <a:cs typeface="Times New Roman"/>
              <a:sym typeface="Times New Roman"/>
            </a:endParaRPr>
          </a:p>
        </p:txBody>
      </p:sp>
      <p:sp>
        <p:nvSpPr>
          <p:cNvPr id="248" name="Google Shape;248;p11"/>
          <p:cNvSpPr txBox="1">
            <a:spLocks noGrp="1"/>
          </p:cNvSpPr>
          <p:nvPr>
            <p:ph type="body" idx="1"/>
          </p:nvPr>
        </p:nvSpPr>
        <p:spPr>
          <a:xfrm>
            <a:off x="609600" y="1600206"/>
            <a:ext cx="10972800" cy="4525963"/>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Clr>
                <a:schemeClr val="dk1"/>
              </a:buClr>
              <a:buSzPts val="3200"/>
              <a:buNone/>
            </a:pPr>
            <a:r>
              <a:rPr lang="en-US"/>
              <a:t>   </a:t>
            </a:r>
            <a:endParaRPr/>
          </a:p>
        </p:txBody>
      </p:sp>
      <p:pic>
        <p:nvPicPr>
          <p:cNvPr id="249" name="Google Shape;249;p11"/>
          <p:cNvPicPr preferRelativeResize="0"/>
          <p:nvPr/>
        </p:nvPicPr>
        <p:blipFill rotWithShape="1">
          <a:blip r:embed="rId3">
            <a:alphaModFix/>
          </a:blip>
          <a:srcRect/>
          <a:stretch/>
        </p:blipFill>
        <p:spPr>
          <a:xfrm>
            <a:off x="1" y="98965"/>
            <a:ext cx="714740" cy="645946"/>
          </a:xfrm>
          <a:prstGeom prst="rect">
            <a:avLst/>
          </a:prstGeom>
          <a:noFill/>
          <a:ln>
            <a:noFill/>
          </a:ln>
        </p:spPr>
      </p:pic>
      <p:sp>
        <p:nvSpPr>
          <p:cNvPr id="250" name="Google Shape;250;p11"/>
          <p:cNvSpPr txBox="1"/>
          <p:nvPr/>
        </p:nvSpPr>
        <p:spPr>
          <a:xfrm>
            <a:off x="781359" y="1948454"/>
            <a:ext cx="4599296" cy="2554545"/>
          </a:xfrm>
          <a:prstGeom prst="rect">
            <a:avLst/>
          </a:prstGeom>
          <a:noFill/>
          <a:ln>
            <a:noFill/>
          </a:ln>
        </p:spPr>
        <p:txBody>
          <a:bodyPr spcFirstLastPara="1" wrap="square" lIns="91425" tIns="45700" rIns="91425" bIns="45700" anchor="t" anchorCtr="0">
            <a:spAutoFit/>
          </a:bodyPr>
          <a:lstStyle/>
          <a:p>
            <a:pPr marL="514350" marR="0" lvl="0" indent="-514350" algn="l" rtl="0">
              <a:spcBef>
                <a:spcPts val="0"/>
              </a:spcBef>
              <a:spcAft>
                <a:spcPts val="0"/>
              </a:spcAft>
              <a:buClr>
                <a:srgbClr val="2501BF"/>
              </a:buClr>
              <a:buSzPts val="3200"/>
              <a:buFont typeface="Calibri"/>
              <a:buAutoNum type="arabicPeriod"/>
            </a:pPr>
            <a:r>
              <a:rPr lang="en-US" sz="3200" dirty="0">
                <a:solidFill>
                  <a:srgbClr val="2501BF"/>
                </a:solidFill>
                <a:latin typeface="Times New Roman"/>
                <a:ea typeface="Times New Roman"/>
                <a:cs typeface="Times New Roman"/>
                <a:sym typeface="Times New Roman"/>
              </a:rPr>
              <a:t>Real Mode</a:t>
            </a:r>
            <a:endParaRPr dirty="0"/>
          </a:p>
          <a:p>
            <a:pPr marL="514350" marR="0" lvl="0" indent="-514350" algn="l" rtl="0">
              <a:spcBef>
                <a:spcPts val="0"/>
              </a:spcBef>
              <a:spcAft>
                <a:spcPts val="0"/>
              </a:spcAft>
              <a:buClr>
                <a:srgbClr val="2501BF"/>
              </a:buClr>
              <a:buSzPts val="3200"/>
              <a:buFont typeface="Calibri"/>
              <a:buAutoNum type="arabicPeriod"/>
            </a:pPr>
            <a:r>
              <a:rPr lang="en-US" sz="3200" dirty="0">
                <a:solidFill>
                  <a:srgbClr val="2501BF"/>
                </a:solidFill>
                <a:latin typeface="Times New Roman"/>
                <a:ea typeface="Times New Roman"/>
                <a:cs typeface="Times New Roman"/>
                <a:sym typeface="Times New Roman"/>
              </a:rPr>
              <a:t>Protected Mode</a:t>
            </a:r>
            <a:endParaRPr dirty="0"/>
          </a:p>
          <a:p>
            <a:pPr marL="514350" marR="0" lvl="0" indent="-514350" algn="l" rtl="0">
              <a:spcBef>
                <a:spcPts val="0"/>
              </a:spcBef>
              <a:spcAft>
                <a:spcPts val="0"/>
              </a:spcAft>
              <a:buClr>
                <a:srgbClr val="2501BF"/>
              </a:buClr>
              <a:buSzPts val="3200"/>
              <a:buFont typeface="Calibri"/>
              <a:buAutoNum type="arabicPeriod"/>
            </a:pPr>
            <a:r>
              <a:rPr lang="en-US" sz="3200" dirty="0">
                <a:solidFill>
                  <a:srgbClr val="2501BF"/>
                </a:solidFill>
                <a:latin typeface="Times New Roman"/>
                <a:ea typeface="Times New Roman"/>
                <a:cs typeface="Times New Roman"/>
                <a:sym typeface="Times New Roman"/>
              </a:rPr>
              <a:t>Virtual 8086 Mode</a:t>
            </a:r>
            <a:endParaRPr dirty="0"/>
          </a:p>
          <a:p>
            <a:pPr marL="514350" marR="0" lvl="0" indent="-514350" algn="l" rtl="0">
              <a:spcBef>
                <a:spcPts val="0"/>
              </a:spcBef>
              <a:spcAft>
                <a:spcPts val="0"/>
              </a:spcAft>
              <a:buClr>
                <a:srgbClr val="2501BF"/>
              </a:buClr>
              <a:buSzPts val="3200"/>
              <a:buFont typeface="Calibri"/>
              <a:buAutoNum type="arabicPeriod"/>
            </a:pPr>
            <a:r>
              <a:rPr lang="en-US" sz="3200" dirty="0">
                <a:solidFill>
                  <a:srgbClr val="2501BF"/>
                </a:solidFill>
                <a:latin typeface="Times New Roman"/>
                <a:ea typeface="Times New Roman"/>
                <a:cs typeface="Times New Roman"/>
                <a:sym typeface="Times New Roman"/>
              </a:rPr>
              <a:t>System </a:t>
            </a:r>
            <a:r>
              <a:rPr lang="en-US" sz="3200" dirty="0" smtClean="0">
                <a:solidFill>
                  <a:srgbClr val="2501BF"/>
                </a:solidFill>
                <a:latin typeface="Times New Roman"/>
                <a:ea typeface="Times New Roman"/>
                <a:cs typeface="Times New Roman"/>
                <a:sym typeface="Times New Roman"/>
              </a:rPr>
              <a:t>Management </a:t>
            </a:r>
            <a:r>
              <a:rPr lang="en-US" sz="3200" dirty="0">
                <a:solidFill>
                  <a:srgbClr val="2501BF"/>
                </a:solidFill>
                <a:latin typeface="Times New Roman"/>
                <a:ea typeface="Times New Roman"/>
                <a:cs typeface="Times New Roman"/>
                <a:sym typeface="Times New Roman"/>
              </a:rPr>
              <a:t>Mode</a:t>
            </a:r>
            <a:endParaRPr dirty="0"/>
          </a:p>
        </p:txBody>
      </p:sp>
      <p:pic>
        <p:nvPicPr>
          <p:cNvPr id="251" name="Google Shape;251;p11"/>
          <p:cNvPicPr preferRelativeResize="0"/>
          <p:nvPr/>
        </p:nvPicPr>
        <p:blipFill rotWithShape="1">
          <a:blip r:embed="rId4">
            <a:alphaModFix/>
          </a:blip>
          <a:srcRect/>
          <a:stretch/>
        </p:blipFill>
        <p:spPr>
          <a:xfrm>
            <a:off x="5648040" y="1104523"/>
            <a:ext cx="6191250" cy="4752975"/>
          </a:xfrm>
          <a:prstGeom prst="rect">
            <a:avLst/>
          </a:prstGeom>
          <a:noFill/>
          <a:ln>
            <a:noFill/>
          </a:ln>
        </p:spPr>
      </p:pic>
      <p:sp>
        <p:nvSpPr>
          <p:cNvPr id="252" name="Google Shape;252;p11"/>
          <p:cNvSpPr/>
          <p:nvPr/>
        </p:nvSpPr>
        <p:spPr>
          <a:xfrm>
            <a:off x="352710" y="1435100"/>
            <a:ext cx="5027944" cy="3476128"/>
          </a:xfrm>
          <a:prstGeom prst="ellipse">
            <a:avLst/>
          </a:prstGeom>
          <a:noFill/>
          <a:ln w="76200"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253" name="Google Shape;253;p11"/>
          <p:cNvCxnSpPr/>
          <p:nvPr/>
        </p:nvCxnSpPr>
        <p:spPr>
          <a:xfrm rot="10800000" flipH="1">
            <a:off x="0" y="883017"/>
            <a:ext cx="12192000" cy="27709"/>
          </a:xfrm>
          <a:prstGeom prst="straightConnector1">
            <a:avLst/>
          </a:prstGeom>
          <a:noFill/>
          <a:ln w="9525" cap="flat" cmpd="sng">
            <a:solidFill>
              <a:srgbClr val="00B050"/>
            </a:solidFill>
            <a:prstDash val="solid"/>
            <a:round/>
            <a:headEnd type="none" w="sm" len="sm"/>
            <a:tailEnd type="none" w="sm" len="sm"/>
          </a:ln>
        </p:spPr>
      </p:cxnSp>
      <p:sp>
        <p:nvSpPr>
          <p:cNvPr id="254" name="Google Shape;254;p11"/>
          <p:cNvSpPr/>
          <p:nvPr/>
        </p:nvSpPr>
        <p:spPr>
          <a:xfrm>
            <a:off x="146051" y="6356350"/>
            <a:ext cx="471487" cy="457200"/>
          </a:xfrm>
          <a:prstGeom prst="rect">
            <a:avLst/>
          </a:prstGeom>
          <a:solidFill>
            <a:srgbClr val="7030A0"/>
          </a:solidFill>
          <a:ln w="25400" cap="flat" cmpd="sng">
            <a:solidFill>
              <a:srgbClr val="7030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255" name="Google Shape;255;p11"/>
          <p:cNvCxnSpPr/>
          <p:nvPr/>
        </p:nvCxnSpPr>
        <p:spPr>
          <a:xfrm flipH="1">
            <a:off x="773905" y="13063"/>
            <a:ext cx="14288" cy="6821487"/>
          </a:xfrm>
          <a:prstGeom prst="straightConnector1">
            <a:avLst/>
          </a:prstGeom>
          <a:noFill/>
          <a:ln w="15875" cap="flat" cmpd="sng">
            <a:solidFill>
              <a:srgbClr val="00B050"/>
            </a:solidFill>
            <a:prstDash val="solid"/>
            <a:round/>
            <a:headEnd type="none" w="sm" len="sm"/>
            <a:tailEnd type="none" w="sm" len="sm"/>
          </a:ln>
        </p:spPr>
      </p:cxnSp>
      <p:cxnSp>
        <p:nvCxnSpPr>
          <p:cNvPr id="256" name="Google Shape;256;p11"/>
          <p:cNvCxnSpPr/>
          <p:nvPr/>
        </p:nvCxnSpPr>
        <p:spPr>
          <a:xfrm>
            <a:off x="-10316" y="6264275"/>
            <a:ext cx="12192000" cy="0"/>
          </a:xfrm>
          <a:prstGeom prst="straightConnector1">
            <a:avLst/>
          </a:prstGeom>
          <a:noFill/>
          <a:ln w="15875" cap="flat" cmpd="sng">
            <a:solidFill>
              <a:srgbClr val="00B050"/>
            </a:solidFill>
            <a:prstDash val="solid"/>
            <a:round/>
            <a:headEnd type="none" w="sm" len="sm"/>
            <a:tailEnd type="none" w="sm" len="sm"/>
          </a:ln>
        </p:spPr>
      </p:cxnSp>
      <p:sp>
        <p:nvSpPr>
          <p:cNvPr id="257" name="Google Shape;257;p11"/>
          <p:cNvSpPr txBox="1">
            <a:spLocks noGrp="1"/>
          </p:cNvSpPr>
          <p:nvPr>
            <p:ph type="dt" idx="10"/>
          </p:nvPr>
        </p:nvSpPr>
        <p:spPr>
          <a:xfrm>
            <a:off x="609600" y="6356393"/>
            <a:ext cx="28448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CBB0C63B-5915-4074-B900-C59E82D65FF0}" type="datetime1">
              <a:rPr lang="en-US" smtClean="0"/>
              <a:t>3/29/2023</a:t>
            </a:fld>
            <a:endParaRPr/>
          </a:p>
        </p:txBody>
      </p:sp>
      <p:sp>
        <p:nvSpPr>
          <p:cNvPr id="258" name="Google Shape;258;p11"/>
          <p:cNvSpPr txBox="1">
            <a:spLocks noGrp="1"/>
          </p:cNvSpPr>
          <p:nvPr>
            <p:ph type="ftr" idx="11"/>
          </p:nvPr>
        </p:nvSpPr>
        <p:spPr>
          <a:xfrm>
            <a:off x="4165600" y="6356393"/>
            <a:ext cx="3860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GB" smtClean="0"/>
              <a:t>Microprocessor Architecture and Internet of Things_CET3014B    Unit 3      2022-23     S4  </a:t>
            </a:r>
            <a:endParaRPr/>
          </a:p>
        </p:txBody>
      </p:sp>
      <p:sp>
        <p:nvSpPr>
          <p:cNvPr id="259" name="Google Shape;259;p11"/>
          <p:cNvSpPr txBox="1">
            <a:spLocks noGrp="1"/>
          </p:cNvSpPr>
          <p:nvPr>
            <p:ph type="sldNum" idx="12"/>
          </p:nvPr>
        </p:nvSpPr>
        <p:spPr>
          <a:xfrm>
            <a:off x="8737600" y="6356393"/>
            <a:ext cx="28448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14</a:t>
            </a:fld>
            <a:endParaRPr/>
          </a:p>
        </p:txBody>
      </p:sp>
      <p:sp>
        <p:nvSpPr>
          <p:cNvPr id="2" name="Rectangle 1"/>
          <p:cNvSpPr/>
          <p:nvPr/>
        </p:nvSpPr>
        <p:spPr>
          <a:xfrm>
            <a:off x="9272152" y="1281211"/>
            <a:ext cx="2359941" cy="307777"/>
          </a:xfrm>
          <a:prstGeom prst="rect">
            <a:avLst/>
          </a:prstGeom>
        </p:spPr>
        <p:txBody>
          <a:bodyPr wrap="none">
            <a:spAutoFit/>
          </a:bodyPr>
          <a:lstStyle/>
          <a:p>
            <a:r>
              <a:rPr lang="en-US" dirty="0" smtClean="0">
                <a:latin typeface="Times New Roman"/>
                <a:ea typeface="Times New Roman"/>
                <a:cs typeface="Times New Roman"/>
                <a:sym typeface="Times New Roman"/>
              </a:rPr>
              <a:t>System Management Interrupt</a:t>
            </a:r>
            <a:endParaRPr lang="en-I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1"/>
                                        </p:tgtEl>
                                        <p:attrNameLst>
                                          <p:attrName>style.visibility</p:attrName>
                                        </p:attrNameLst>
                                      </p:cBhvr>
                                      <p:to>
                                        <p:strVal val="visible"/>
                                      </p:to>
                                    </p:set>
                                    <p:animEffect transition="in" filter="fade">
                                      <p:cBhvr>
                                        <p:cTn id="7" dur="1000"/>
                                        <p:tgtEl>
                                          <p:spTgt spid="2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Google Shape;337;p17"/>
          <p:cNvSpPr txBox="1">
            <a:spLocks noGrp="1"/>
          </p:cNvSpPr>
          <p:nvPr>
            <p:ph type="dt" idx="10"/>
          </p:nvPr>
        </p:nvSpPr>
        <p:spPr>
          <a:xfrm>
            <a:off x="609600" y="6356393"/>
            <a:ext cx="28448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2210B4CB-E449-4772-ABFE-39F31F59E67B}" type="datetime1">
              <a:rPr lang="en-US" smtClean="0">
                <a:latin typeface="Times New Roman"/>
                <a:cs typeface="Times New Roman"/>
                <a:sym typeface="Times New Roman"/>
              </a:rPr>
              <a:t>3/29/2023</a:t>
            </a:fld>
            <a:endParaRPr>
              <a:latin typeface="Times New Roman"/>
              <a:ea typeface="Times New Roman"/>
              <a:cs typeface="Times New Roman"/>
              <a:sym typeface="Times New Roman"/>
            </a:endParaRPr>
          </a:p>
        </p:txBody>
      </p:sp>
      <p:sp>
        <p:nvSpPr>
          <p:cNvPr id="338" name="Google Shape;338;p17"/>
          <p:cNvSpPr txBox="1">
            <a:spLocks noGrp="1"/>
          </p:cNvSpPr>
          <p:nvPr>
            <p:ph type="ftr" idx="11"/>
          </p:nvPr>
        </p:nvSpPr>
        <p:spPr>
          <a:xfrm>
            <a:off x="4165600" y="6356393"/>
            <a:ext cx="3860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GB" smtClean="0">
                <a:latin typeface="Times New Roman"/>
                <a:ea typeface="Times New Roman"/>
                <a:cs typeface="Times New Roman"/>
                <a:sym typeface="Times New Roman"/>
              </a:rPr>
              <a:t>Microprocessor Architecture and Internet of Things_CET3014B    Unit 3      2022-23     S4  </a:t>
            </a:r>
            <a:endParaRPr>
              <a:latin typeface="Times New Roman"/>
              <a:ea typeface="Times New Roman"/>
              <a:cs typeface="Times New Roman"/>
              <a:sym typeface="Times New Roman"/>
            </a:endParaRPr>
          </a:p>
        </p:txBody>
      </p:sp>
      <p:sp>
        <p:nvSpPr>
          <p:cNvPr id="339" name="Google Shape;339;p17"/>
          <p:cNvSpPr txBox="1">
            <a:spLocks noGrp="1"/>
          </p:cNvSpPr>
          <p:nvPr>
            <p:ph type="sldNum" idx="12"/>
          </p:nvPr>
        </p:nvSpPr>
        <p:spPr>
          <a:xfrm>
            <a:off x="8610600" y="6369998"/>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atin typeface="Times New Roman"/>
                <a:ea typeface="Times New Roman"/>
                <a:cs typeface="Times New Roman"/>
                <a:sym typeface="Times New Roman"/>
              </a:rPr>
              <a:t>15</a:t>
            </a:fld>
            <a:endParaRPr>
              <a:latin typeface="Times New Roman"/>
              <a:ea typeface="Times New Roman"/>
              <a:cs typeface="Times New Roman"/>
              <a:sym typeface="Times New Roman"/>
            </a:endParaRPr>
          </a:p>
        </p:txBody>
      </p:sp>
      <p:pic>
        <p:nvPicPr>
          <p:cNvPr id="340" name="Google Shape;340;p17"/>
          <p:cNvPicPr preferRelativeResize="0"/>
          <p:nvPr/>
        </p:nvPicPr>
        <p:blipFill rotWithShape="1">
          <a:blip r:embed="rId3">
            <a:alphaModFix/>
          </a:blip>
          <a:srcRect/>
          <a:stretch/>
        </p:blipFill>
        <p:spPr>
          <a:xfrm>
            <a:off x="50824" y="13063"/>
            <a:ext cx="787376" cy="711591"/>
          </a:xfrm>
          <a:prstGeom prst="rect">
            <a:avLst/>
          </a:prstGeom>
          <a:noFill/>
          <a:ln>
            <a:noFill/>
          </a:ln>
        </p:spPr>
      </p:pic>
      <p:sp>
        <p:nvSpPr>
          <p:cNvPr id="342" name="Google Shape;342;p17"/>
          <p:cNvSpPr txBox="1">
            <a:spLocks noGrp="1"/>
          </p:cNvSpPr>
          <p:nvPr>
            <p:ph type="title"/>
          </p:nvPr>
        </p:nvSpPr>
        <p:spPr>
          <a:xfrm>
            <a:off x="146051" y="68979"/>
            <a:ext cx="11269662" cy="299879"/>
          </a:xfrm>
          <a:prstGeom prst="rect">
            <a:avLst/>
          </a:prstGeom>
          <a:noFill/>
          <a:ln>
            <a:noFill/>
          </a:ln>
        </p:spPr>
        <p:txBody>
          <a:bodyPr spcFirstLastPara="1" wrap="square" lIns="91425" tIns="45700" rIns="91425" bIns="45700" anchor="ctr" anchorCtr="0">
            <a:noAutofit/>
          </a:bodyPr>
          <a:lstStyle/>
          <a:p>
            <a:pPr>
              <a:buClr>
                <a:srgbClr val="C00000"/>
              </a:buClr>
              <a:buSzPts val="4400"/>
            </a:pPr>
            <a:r>
              <a:rPr lang="en-US" sz="2000" b="1" dirty="0">
                <a:solidFill>
                  <a:srgbClr val="C00000"/>
                </a:solidFill>
                <a:latin typeface="Times New Roman"/>
                <a:ea typeface="Times New Roman"/>
                <a:cs typeface="Times New Roman"/>
                <a:sym typeface="Times New Roman"/>
              </a:rPr>
              <a:t>Details of Operating Modes of Pentium </a:t>
            </a:r>
            <a:r>
              <a:rPr lang="en-US" b="1" dirty="0" smtClean="0">
                <a:solidFill>
                  <a:srgbClr val="C00000"/>
                </a:solidFill>
                <a:latin typeface="Times New Roman"/>
                <a:ea typeface="Times New Roman"/>
                <a:cs typeface="Times New Roman"/>
                <a:sym typeface="Times New Roman"/>
              </a:rPr>
              <a:t>:</a:t>
            </a:r>
            <a:r>
              <a:rPr lang="en-US" b="1" dirty="0" smtClean="0">
                <a:solidFill>
                  <a:srgbClr val="7030A0"/>
                </a:solidFill>
                <a:latin typeface="Times New Roman"/>
                <a:ea typeface="Times New Roman"/>
                <a:cs typeface="Times New Roman"/>
                <a:sym typeface="Times New Roman"/>
              </a:rPr>
              <a:t>Extra Information </a:t>
            </a:r>
            <a:endParaRPr dirty="0"/>
          </a:p>
        </p:txBody>
      </p:sp>
      <p:cxnSp>
        <p:nvCxnSpPr>
          <p:cNvPr id="344" name="Google Shape;344;p17"/>
          <p:cNvCxnSpPr/>
          <p:nvPr/>
        </p:nvCxnSpPr>
        <p:spPr>
          <a:xfrm rot="10800000" flipH="1">
            <a:off x="50824" y="730848"/>
            <a:ext cx="12192000" cy="27709"/>
          </a:xfrm>
          <a:prstGeom prst="straightConnector1">
            <a:avLst/>
          </a:prstGeom>
          <a:noFill/>
          <a:ln w="9525" cap="flat" cmpd="sng">
            <a:solidFill>
              <a:srgbClr val="00B050"/>
            </a:solidFill>
            <a:prstDash val="solid"/>
            <a:round/>
            <a:headEnd type="none" w="sm" len="sm"/>
            <a:tailEnd type="none" w="sm" len="sm"/>
          </a:ln>
        </p:spPr>
      </p:cxnSp>
      <p:sp>
        <p:nvSpPr>
          <p:cNvPr id="345" name="Google Shape;345;p17"/>
          <p:cNvSpPr/>
          <p:nvPr/>
        </p:nvSpPr>
        <p:spPr>
          <a:xfrm>
            <a:off x="146051" y="6356350"/>
            <a:ext cx="471487" cy="457200"/>
          </a:xfrm>
          <a:prstGeom prst="rect">
            <a:avLst/>
          </a:prstGeom>
          <a:solidFill>
            <a:srgbClr val="7030A0"/>
          </a:solidFill>
          <a:ln w="25400" cap="flat" cmpd="sng">
            <a:solidFill>
              <a:srgbClr val="7030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imes New Roman"/>
              <a:ea typeface="Times New Roman"/>
              <a:cs typeface="Times New Roman"/>
              <a:sym typeface="Times New Roman"/>
            </a:endParaRPr>
          </a:p>
        </p:txBody>
      </p:sp>
      <p:cxnSp>
        <p:nvCxnSpPr>
          <p:cNvPr id="346" name="Google Shape;346;p17"/>
          <p:cNvCxnSpPr/>
          <p:nvPr/>
        </p:nvCxnSpPr>
        <p:spPr>
          <a:xfrm flipH="1">
            <a:off x="773905" y="13063"/>
            <a:ext cx="14288" cy="6821487"/>
          </a:xfrm>
          <a:prstGeom prst="straightConnector1">
            <a:avLst/>
          </a:prstGeom>
          <a:noFill/>
          <a:ln w="15875" cap="flat" cmpd="sng">
            <a:solidFill>
              <a:srgbClr val="00B050"/>
            </a:solidFill>
            <a:prstDash val="solid"/>
            <a:round/>
            <a:headEnd type="none" w="sm" len="sm"/>
            <a:tailEnd type="none" w="sm" len="sm"/>
          </a:ln>
        </p:spPr>
      </p:cxnSp>
      <p:cxnSp>
        <p:nvCxnSpPr>
          <p:cNvPr id="347" name="Google Shape;347;p17"/>
          <p:cNvCxnSpPr/>
          <p:nvPr/>
        </p:nvCxnSpPr>
        <p:spPr>
          <a:xfrm>
            <a:off x="-10316" y="6264275"/>
            <a:ext cx="12192000" cy="0"/>
          </a:xfrm>
          <a:prstGeom prst="straightConnector1">
            <a:avLst/>
          </a:prstGeom>
          <a:noFill/>
          <a:ln w="15875" cap="flat" cmpd="sng">
            <a:solidFill>
              <a:srgbClr val="00B050"/>
            </a:solidFill>
            <a:prstDash val="solid"/>
            <a:round/>
            <a:headEnd type="none" w="sm" len="sm"/>
            <a:tailEnd type="none" w="sm" len="sm"/>
          </a:ln>
        </p:spPr>
      </p:cxnSp>
      <p:sp>
        <p:nvSpPr>
          <p:cNvPr id="2" name="Rectangle 1"/>
          <p:cNvSpPr/>
          <p:nvPr/>
        </p:nvSpPr>
        <p:spPr>
          <a:xfrm>
            <a:off x="2560967" y="5900823"/>
            <a:ext cx="5077031" cy="307777"/>
          </a:xfrm>
          <a:prstGeom prst="rect">
            <a:avLst/>
          </a:prstGeom>
        </p:spPr>
        <p:txBody>
          <a:bodyPr wrap="none">
            <a:spAutoFit/>
          </a:bodyPr>
          <a:lstStyle/>
          <a:p>
            <a:r>
              <a:rPr lang="en-IN" dirty="0"/>
              <a:t>https://www.eeeguide.com/pin-diagram-of-pentium-processor/</a:t>
            </a:r>
          </a:p>
        </p:txBody>
      </p:sp>
      <p:pic>
        <p:nvPicPr>
          <p:cNvPr id="1026" name="Picture 2" descr="Pin Diagram of Pentium Processo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32521" y="814234"/>
            <a:ext cx="4733925" cy="49944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167767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11"/>
          <p:cNvSpPr txBox="1">
            <a:spLocks noGrp="1"/>
          </p:cNvSpPr>
          <p:nvPr>
            <p:ph type="title"/>
          </p:nvPr>
        </p:nvSpPr>
        <p:spPr>
          <a:xfrm>
            <a:off x="773905" y="119449"/>
            <a:ext cx="10794031" cy="679904"/>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rgbClr val="FF0000"/>
              </a:buClr>
              <a:buSzPts val="3200"/>
              <a:buFont typeface="Times New Roman"/>
              <a:buNone/>
            </a:pPr>
            <a:r>
              <a:rPr lang="en-US" sz="3200" b="1" dirty="0" smtClean="0">
                <a:solidFill>
                  <a:srgbClr val="C00000"/>
                </a:solidFill>
                <a:latin typeface="Times New Roman"/>
                <a:ea typeface="Times New Roman"/>
                <a:cs typeface="Times New Roman"/>
                <a:sym typeface="Times New Roman"/>
              </a:rPr>
              <a:t>Flag Register</a:t>
            </a:r>
            <a:endParaRPr sz="3200" b="1" dirty="0">
              <a:solidFill>
                <a:srgbClr val="C00000"/>
              </a:solidFill>
              <a:latin typeface="Times New Roman"/>
              <a:ea typeface="Times New Roman"/>
              <a:cs typeface="Times New Roman"/>
              <a:sym typeface="Times New Roman"/>
            </a:endParaRPr>
          </a:p>
        </p:txBody>
      </p:sp>
      <p:sp>
        <p:nvSpPr>
          <p:cNvPr id="248" name="Google Shape;248;p11"/>
          <p:cNvSpPr txBox="1">
            <a:spLocks noGrp="1"/>
          </p:cNvSpPr>
          <p:nvPr>
            <p:ph type="body" idx="1"/>
          </p:nvPr>
        </p:nvSpPr>
        <p:spPr>
          <a:xfrm>
            <a:off x="609600" y="1600206"/>
            <a:ext cx="10972800" cy="4525963"/>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Clr>
                <a:schemeClr val="dk1"/>
              </a:buClr>
              <a:buSzPts val="3200"/>
              <a:buNone/>
            </a:pPr>
            <a:r>
              <a:rPr lang="en-US"/>
              <a:t>   </a:t>
            </a:r>
            <a:endParaRPr/>
          </a:p>
        </p:txBody>
      </p:sp>
      <p:pic>
        <p:nvPicPr>
          <p:cNvPr id="249" name="Google Shape;249;p11"/>
          <p:cNvPicPr preferRelativeResize="0"/>
          <p:nvPr/>
        </p:nvPicPr>
        <p:blipFill rotWithShape="1">
          <a:blip r:embed="rId3">
            <a:alphaModFix/>
          </a:blip>
          <a:srcRect/>
          <a:stretch/>
        </p:blipFill>
        <p:spPr>
          <a:xfrm>
            <a:off x="1" y="98965"/>
            <a:ext cx="714740" cy="645946"/>
          </a:xfrm>
          <a:prstGeom prst="rect">
            <a:avLst/>
          </a:prstGeom>
          <a:noFill/>
          <a:ln>
            <a:noFill/>
          </a:ln>
        </p:spPr>
      </p:pic>
      <p:cxnSp>
        <p:nvCxnSpPr>
          <p:cNvPr id="253" name="Google Shape;253;p11"/>
          <p:cNvCxnSpPr/>
          <p:nvPr/>
        </p:nvCxnSpPr>
        <p:spPr>
          <a:xfrm rot="10800000" flipH="1">
            <a:off x="0" y="883017"/>
            <a:ext cx="12192000" cy="27709"/>
          </a:xfrm>
          <a:prstGeom prst="straightConnector1">
            <a:avLst/>
          </a:prstGeom>
          <a:noFill/>
          <a:ln w="9525" cap="flat" cmpd="sng">
            <a:solidFill>
              <a:srgbClr val="00B050"/>
            </a:solidFill>
            <a:prstDash val="solid"/>
            <a:round/>
            <a:headEnd type="none" w="sm" len="sm"/>
            <a:tailEnd type="none" w="sm" len="sm"/>
          </a:ln>
        </p:spPr>
      </p:cxnSp>
      <p:sp>
        <p:nvSpPr>
          <p:cNvPr id="254" name="Google Shape;254;p11"/>
          <p:cNvSpPr/>
          <p:nvPr/>
        </p:nvSpPr>
        <p:spPr>
          <a:xfrm>
            <a:off x="146051" y="6356350"/>
            <a:ext cx="471487" cy="457200"/>
          </a:xfrm>
          <a:prstGeom prst="rect">
            <a:avLst/>
          </a:prstGeom>
          <a:solidFill>
            <a:srgbClr val="7030A0"/>
          </a:solidFill>
          <a:ln w="25400" cap="flat" cmpd="sng">
            <a:solidFill>
              <a:srgbClr val="7030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255" name="Google Shape;255;p11"/>
          <p:cNvCxnSpPr/>
          <p:nvPr/>
        </p:nvCxnSpPr>
        <p:spPr>
          <a:xfrm flipH="1">
            <a:off x="773905" y="13063"/>
            <a:ext cx="14288" cy="6821487"/>
          </a:xfrm>
          <a:prstGeom prst="straightConnector1">
            <a:avLst/>
          </a:prstGeom>
          <a:noFill/>
          <a:ln w="15875" cap="flat" cmpd="sng">
            <a:solidFill>
              <a:srgbClr val="00B050"/>
            </a:solidFill>
            <a:prstDash val="solid"/>
            <a:round/>
            <a:headEnd type="none" w="sm" len="sm"/>
            <a:tailEnd type="none" w="sm" len="sm"/>
          </a:ln>
        </p:spPr>
      </p:cxnSp>
      <p:cxnSp>
        <p:nvCxnSpPr>
          <p:cNvPr id="256" name="Google Shape;256;p11"/>
          <p:cNvCxnSpPr/>
          <p:nvPr/>
        </p:nvCxnSpPr>
        <p:spPr>
          <a:xfrm>
            <a:off x="-10316" y="6264275"/>
            <a:ext cx="12192000" cy="0"/>
          </a:xfrm>
          <a:prstGeom prst="straightConnector1">
            <a:avLst/>
          </a:prstGeom>
          <a:noFill/>
          <a:ln w="15875" cap="flat" cmpd="sng">
            <a:solidFill>
              <a:srgbClr val="00B050"/>
            </a:solidFill>
            <a:prstDash val="solid"/>
            <a:round/>
            <a:headEnd type="none" w="sm" len="sm"/>
            <a:tailEnd type="none" w="sm" len="sm"/>
          </a:ln>
        </p:spPr>
      </p:cxnSp>
      <p:sp>
        <p:nvSpPr>
          <p:cNvPr id="257" name="Google Shape;257;p11"/>
          <p:cNvSpPr txBox="1">
            <a:spLocks noGrp="1"/>
          </p:cNvSpPr>
          <p:nvPr>
            <p:ph type="dt" idx="10"/>
          </p:nvPr>
        </p:nvSpPr>
        <p:spPr>
          <a:xfrm>
            <a:off x="609600" y="6356393"/>
            <a:ext cx="28448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CBB0C63B-5915-4074-B900-C59E82D65FF0}" type="datetime1">
              <a:rPr lang="en-US" smtClean="0"/>
              <a:t>3/29/2023</a:t>
            </a:fld>
            <a:endParaRPr/>
          </a:p>
        </p:txBody>
      </p:sp>
      <p:sp>
        <p:nvSpPr>
          <p:cNvPr id="258" name="Google Shape;258;p11"/>
          <p:cNvSpPr txBox="1">
            <a:spLocks noGrp="1"/>
          </p:cNvSpPr>
          <p:nvPr>
            <p:ph type="ftr" idx="11"/>
          </p:nvPr>
        </p:nvSpPr>
        <p:spPr>
          <a:xfrm>
            <a:off x="4165600" y="6356393"/>
            <a:ext cx="3860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GB" smtClean="0"/>
              <a:t>Microprocessor Architecture and Internet of Things_CET3014B    Unit 3      2022-23     S4  </a:t>
            </a:r>
            <a:endParaRPr/>
          </a:p>
        </p:txBody>
      </p:sp>
      <p:sp>
        <p:nvSpPr>
          <p:cNvPr id="259" name="Google Shape;259;p11"/>
          <p:cNvSpPr txBox="1">
            <a:spLocks noGrp="1"/>
          </p:cNvSpPr>
          <p:nvPr>
            <p:ph type="sldNum" idx="12"/>
          </p:nvPr>
        </p:nvSpPr>
        <p:spPr>
          <a:xfrm>
            <a:off x="8737600" y="6356393"/>
            <a:ext cx="28448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16</a:t>
            </a:fld>
            <a:endParaRPr/>
          </a:p>
        </p:txBody>
      </p:sp>
      <p:pic>
        <p:nvPicPr>
          <p:cNvPr id="2" name="Picture 1"/>
          <p:cNvPicPr>
            <a:picLocks noChangeAspect="1"/>
          </p:cNvPicPr>
          <p:nvPr/>
        </p:nvPicPr>
        <p:blipFill>
          <a:blip r:embed="rId4"/>
          <a:stretch>
            <a:fillRect/>
          </a:stretch>
        </p:blipFill>
        <p:spPr>
          <a:xfrm>
            <a:off x="1108363" y="1048832"/>
            <a:ext cx="10638341" cy="5123325"/>
          </a:xfrm>
          <a:prstGeom prst="rect">
            <a:avLst/>
          </a:prstGeom>
        </p:spPr>
      </p:pic>
    </p:spTree>
    <p:extLst>
      <p:ext uri="{BB962C8B-B14F-4D97-AF65-F5344CB8AC3E}">
        <p14:creationId xmlns:p14="http://schemas.microsoft.com/office/powerpoint/2010/main" val="148335033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12"/>
          <p:cNvSpPr txBox="1">
            <a:spLocks noGrp="1"/>
          </p:cNvSpPr>
          <p:nvPr>
            <p:ph type="title"/>
          </p:nvPr>
        </p:nvSpPr>
        <p:spPr>
          <a:xfrm>
            <a:off x="448308" y="-11244"/>
            <a:ext cx="10515600" cy="73928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rgbClr val="C00000"/>
              </a:buClr>
              <a:buSzPts val="4400"/>
              <a:buFont typeface="Times New Roman"/>
              <a:buNone/>
            </a:pPr>
            <a:r>
              <a:rPr lang="en-US" b="1">
                <a:solidFill>
                  <a:srgbClr val="C00000"/>
                </a:solidFill>
                <a:latin typeface="Times New Roman"/>
                <a:ea typeface="Times New Roman"/>
                <a:cs typeface="Times New Roman"/>
                <a:sym typeface="Times New Roman"/>
              </a:rPr>
              <a:t>Details of Operating Modes of Pentium </a:t>
            </a:r>
            <a:endParaRPr/>
          </a:p>
        </p:txBody>
      </p:sp>
      <p:sp>
        <p:nvSpPr>
          <p:cNvPr id="265" name="Google Shape;265;p12"/>
          <p:cNvSpPr txBox="1">
            <a:spLocks noGrp="1"/>
          </p:cNvSpPr>
          <p:nvPr>
            <p:ph type="body" idx="1"/>
          </p:nvPr>
        </p:nvSpPr>
        <p:spPr>
          <a:xfrm>
            <a:off x="918949" y="1025442"/>
            <a:ext cx="11092942" cy="4516191"/>
          </a:xfrm>
          <a:prstGeom prst="rect">
            <a:avLst/>
          </a:prstGeom>
          <a:noFill/>
          <a:ln>
            <a:noFill/>
          </a:ln>
        </p:spPr>
        <p:txBody>
          <a:bodyPr spcFirstLastPara="1" wrap="square" lIns="91425" tIns="45700" rIns="91425" bIns="45700" anchor="t" anchorCtr="0">
            <a:normAutofit/>
          </a:bodyPr>
          <a:lstStyle/>
          <a:p>
            <a:pPr marL="0" lvl="0" indent="0" algn="just" rtl="0">
              <a:spcBef>
                <a:spcPts val="0"/>
              </a:spcBef>
              <a:spcAft>
                <a:spcPts val="0"/>
              </a:spcAft>
              <a:buClr>
                <a:schemeClr val="dk1"/>
              </a:buClr>
              <a:buSzPts val="3200"/>
              <a:buNone/>
            </a:pPr>
            <a:r>
              <a:rPr lang="en-US" sz="2800" dirty="0">
                <a:latin typeface="Times New Roman"/>
                <a:ea typeface="Times New Roman"/>
                <a:cs typeface="Times New Roman"/>
                <a:sym typeface="Times New Roman"/>
              </a:rPr>
              <a:t>Pentium supports</a:t>
            </a:r>
            <a:r>
              <a:rPr lang="en-US" sz="2800" dirty="0">
                <a:solidFill>
                  <a:srgbClr val="7030A0"/>
                </a:solidFill>
                <a:latin typeface="Times New Roman"/>
                <a:ea typeface="Times New Roman"/>
                <a:cs typeface="Times New Roman"/>
                <a:sym typeface="Times New Roman"/>
              </a:rPr>
              <a:t> </a:t>
            </a:r>
            <a:r>
              <a:rPr lang="en-US" sz="3500" b="1" dirty="0">
                <a:solidFill>
                  <a:srgbClr val="C00000"/>
                </a:solidFill>
                <a:latin typeface="Times New Roman"/>
                <a:ea typeface="Times New Roman"/>
                <a:cs typeface="Times New Roman"/>
                <a:sym typeface="Times New Roman"/>
              </a:rPr>
              <a:t>3 </a:t>
            </a:r>
            <a:r>
              <a:rPr lang="en-US" sz="3500" b="1" dirty="0" smtClean="0">
                <a:solidFill>
                  <a:srgbClr val="C00000"/>
                </a:solidFill>
                <a:latin typeface="Times New Roman"/>
                <a:ea typeface="Times New Roman"/>
                <a:cs typeface="Times New Roman"/>
                <a:sym typeface="Times New Roman"/>
              </a:rPr>
              <a:t>Operating</a:t>
            </a:r>
            <a:r>
              <a:rPr lang="en-US" sz="3500" dirty="0" smtClean="0">
                <a:solidFill>
                  <a:srgbClr val="C00000"/>
                </a:solidFill>
                <a:latin typeface="Times New Roman"/>
                <a:ea typeface="Times New Roman"/>
                <a:cs typeface="Times New Roman"/>
                <a:sym typeface="Times New Roman"/>
              </a:rPr>
              <a:t> </a:t>
            </a:r>
            <a:r>
              <a:rPr lang="en-US" sz="3200" dirty="0">
                <a:latin typeface="Times New Roman"/>
                <a:ea typeface="Times New Roman"/>
                <a:cs typeface="Times New Roman"/>
                <a:sym typeface="Times New Roman"/>
              </a:rPr>
              <a:t>and</a:t>
            </a:r>
            <a:r>
              <a:rPr lang="en-US" sz="3200" dirty="0">
                <a:solidFill>
                  <a:srgbClr val="7030A0"/>
                </a:solidFill>
                <a:latin typeface="Times New Roman"/>
                <a:ea typeface="Times New Roman"/>
                <a:cs typeface="Times New Roman"/>
                <a:sym typeface="Times New Roman"/>
              </a:rPr>
              <a:t> </a:t>
            </a:r>
            <a:r>
              <a:rPr lang="en-US" sz="3500" b="1" dirty="0">
                <a:solidFill>
                  <a:srgbClr val="C00000"/>
                </a:solidFill>
                <a:latin typeface="Times New Roman"/>
                <a:ea typeface="Times New Roman"/>
                <a:cs typeface="Times New Roman"/>
                <a:sym typeface="Times New Roman"/>
              </a:rPr>
              <a:t>O</a:t>
            </a:r>
            <a:r>
              <a:rPr lang="en-US" sz="3500" b="1" dirty="0" smtClean="0">
                <a:solidFill>
                  <a:srgbClr val="C00000"/>
                </a:solidFill>
                <a:latin typeface="Times New Roman"/>
                <a:ea typeface="Times New Roman"/>
                <a:cs typeface="Times New Roman"/>
                <a:sym typeface="Times New Roman"/>
              </a:rPr>
              <a:t>ne </a:t>
            </a:r>
            <a:r>
              <a:rPr lang="en-US" sz="3500" b="1" dirty="0">
                <a:solidFill>
                  <a:srgbClr val="C00000"/>
                </a:solidFill>
                <a:latin typeface="Times New Roman"/>
                <a:ea typeface="Times New Roman"/>
                <a:cs typeface="Times New Roman"/>
                <a:sym typeface="Times New Roman"/>
              </a:rPr>
              <a:t>Quasi-Operating </a:t>
            </a:r>
            <a:r>
              <a:rPr lang="en-US" sz="3200" dirty="0">
                <a:latin typeface="Times New Roman"/>
                <a:ea typeface="Times New Roman"/>
                <a:cs typeface="Times New Roman"/>
                <a:sym typeface="Times New Roman"/>
              </a:rPr>
              <a:t>mode</a:t>
            </a:r>
            <a:endParaRPr dirty="0"/>
          </a:p>
          <a:p>
            <a:pPr marL="1200150" lvl="1" indent="-742950" algn="just" rtl="0">
              <a:spcBef>
                <a:spcPts val="880"/>
              </a:spcBef>
              <a:spcAft>
                <a:spcPts val="0"/>
              </a:spcAft>
              <a:buClr>
                <a:srgbClr val="2501BF"/>
              </a:buClr>
              <a:buSzPts val="4400"/>
              <a:buFont typeface="Calibri"/>
              <a:buAutoNum type="arabicPeriod"/>
            </a:pPr>
            <a:r>
              <a:rPr lang="en-US" sz="4400" b="1" dirty="0">
                <a:solidFill>
                  <a:srgbClr val="2501BF"/>
                </a:solidFill>
                <a:latin typeface="Times New Roman"/>
                <a:ea typeface="Times New Roman"/>
                <a:cs typeface="Times New Roman"/>
                <a:sym typeface="Times New Roman"/>
              </a:rPr>
              <a:t>Protected Mode</a:t>
            </a:r>
            <a:endParaRPr dirty="0"/>
          </a:p>
          <a:p>
            <a:pPr marL="1200150" lvl="1" indent="-742950" algn="just" rtl="0">
              <a:spcBef>
                <a:spcPts val="880"/>
              </a:spcBef>
              <a:spcAft>
                <a:spcPts val="0"/>
              </a:spcAft>
              <a:buClr>
                <a:srgbClr val="2501BF"/>
              </a:buClr>
              <a:buSzPts val="4400"/>
              <a:buFont typeface="Calibri"/>
              <a:buAutoNum type="arabicPeriod"/>
            </a:pPr>
            <a:r>
              <a:rPr lang="en-US" sz="4400" b="1" dirty="0">
                <a:solidFill>
                  <a:srgbClr val="2501BF"/>
                </a:solidFill>
                <a:latin typeface="Times New Roman"/>
                <a:ea typeface="Times New Roman"/>
                <a:cs typeface="Times New Roman"/>
                <a:sym typeface="Times New Roman"/>
              </a:rPr>
              <a:t>Real address Mode </a:t>
            </a:r>
            <a:endParaRPr dirty="0"/>
          </a:p>
          <a:p>
            <a:pPr marL="1200150" lvl="1" indent="-742950" algn="just" rtl="0">
              <a:spcBef>
                <a:spcPts val="880"/>
              </a:spcBef>
              <a:spcAft>
                <a:spcPts val="0"/>
              </a:spcAft>
              <a:buClr>
                <a:srgbClr val="2501BF"/>
              </a:buClr>
              <a:buSzPts val="4400"/>
              <a:buFont typeface="Calibri"/>
              <a:buAutoNum type="arabicPeriod"/>
            </a:pPr>
            <a:r>
              <a:rPr lang="en-US" sz="4400" b="1" dirty="0">
                <a:solidFill>
                  <a:srgbClr val="2501BF"/>
                </a:solidFill>
                <a:latin typeface="Times New Roman"/>
                <a:ea typeface="Times New Roman"/>
                <a:cs typeface="Times New Roman"/>
                <a:sym typeface="Times New Roman"/>
              </a:rPr>
              <a:t>Virtual 8086 mode</a:t>
            </a:r>
            <a:endParaRPr dirty="0"/>
          </a:p>
          <a:p>
            <a:pPr marL="1200150" lvl="1" indent="-742950" algn="just" rtl="0">
              <a:spcBef>
                <a:spcPts val="880"/>
              </a:spcBef>
              <a:spcAft>
                <a:spcPts val="0"/>
              </a:spcAft>
              <a:buClr>
                <a:srgbClr val="2501BF"/>
              </a:buClr>
              <a:buSzPts val="4400"/>
              <a:buFont typeface="Calibri"/>
              <a:buAutoNum type="arabicPeriod"/>
            </a:pPr>
            <a:r>
              <a:rPr lang="en-US" sz="4400" b="1" dirty="0">
                <a:solidFill>
                  <a:srgbClr val="2501BF"/>
                </a:solidFill>
                <a:latin typeface="Times New Roman"/>
                <a:ea typeface="Times New Roman"/>
                <a:cs typeface="Times New Roman"/>
                <a:sym typeface="Times New Roman"/>
              </a:rPr>
              <a:t>System Management Mode </a:t>
            </a:r>
            <a:endParaRPr dirty="0"/>
          </a:p>
          <a:p>
            <a:pPr marL="742950" lvl="1" indent="-82550" algn="just" rtl="0">
              <a:spcBef>
                <a:spcPts val="640"/>
              </a:spcBef>
              <a:spcAft>
                <a:spcPts val="0"/>
              </a:spcAft>
              <a:buClr>
                <a:schemeClr val="dk1"/>
              </a:buClr>
              <a:buSzPts val="3200"/>
              <a:buNone/>
            </a:pPr>
            <a:endParaRPr sz="3200" dirty="0">
              <a:latin typeface="Times New Roman"/>
              <a:ea typeface="Times New Roman"/>
              <a:cs typeface="Times New Roman"/>
              <a:sym typeface="Times New Roman"/>
            </a:endParaRPr>
          </a:p>
          <a:p>
            <a:pPr marL="742950" lvl="1" indent="-107950" algn="just" rtl="0">
              <a:spcBef>
                <a:spcPts val="560"/>
              </a:spcBef>
              <a:spcAft>
                <a:spcPts val="0"/>
              </a:spcAft>
              <a:buClr>
                <a:schemeClr val="dk1"/>
              </a:buClr>
              <a:buSzPts val="2800"/>
              <a:buNone/>
            </a:pPr>
            <a:endParaRPr dirty="0">
              <a:latin typeface="Times New Roman"/>
              <a:ea typeface="Times New Roman"/>
              <a:cs typeface="Times New Roman"/>
              <a:sym typeface="Times New Roman"/>
            </a:endParaRPr>
          </a:p>
          <a:p>
            <a:pPr marL="0" lvl="0" indent="0" algn="just" rtl="0">
              <a:spcBef>
                <a:spcPts val="640"/>
              </a:spcBef>
              <a:spcAft>
                <a:spcPts val="0"/>
              </a:spcAft>
              <a:buClr>
                <a:schemeClr val="dk1"/>
              </a:buClr>
              <a:buSzPts val="3200"/>
              <a:buNone/>
            </a:pPr>
            <a:endParaRPr dirty="0">
              <a:latin typeface="Times New Roman"/>
              <a:ea typeface="Times New Roman"/>
              <a:cs typeface="Times New Roman"/>
              <a:sym typeface="Times New Roman"/>
            </a:endParaRPr>
          </a:p>
        </p:txBody>
      </p:sp>
      <p:pic>
        <p:nvPicPr>
          <p:cNvPr id="266" name="Google Shape;266;p12"/>
          <p:cNvPicPr preferRelativeResize="0"/>
          <p:nvPr/>
        </p:nvPicPr>
        <p:blipFill rotWithShape="1">
          <a:blip r:embed="rId3">
            <a:alphaModFix/>
          </a:blip>
          <a:srcRect/>
          <a:stretch/>
        </p:blipFill>
        <p:spPr>
          <a:xfrm>
            <a:off x="80749" y="49245"/>
            <a:ext cx="735118" cy="664363"/>
          </a:xfrm>
          <a:prstGeom prst="rect">
            <a:avLst/>
          </a:prstGeom>
          <a:noFill/>
          <a:ln>
            <a:noFill/>
          </a:ln>
        </p:spPr>
      </p:pic>
      <p:cxnSp>
        <p:nvCxnSpPr>
          <p:cNvPr id="267" name="Google Shape;267;p12"/>
          <p:cNvCxnSpPr/>
          <p:nvPr/>
        </p:nvCxnSpPr>
        <p:spPr>
          <a:xfrm rot="10800000" flipH="1">
            <a:off x="80749" y="745790"/>
            <a:ext cx="12192000" cy="27709"/>
          </a:xfrm>
          <a:prstGeom prst="straightConnector1">
            <a:avLst/>
          </a:prstGeom>
          <a:noFill/>
          <a:ln w="9525" cap="flat" cmpd="sng">
            <a:solidFill>
              <a:srgbClr val="00B050"/>
            </a:solidFill>
            <a:prstDash val="solid"/>
            <a:round/>
            <a:headEnd type="none" w="sm" len="sm"/>
            <a:tailEnd type="none" w="sm" len="sm"/>
          </a:ln>
        </p:spPr>
      </p:cxnSp>
      <p:sp>
        <p:nvSpPr>
          <p:cNvPr id="268" name="Google Shape;268;p12"/>
          <p:cNvSpPr/>
          <p:nvPr/>
        </p:nvSpPr>
        <p:spPr>
          <a:xfrm>
            <a:off x="146051" y="6356350"/>
            <a:ext cx="471487" cy="457200"/>
          </a:xfrm>
          <a:prstGeom prst="rect">
            <a:avLst/>
          </a:prstGeom>
          <a:solidFill>
            <a:srgbClr val="7030A0"/>
          </a:solidFill>
          <a:ln w="25400" cap="flat" cmpd="sng">
            <a:solidFill>
              <a:srgbClr val="7030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imes New Roman"/>
              <a:ea typeface="Times New Roman"/>
              <a:cs typeface="Times New Roman"/>
              <a:sym typeface="Times New Roman"/>
            </a:endParaRPr>
          </a:p>
        </p:txBody>
      </p:sp>
      <p:cxnSp>
        <p:nvCxnSpPr>
          <p:cNvPr id="269" name="Google Shape;269;p12"/>
          <p:cNvCxnSpPr/>
          <p:nvPr/>
        </p:nvCxnSpPr>
        <p:spPr>
          <a:xfrm flipH="1">
            <a:off x="773905" y="13063"/>
            <a:ext cx="14288" cy="6821487"/>
          </a:xfrm>
          <a:prstGeom prst="straightConnector1">
            <a:avLst/>
          </a:prstGeom>
          <a:noFill/>
          <a:ln w="15875" cap="flat" cmpd="sng">
            <a:solidFill>
              <a:srgbClr val="00B050"/>
            </a:solidFill>
            <a:prstDash val="solid"/>
            <a:round/>
            <a:headEnd type="none" w="sm" len="sm"/>
            <a:tailEnd type="none" w="sm" len="sm"/>
          </a:ln>
        </p:spPr>
      </p:cxnSp>
      <p:cxnSp>
        <p:nvCxnSpPr>
          <p:cNvPr id="270" name="Google Shape;270;p12"/>
          <p:cNvCxnSpPr/>
          <p:nvPr/>
        </p:nvCxnSpPr>
        <p:spPr>
          <a:xfrm>
            <a:off x="-10316" y="6264275"/>
            <a:ext cx="12192000" cy="0"/>
          </a:xfrm>
          <a:prstGeom prst="straightConnector1">
            <a:avLst/>
          </a:prstGeom>
          <a:noFill/>
          <a:ln w="15875" cap="flat" cmpd="sng">
            <a:solidFill>
              <a:srgbClr val="00B050"/>
            </a:solidFill>
            <a:prstDash val="solid"/>
            <a:round/>
            <a:headEnd type="none" w="sm" len="sm"/>
            <a:tailEnd type="none" w="sm" len="sm"/>
          </a:ln>
        </p:spPr>
      </p:cxnSp>
      <p:sp>
        <p:nvSpPr>
          <p:cNvPr id="271" name="Google Shape;271;p12"/>
          <p:cNvSpPr txBox="1">
            <a:spLocks noGrp="1"/>
          </p:cNvSpPr>
          <p:nvPr>
            <p:ph type="dt" idx="10"/>
          </p:nvPr>
        </p:nvSpPr>
        <p:spPr>
          <a:xfrm>
            <a:off x="609600" y="6356393"/>
            <a:ext cx="28448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82686602-3102-48DC-AD29-E9D833429FF6}" type="datetime1">
              <a:rPr lang="en-US" smtClean="0"/>
              <a:t>3/29/2023</a:t>
            </a:fld>
            <a:endParaRPr/>
          </a:p>
        </p:txBody>
      </p:sp>
      <p:sp>
        <p:nvSpPr>
          <p:cNvPr id="272" name="Google Shape;272;p12"/>
          <p:cNvSpPr txBox="1">
            <a:spLocks noGrp="1"/>
          </p:cNvSpPr>
          <p:nvPr>
            <p:ph type="ftr" idx="11"/>
          </p:nvPr>
        </p:nvSpPr>
        <p:spPr>
          <a:xfrm>
            <a:off x="4165600" y="6356393"/>
            <a:ext cx="3860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GB" smtClean="0"/>
              <a:t>Microprocessor Architecture and Internet of Things_CET3014B    Unit 3      2022-23     S4  </a:t>
            </a:r>
            <a:endParaRPr/>
          </a:p>
        </p:txBody>
      </p:sp>
      <p:sp>
        <p:nvSpPr>
          <p:cNvPr id="273" name="Google Shape;273;p12"/>
          <p:cNvSpPr txBox="1">
            <a:spLocks noGrp="1"/>
          </p:cNvSpPr>
          <p:nvPr>
            <p:ph type="sldNum" idx="12"/>
          </p:nvPr>
        </p:nvSpPr>
        <p:spPr>
          <a:xfrm>
            <a:off x="8737600" y="6356393"/>
            <a:ext cx="28448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17</a:t>
            </a:fld>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13"/>
          <p:cNvSpPr txBox="1">
            <a:spLocks noGrp="1"/>
          </p:cNvSpPr>
          <p:nvPr>
            <p:ph type="title"/>
          </p:nvPr>
        </p:nvSpPr>
        <p:spPr>
          <a:xfrm>
            <a:off x="599284" y="61294"/>
            <a:ext cx="10972800" cy="752566"/>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rgbClr val="5F497A"/>
              </a:buClr>
              <a:buSzPts val="6000"/>
              <a:buFont typeface="Times New Roman"/>
              <a:buNone/>
            </a:pPr>
            <a:r>
              <a:rPr lang="en-US" sz="6000" b="1">
                <a:solidFill>
                  <a:srgbClr val="5F497A"/>
                </a:solidFill>
                <a:latin typeface="Times New Roman"/>
                <a:ea typeface="Times New Roman"/>
                <a:cs typeface="Times New Roman"/>
                <a:sym typeface="Times New Roman"/>
              </a:rPr>
              <a:t>Pentium Modes of Operation</a:t>
            </a:r>
            <a:endParaRPr sz="6000" b="1">
              <a:solidFill>
                <a:srgbClr val="5F497A"/>
              </a:solidFill>
              <a:latin typeface="Times New Roman"/>
              <a:ea typeface="Times New Roman"/>
              <a:cs typeface="Times New Roman"/>
              <a:sym typeface="Times New Roman"/>
            </a:endParaRPr>
          </a:p>
        </p:txBody>
      </p:sp>
      <p:sp>
        <p:nvSpPr>
          <p:cNvPr id="279" name="Google Shape;279;p13"/>
          <p:cNvSpPr txBox="1">
            <a:spLocks noGrp="1"/>
          </p:cNvSpPr>
          <p:nvPr>
            <p:ph type="body" idx="1"/>
          </p:nvPr>
        </p:nvSpPr>
        <p:spPr>
          <a:xfrm>
            <a:off x="832522" y="1039045"/>
            <a:ext cx="11193223" cy="5059680"/>
          </a:xfrm>
          <a:prstGeom prst="rect">
            <a:avLst/>
          </a:prstGeom>
          <a:noFill/>
          <a:ln>
            <a:noFill/>
          </a:ln>
        </p:spPr>
        <p:txBody>
          <a:bodyPr spcFirstLastPara="1" wrap="square" lIns="91425" tIns="45700" rIns="91425" bIns="45700" anchor="t" anchorCtr="0">
            <a:noAutofit/>
          </a:bodyPr>
          <a:lstStyle/>
          <a:p>
            <a:pPr marL="342900" lvl="0" indent="-342900" algn="l" rtl="0">
              <a:spcBef>
                <a:spcPts val="0"/>
              </a:spcBef>
              <a:spcAft>
                <a:spcPts val="0"/>
              </a:spcAft>
              <a:buClr>
                <a:srgbClr val="FF0000"/>
              </a:buClr>
              <a:buSzPts val="3600"/>
              <a:buChar char="•"/>
            </a:pPr>
            <a:r>
              <a:rPr lang="en-US" sz="3600" b="1" dirty="0">
                <a:solidFill>
                  <a:srgbClr val="FF0000"/>
                </a:solidFill>
                <a:latin typeface="Times New Roman"/>
                <a:ea typeface="Times New Roman"/>
                <a:cs typeface="Times New Roman"/>
                <a:sym typeface="Times New Roman"/>
              </a:rPr>
              <a:t>Real Address Mode:</a:t>
            </a:r>
            <a:endParaRPr sz="3600" b="1" dirty="0">
              <a:solidFill>
                <a:srgbClr val="FF0000"/>
              </a:solidFill>
              <a:latin typeface="Times New Roman"/>
              <a:ea typeface="Times New Roman"/>
              <a:cs typeface="Times New Roman"/>
              <a:sym typeface="Times New Roman"/>
            </a:endParaRPr>
          </a:p>
          <a:p>
            <a:pPr marL="342900" lvl="0" indent="-342900" algn="just" rtl="0">
              <a:spcBef>
                <a:spcPts val="720"/>
              </a:spcBef>
              <a:spcAft>
                <a:spcPts val="0"/>
              </a:spcAft>
              <a:buClr>
                <a:schemeClr val="dk1"/>
              </a:buClr>
              <a:buSzPts val="3600"/>
              <a:buNone/>
            </a:pPr>
            <a:r>
              <a:rPr lang="en-US" sz="3600" dirty="0">
                <a:latin typeface="Times New Roman"/>
                <a:ea typeface="Times New Roman"/>
                <a:cs typeface="Times New Roman"/>
                <a:sym typeface="Times New Roman"/>
              </a:rPr>
              <a:t>   </a:t>
            </a:r>
            <a:r>
              <a:rPr lang="en-US" dirty="0">
                <a:latin typeface="Times New Roman"/>
                <a:ea typeface="Times New Roman"/>
                <a:cs typeface="Times New Roman"/>
                <a:sym typeface="Times New Roman"/>
              </a:rPr>
              <a:t>Provides  the </a:t>
            </a:r>
            <a:r>
              <a:rPr lang="en-US" dirty="0">
                <a:solidFill>
                  <a:srgbClr val="7030A0"/>
                </a:solidFill>
                <a:latin typeface="Times New Roman"/>
                <a:ea typeface="Times New Roman"/>
                <a:cs typeface="Times New Roman"/>
                <a:sym typeface="Times New Roman"/>
              </a:rPr>
              <a:t>programming environment of the </a:t>
            </a:r>
            <a:r>
              <a:rPr lang="en-US" b="1" dirty="0">
                <a:solidFill>
                  <a:srgbClr val="0000FF"/>
                </a:solidFill>
                <a:latin typeface="Times New Roman"/>
                <a:ea typeface="Times New Roman"/>
                <a:cs typeface="Times New Roman"/>
                <a:sym typeface="Times New Roman"/>
              </a:rPr>
              <a:t>Intel 8086 </a:t>
            </a:r>
            <a:r>
              <a:rPr lang="en-US" dirty="0">
                <a:latin typeface="Times New Roman"/>
                <a:ea typeface="Times New Roman"/>
                <a:cs typeface="Times New Roman"/>
                <a:sym typeface="Times New Roman"/>
              </a:rPr>
              <a:t>processor </a:t>
            </a:r>
            <a:r>
              <a:rPr lang="en-US" dirty="0">
                <a:solidFill>
                  <a:srgbClr val="7030A0"/>
                </a:solidFill>
                <a:latin typeface="Times New Roman"/>
                <a:ea typeface="Times New Roman"/>
                <a:cs typeface="Times New Roman"/>
                <a:sym typeface="Times New Roman"/>
              </a:rPr>
              <a:t>with </a:t>
            </a:r>
            <a:r>
              <a:rPr lang="en-US" b="1" dirty="0">
                <a:solidFill>
                  <a:srgbClr val="7030A0"/>
                </a:solidFill>
                <a:latin typeface="Times New Roman"/>
                <a:ea typeface="Times New Roman"/>
                <a:cs typeface="Times New Roman"/>
                <a:sym typeface="Times New Roman"/>
              </a:rPr>
              <a:t>few extensions</a:t>
            </a:r>
            <a:r>
              <a:rPr lang="en-US" dirty="0">
                <a:solidFill>
                  <a:srgbClr val="7030A0"/>
                </a:solidFill>
                <a:latin typeface="Times New Roman"/>
                <a:ea typeface="Times New Roman"/>
                <a:cs typeface="Times New Roman"/>
                <a:sym typeface="Times New Roman"/>
              </a:rPr>
              <a:t> </a:t>
            </a:r>
            <a:r>
              <a:rPr lang="en-US" dirty="0">
                <a:latin typeface="Times New Roman"/>
                <a:ea typeface="Times New Roman"/>
                <a:cs typeface="Times New Roman"/>
                <a:sym typeface="Times New Roman"/>
              </a:rPr>
              <a:t>such as </a:t>
            </a:r>
            <a:r>
              <a:rPr lang="en-US" b="1" dirty="0">
                <a:solidFill>
                  <a:srgbClr val="974806"/>
                </a:solidFill>
                <a:latin typeface="Times New Roman"/>
                <a:ea typeface="Times New Roman"/>
                <a:cs typeface="Times New Roman"/>
                <a:sym typeface="Times New Roman"/>
              </a:rPr>
              <a:t>ability to switch </a:t>
            </a:r>
            <a:r>
              <a:rPr lang="en-US" b="1" dirty="0">
                <a:latin typeface="Times New Roman"/>
                <a:ea typeface="Times New Roman"/>
                <a:cs typeface="Times New Roman"/>
                <a:sym typeface="Times New Roman"/>
              </a:rPr>
              <a:t>to </a:t>
            </a:r>
            <a:r>
              <a:rPr lang="en-US" b="1" dirty="0">
                <a:solidFill>
                  <a:srgbClr val="C00000"/>
                </a:solidFill>
                <a:latin typeface="Times New Roman"/>
                <a:ea typeface="Times New Roman"/>
                <a:cs typeface="Times New Roman"/>
                <a:sym typeface="Times New Roman"/>
              </a:rPr>
              <a:t>PM.</a:t>
            </a:r>
            <a:r>
              <a:rPr lang="en-US" b="1" dirty="0">
                <a:solidFill>
                  <a:srgbClr val="974806"/>
                </a:solidFill>
                <a:latin typeface="Times New Roman"/>
                <a:ea typeface="Times New Roman"/>
                <a:cs typeface="Times New Roman"/>
                <a:sym typeface="Times New Roman"/>
              </a:rPr>
              <a:t> </a:t>
            </a:r>
            <a:endParaRPr b="1" dirty="0">
              <a:solidFill>
                <a:srgbClr val="974806"/>
              </a:solidFill>
              <a:latin typeface="Times New Roman"/>
              <a:ea typeface="Times New Roman"/>
              <a:cs typeface="Times New Roman"/>
              <a:sym typeface="Times New Roman"/>
            </a:endParaRPr>
          </a:p>
          <a:p>
            <a:pPr marL="342900" lvl="0" indent="-342900" algn="l" rtl="0">
              <a:spcBef>
                <a:spcPts val="720"/>
              </a:spcBef>
              <a:spcAft>
                <a:spcPts val="0"/>
              </a:spcAft>
              <a:buClr>
                <a:srgbClr val="FF0000"/>
              </a:buClr>
              <a:buSzPts val="3600"/>
              <a:buChar char="•"/>
            </a:pPr>
            <a:r>
              <a:rPr lang="en-US" sz="3600" b="1" dirty="0">
                <a:solidFill>
                  <a:srgbClr val="FF0000"/>
                </a:solidFill>
                <a:latin typeface="Times New Roman"/>
                <a:ea typeface="Times New Roman"/>
                <a:cs typeface="Times New Roman"/>
                <a:sym typeface="Times New Roman"/>
              </a:rPr>
              <a:t>Protected  Mode:</a:t>
            </a:r>
            <a:endParaRPr sz="3600" b="1" dirty="0">
              <a:solidFill>
                <a:srgbClr val="FF0000"/>
              </a:solidFill>
              <a:latin typeface="Times New Roman"/>
              <a:ea typeface="Times New Roman"/>
              <a:cs typeface="Times New Roman"/>
              <a:sym typeface="Times New Roman"/>
            </a:endParaRPr>
          </a:p>
          <a:p>
            <a:pPr marL="342900" lvl="0" indent="-342900" algn="l" rtl="0">
              <a:spcBef>
                <a:spcPts val="640"/>
              </a:spcBef>
              <a:spcAft>
                <a:spcPts val="0"/>
              </a:spcAft>
              <a:buClr>
                <a:schemeClr val="dk1"/>
              </a:buClr>
              <a:buSzPts val="3200"/>
              <a:buNone/>
            </a:pPr>
            <a:r>
              <a:rPr lang="en-US" dirty="0">
                <a:latin typeface="Times New Roman"/>
                <a:ea typeface="Times New Roman"/>
                <a:cs typeface="Times New Roman"/>
                <a:sym typeface="Times New Roman"/>
              </a:rPr>
              <a:t>    All </a:t>
            </a:r>
            <a:r>
              <a:rPr lang="en-US" b="1" dirty="0">
                <a:latin typeface="Times New Roman"/>
                <a:ea typeface="Times New Roman"/>
                <a:cs typeface="Times New Roman"/>
                <a:sym typeface="Times New Roman"/>
              </a:rPr>
              <a:t>instructions</a:t>
            </a:r>
            <a:r>
              <a:rPr lang="en-US" dirty="0">
                <a:latin typeface="Times New Roman"/>
                <a:ea typeface="Times New Roman"/>
                <a:cs typeface="Times New Roman"/>
                <a:sym typeface="Times New Roman"/>
              </a:rPr>
              <a:t> and </a:t>
            </a:r>
            <a:r>
              <a:rPr lang="en-US" b="1" dirty="0">
                <a:solidFill>
                  <a:srgbClr val="974806"/>
                </a:solidFill>
                <a:latin typeface="Times New Roman"/>
                <a:ea typeface="Times New Roman"/>
                <a:cs typeface="Times New Roman"/>
                <a:sym typeface="Times New Roman"/>
              </a:rPr>
              <a:t>Architectural Features </a:t>
            </a:r>
            <a:r>
              <a:rPr lang="en-US" dirty="0">
                <a:latin typeface="Times New Roman"/>
                <a:ea typeface="Times New Roman"/>
                <a:cs typeface="Times New Roman"/>
                <a:sym typeface="Times New Roman"/>
              </a:rPr>
              <a:t>are available .</a:t>
            </a:r>
            <a:endParaRPr dirty="0"/>
          </a:p>
          <a:p>
            <a:pPr marL="342900" lvl="0" indent="-342900" algn="l" rtl="0">
              <a:spcBef>
                <a:spcPts val="720"/>
              </a:spcBef>
              <a:spcAft>
                <a:spcPts val="0"/>
              </a:spcAft>
              <a:buClr>
                <a:srgbClr val="FF0000"/>
              </a:buClr>
              <a:buSzPts val="3600"/>
              <a:buChar char="•"/>
            </a:pPr>
            <a:r>
              <a:rPr lang="en-US" sz="3600" b="1" dirty="0">
                <a:solidFill>
                  <a:srgbClr val="FF0000"/>
                </a:solidFill>
                <a:latin typeface="Times New Roman"/>
                <a:ea typeface="Times New Roman"/>
                <a:cs typeface="Times New Roman"/>
                <a:sym typeface="Times New Roman"/>
              </a:rPr>
              <a:t>Virtual 86 Mode:</a:t>
            </a:r>
            <a:endParaRPr sz="3600" b="1" dirty="0">
              <a:solidFill>
                <a:srgbClr val="FF0000"/>
              </a:solidFill>
              <a:latin typeface="Times New Roman"/>
              <a:ea typeface="Times New Roman"/>
              <a:cs typeface="Times New Roman"/>
              <a:sym typeface="Times New Roman"/>
            </a:endParaRPr>
          </a:p>
          <a:p>
            <a:pPr marL="342900" lvl="0" indent="-342900" algn="l" rtl="0">
              <a:spcBef>
                <a:spcPts val="880"/>
              </a:spcBef>
              <a:spcAft>
                <a:spcPts val="0"/>
              </a:spcAft>
              <a:buClr>
                <a:schemeClr val="dk1"/>
              </a:buClr>
              <a:buSzPts val="3200"/>
              <a:buNone/>
            </a:pPr>
            <a:r>
              <a:rPr lang="en-US" dirty="0">
                <a:latin typeface="Times New Roman"/>
                <a:ea typeface="Times New Roman"/>
                <a:cs typeface="Times New Roman"/>
                <a:sym typeface="Times New Roman"/>
              </a:rPr>
              <a:t>    This mode allows the processor to execute </a:t>
            </a:r>
            <a:r>
              <a:rPr lang="en-US" b="1" dirty="0">
                <a:solidFill>
                  <a:srgbClr val="974806"/>
                </a:solidFill>
                <a:latin typeface="Times New Roman"/>
                <a:ea typeface="Times New Roman"/>
                <a:cs typeface="Times New Roman"/>
                <a:sym typeface="Times New Roman"/>
              </a:rPr>
              <a:t>8086 software </a:t>
            </a:r>
            <a:r>
              <a:rPr lang="en-US" dirty="0">
                <a:latin typeface="Times New Roman"/>
                <a:ea typeface="Times New Roman"/>
                <a:cs typeface="Times New Roman"/>
                <a:sym typeface="Times New Roman"/>
              </a:rPr>
              <a:t>in a </a:t>
            </a:r>
            <a:r>
              <a:rPr lang="en-US" sz="4400" b="1" dirty="0">
                <a:solidFill>
                  <a:srgbClr val="00B050"/>
                </a:solidFill>
                <a:latin typeface="Times New Roman"/>
                <a:ea typeface="Times New Roman"/>
                <a:cs typeface="Times New Roman"/>
                <a:sym typeface="Times New Roman"/>
              </a:rPr>
              <a:t>Protected</a:t>
            </a:r>
            <a:r>
              <a:rPr lang="en-US" sz="4400" b="1" dirty="0">
                <a:latin typeface="Times New Roman"/>
                <a:ea typeface="Times New Roman"/>
                <a:cs typeface="Times New Roman"/>
                <a:sym typeface="Times New Roman"/>
              </a:rPr>
              <a:t>, </a:t>
            </a:r>
            <a:r>
              <a:rPr lang="en-US" sz="4400" b="1" dirty="0">
                <a:solidFill>
                  <a:srgbClr val="4F6128"/>
                </a:solidFill>
                <a:latin typeface="Times New Roman"/>
                <a:ea typeface="Times New Roman"/>
                <a:cs typeface="Times New Roman"/>
                <a:sym typeface="Times New Roman"/>
              </a:rPr>
              <a:t>Multitasking</a:t>
            </a:r>
            <a:r>
              <a:rPr lang="en-US" sz="4000" b="1" dirty="0">
                <a:solidFill>
                  <a:srgbClr val="4F6128"/>
                </a:solidFill>
                <a:latin typeface="Times New Roman"/>
                <a:ea typeface="Times New Roman"/>
                <a:cs typeface="Times New Roman"/>
                <a:sym typeface="Times New Roman"/>
              </a:rPr>
              <a:t> </a:t>
            </a:r>
            <a:r>
              <a:rPr lang="en-US" dirty="0">
                <a:latin typeface="Times New Roman"/>
                <a:ea typeface="Times New Roman"/>
                <a:cs typeface="Times New Roman"/>
                <a:sym typeface="Times New Roman"/>
              </a:rPr>
              <a:t>environment</a:t>
            </a:r>
            <a:r>
              <a:rPr lang="en-US" sz="3600" dirty="0">
                <a:latin typeface="Times New Roman"/>
                <a:ea typeface="Times New Roman"/>
                <a:cs typeface="Times New Roman"/>
                <a:sym typeface="Times New Roman"/>
              </a:rPr>
              <a:t>.</a:t>
            </a:r>
            <a:endParaRPr sz="3600" dirty="0">
              <a:latin typeface="Times New Roman"/>
              <a:ea typeface="Times New Roman"/>
              <a:cs typeface="Times New Roman"/>
              <a:sym typeface="Times New Roman"/>
            </a:endParaRPr>
          </a:p>
        </p:txBody>
      </p:sp>
      <p:pic>
        <p:nvPicPr>
          <p:cNvPr id="280" name="Google Shape;280;p13"/>
          <p:cNvPicPr preferRelativeResize="0"/>
          <p:nvPr/>
        </p:nvPicPr>
        <p:blipFill rotWithShape="1">
          <a:blip r:embed="rId3">
            <a:alphaModFix/>
          </a:blip>
          <a:srcRect/>
          <a:stretch/>
        </p:blipFill>
        <p:spPr>
          <a:xfrm>
            <a:off x="9" y="0"/>
            <a:ext cx="832513" cy="786942"/>
          </a:xfrm>
          <a:prstGeom prst="rect">
            <a:avLst/>
          </a:prstGeom>
          <a:noFill/>
          <a:ln>
            <a:noFill/>
          </a:ln>
        </p:spPr>
      </p:pic>
      <p:sp>
        <p:nvSpPr>
          <p:cNvPr id="281" name="Google Shape;281;p13"/>
          <p:cNvSpPr txBox="1">
            <a:spLocks noGrp="1"/>
          </p:cNvSpPr>
          <p:nvPr>
            <p:ph type="ftr" idx="11"/>
          </p:nvPr>
        </p:nvSpPr>
        <p:spPr>
          <a:xfrm>
            <a:off x="4165600" y="6356393"/>
            <a:ext cx="3860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GB" smtClean="0"/>
              <a:t>Microprocessor Architecture and Internet of Things_CET3014B    Unit 3      2022-23     S4  </a:t>
            </a:r>
            <a:endParaRPr/>
          </a:p>
        </p:txBody>
      </p:sp>
      <p:sp>
        <p:nvSpPr>
          <p:cNvPr id="282" name="Google Shape;282;p13"/>
          <p:cNvSpPr txBox="1">
            <a:spLocks noGrp="1"/>
          </p:cNvSpPr>
          <p:nvPr>
            <p:ph type="sldNum" idx="12"/>
          </p:nvPr>
        </p:nvSpPr>
        <p:spPr>
          <a:xfrm>
            <a:off x="8737600" y="6356393"/>
            <a:ext cx="28448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18</a:t>
            </a:fld>
            <a:endParaRPr/>
          </a:p>
        </p:txBody>
      </p:sp>
      <p:cxnSp>
        <p:nvCxnSpPr>
          <p:cNvPr id="283" name="Google Shape;283;p13"/>
          <p:cNvCxnSpPr/>
          <p:nvPr/>
        </p:nvCxnSpPr>
        <p:spPr>
          <a:xfrm rot="10800000" flipH="1">
            <a:off x="60542" y="965556"/>
            <a:ext cx="12192000" cy="27709"/>
          </a:xfrm>
          <a:prstGeom prst="straightConnector1">
            <a:avLst/>
          </a:prstGeom>
          <a:noFill/>
          <a:ln w="9525" cap="flat" cmpd="sng">
            <a:solidFill>
              <a:srgbClr val="00B050"/>
            </a:solidFill>
            <a:prstDash val="solid"/>
            <a:round/>
            <a:headEnd type="none" w="sm" len="sm"/>
            <a:tailEnd type="none" w="sm" len="sm"/>
          </a:ln>
        </p:spPr>
      </p:cxnSp>
      <p:sp>
        <p:nvSpPr>
          <p:cNvPr id="284" name="Google Shape;284;p13"/>
          <p:cNvSpPr/>
          <p:nvPr/>
        </p:nvSpPr>
        <p:spPr>
          <a:xfrm>
            <a:off x="146051" y="6370205"/>
            <a:ext cx="471487" cy="457200"/>
          </a:xfrm>
          <a:prstGeom prst="rect">
            <a:avLst/>
          </a:prstGeom>
          <a:solidFill>
            <a:srgbClr val="7030A0"/>
          </a:solidFill>
          <a:ln w="25400" cap="flat" cmpd="sng">
            <a:solidFill>
              <a:srgbClr val="7030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285" name="Google Shape;285;p13"/>
          <p:cNvCxnSpPr/>
          <p:nvPr/>
        </p:nvCxnSpPr>
        <p:spPr>
          <a:xfrm flipH="1">
            <a:off x="773905" y="26918"/>
            <a:ext cx="14288" cy="6821487"/>
          </a:xfrm>
          <a:prstGeom prst="straightConnector1">
            <a:avLst/>
          </a:prstGeom>
          <a:noFill/>
          <a:ln w="15875" cap="flat" cmpd="sng">
            <a:solidFill>
              <a:srgbClr val="00B050"/>
            </a:solidFill>
            <a:prstDash val="solid"/>
            <a:round/>
            <a:headEnd type="none" w="sm" len="sm"/>
            <a:tailEnd type="none" w="sm" len="sm"/>
          </a:ln>
        </p:spPr>
      </p:cxnSp>
      <p:cxnSp>
        <p:nvCxnSpPr>
          <p:cNvPr id="286" name="Google Shape;286;p13"/>
          <p:cNvCxnSpPr/>
          <p:nvPr/>
        </p:nvCxnSpPr>
        <p:spPr>
          <a:xfrm>
            <a:off x="-10316" y="6278130"/>
            <a:ext cx="12192000" cy="0"/>
          </a:xfrm>
          <a:prstGeom prst="straightConnector1">
            <a:avLst/>
          </a:prstGeom>
          <a:noFill/>
          <a:ln w="15875" cap="flat" cmpd="sng">
            <a:solidFill>
              <a:srgbClr val="00B050"/>
            </a:solidFill>
            <a:prstDash val="solid"/>
            <a:round/>
            <a:headEnd type="none" w="sm" len="sm"/>
            <a:tailEnd type="none" w="sm" len="sm"/>
          </a:ln>
        </p:spPr>
      </p:cxnSp>
      <p:sp>
        <p:nvSpPr>
          <p:cNvPr id="287" name="Google Shape;287;p13"/>
          <p:cNvSpPr txBox="1">
            <a:spLocks noGrp="1"/>
          </p:cNvSpPr>
          <p:nvPr>
            <p:ph type="dt" idx="10"/>
          </p:nvPr>
        </p:nvSpPr>
        <p:spPr>
          <a:xfrm>
            <a:off x="609600" y="6356393"/>
            <a:ext cx="28448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FB3FFA02-576D-4634-96DA-2A37837F3FF7}" type="datetime1">
              <a:rPr lang="en-US" smtClean="0"/>
              <a:t>3/29/2023</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7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7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7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7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7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Google Shape;293;p14"/>
          <p:cNvSpPr txBox="1">
            <a:spLocks noGrp="1"/>
          </p:cNvSpPr>
          <p:nvPr>
            <p:ph type="title"/>
          </p:nvPr>
        </p:nvSpPr>
        <p:spPr>
          <a:xfrm>
            <a:off x="146051" y="13855"/>
            <a:ext cx="10972800" cy="82234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rgbClr val="C00000"/>
              </a:buClr>
              <a:buSzPts val="7200"/>
              <a:buFont typeface="Times New Roman"/>
              <a:buNone/>
            </a:pPr>
            <a:r>
              <a:rPr lang="en-US" sz="7200">
                <a:solidFill>
                  <a:srgbClr val="C00000"/>
                </a:solidFill>
                <a:latin typeface="Times New Roman"/>
                <a:ea typeface="Times New Roman"/>
                <a:cs typeface="Times New Roman"/>
                <a:sym typeface="Times New Roman"/>
              </a:rPr>
              <a:t>Important Bits</a:t>
            </a:r>
            <a:endParaRPr sz="7200">
              <a:solidFill>
                <a:srgbClr val="C00000"/>
              </a:solidFill>
              <a:latin typeface="Times New Roman"/>
              <a:ea typeface="Times New Roman"/>
              <a:cs typeface="Times New Roman"/>
              <a:sym typeface="Times New Roman"/>
            </a:endParaRPr>
          </a:p>
        </p:txBody>
      </p:sp>
      <p:pic>
        <p:nvPicPr>
          <p:cNvPr id="294" name="Google Shape;294;p14"/>
          <p:cNvPicPr preferRelativeResize="0">
            <a:picLocks noGrp="1"/>
          </p:cNvPicPr>
          <p:nvPr>
            <p:ph type="body" idx="1"/>
          </p:nvPr>
        </p:nvPicPr>
        <p:blipFill rotWithShape="1">
          <a:blip r:embed="rId3">
            <a:alphaModFix/>
          </a:blip>
          <a:srcRect/>
          <a:stretch/>
        </p:blipFill>
        <p:spPr>
          <a:xfrm>
            <a:off x="711200" y="1524008"/>
            <a:ext cx="10972800" cy="4038599"/>
          </a:xfrm>
          <a:prstGeom prst="rect">
            <a:avLst/>
          </a:prstGeom>
          <a:noFill/>
          <a:ln>
            <a:noFill/>
          </a:ln>
        </p:spPr>
      </p:pic>
      <p:sp>
        <p:nvSpPr>
          <p:cNvPr id="295" name="Google Shape;295;p14"/>
          <p:cNvSpPr txBox="1">
            <a:spLocks noGrp="1"/>
          </p:cNvSpPr>
          <p:nvPr>
            <p:ph type="ftr" idx="11"/>
          </p:nvPr>
        </p:nvSpPr>
        <p:spPr>
          <a:xfrm>
            <a:off x="4165600" y="6356393"/>
            <a:ext cx="3860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GB" smtClean="0"/>
              <a:t>Microprocessor Architecture and Internet of Things_CET3014B    Unit 3      2022-23     S4  </a:t>
            </a:r>
            <a:endParaRPr/>
          </a:p>
        </p:txBody>
      </p:sp>
      <p:sp>
        <p:nvSpPr>
          <p:cNvPr id="296" name="Google Shape;296;p14"/>
          <p:cNvSpPr txBox="1">
            <a:spLocks noGrp="1"/>
          </p:cNvSpPr>
          <p:nvPr>
            <p:ph type="sldNum" idx="12"/>
          </p:nvPr>
        </p:nvSpPr>
        <p:spPr>
          <a:xfrm>
            <a:off x="8737600" y="6356393"/>
            <a:ext cx="28448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19</a:t>
            </a:fld>
            <a:endParaRPr/>
          </a:p>
        </p:txBody>
      </p:sp>
      <p:cxnSp>
        <p:nvCxnSpPr>
          <p:cNvPr id="297" name="Google Shape;297;p14"/>
          <p:cNvCxnSpPr/>
          <p:nvPr/>
        </p:nvCxnSpPr>
        <p:spPr>
          <a:xfrm rot="10800000" flipH="1">
            <a:off x="60542" y="951701"/>
            <a:ext cx="12192000" cy="27709"/>
          </a:xfrm>
          <a:prstGeom prst="straightConnector1">
            <a:avLst/>
          </a:prstGeom>
          <a:noFill/>
          <a:ln w="9525" cap="flat" cmpd="sng">
            <a:solidFill>
              <a:srgbClr val="00B050"/>
            </a:solidFill>
            <a:prstDash val="solid"/>
            <a:round/>
            <a:headEnd type="none" w="sm" len="sm"/>
            <a:tailEnd type="none" w="sm" len="sm"/>
          </a:ln>
        </p:spPr>
      </p:cxnSp>
      <p:sp>
        <p:nvSpPr>
          <p:cNvPr id="298" name="Google Shape;298;p14"/>
          <p:cNvSpPr/>
          <p:nvPr/>
        </p:nvSpPr>
        <p:spPr>
          <a:xfrm>
            <a:off x="146051" y="6356350"/>
            <a:ext cx="471487" cy="457200"/>
          </a:xfrm>
          <a:prstGeom prst="rect">
            <a:avLst/>
          </a:prstGeom>
          <a:solidFill>
            <a:srgbClr val="7030A0"/>
          </a:solidFill>
          <a:ln w="25400" cap="flat" cmpd="sng">
            <a:solidFill>
              <a:srgbClr val="7030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299" name="Google Shape;299;p14"/>
          <p:cNvCxnSpPr/>
          <p:nvPr/>
        </p:nvCxnSpPr>
        <p:spPr>
          <a:xfrm flipH="1">
            <a:off x="768791" y="22658"/>
            <a:ext cx="14288" cy="6821487"/>
          </a:xfrm>
          <a:prstGeom prst="straightConnector1">
            <a:avLst/>
          </a:prstGeom>
          <a:noFill/>
          <a:ln w="15875" cap="flat" cmpd="sng">
            <a:solidFill>
              <a:srgbClr val="00B050"/>
            </a:solidFill>
            <a:prstDash val="solid"/>
            <a:round/>
            <a:headEnd type="none" w="sm" len="sm"/>
            <a:tailEnd type="none" w="sm" len="sm"/>
          </a:ln>
        </p:spPr>
      </p:cxnSp>
      <p:cxnSp>
        <p:nvCxnSpPr>
          <p:cNvPr id="300" name="Google Shape;300;p14"/>
          <p:cNvCxnSpPr/>
          <p:nvPr/>
        </p:nvCxnSpPr>
        <p:spPr>
          <a:xfrm>
            <a:off x="-10316" y="6264275"/>
            <a:ext cx="12192000" cy="0"/>
          </a:xfrm>
          <a:prstGeom prst="straightConnector1">
            <a:avLst/>
          </a:prstGeom>
          <a:noFill/>
          <a:ln w="15875" cap="flat" cmpd="sng">
            <a:solidFill>
              <a:srgbClr val="00B050"/>
            </a:solidFill>
            <a:prstDash val="solid"/>
            <a:round/>
            <a:headEnd type="none" w="sm" len="sm"/>
            <a:tailEnd type="none" w="sm" len="sm"/>
          </a:ln>
        </p:spPr>
      </p:cxnSp>
      <p:pic>
        <p:nvPicPr>
          <p:cNvPr id="301" name="Google Shape;301;p14"/>
          <p:cNvPicPr preferRelativeResize="0"/>
          <p:nvPr/>
        </p:nvPicPr>
        <p:blipFill rotWithShape="1">
          <a:blip r:embed="rId4">
            <a:alphaModFix/>
          </a:blip>
          <a:srcRect/>
          <a:stretch/>
        </p:blipFill>
        <p:spPr>
          <a:xfrm>
            <a:off x="9" y="0"/>
            <a:ext cx="711191" cy="786942"/>
          </a:xfrm>
          <a:prstGeom prst="rect">
            <a:avLst/>
          </a:prstGeom>
          <a:noFill/>
          <a:ln>
            <a:noFill/>
          </a:ln>
        </p:spPr>
      </p:pic>
      <p:sp>
        <p:nvSpPr>
          <p:cNvPr id="302" name="Google Shape;302;p14"/>
          <p:cNvSpPr txBox="1">
            <a:spLocks noGrp="1"/>
          </p:cNvSpPr>
          <p:nvPr>
            <p:ph type="dt" idx="10"/>
          </p:nvPr>
        </p:nvSpPr>
        <p:spPr>
          <a:xfrm>
            <a:off x="609600" y="6356393"/>
            <a:ext cx="28448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800397EE-2200-471B-81B5-75C4EEFC0DF8}" type="datetime1">
              <a:rPr lang="en-US" smtClean="0"/>
              <a:t>3/29/2023</a:t>
            </a:fld>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1A05AC22-7513-4987-B1C9-470AF4A59E76}" type="datetime1">
              <a:rPr lang="en-US" smtClean="0"/>
              <a:t>3/29/2023</a:t>
            </a:fld>
            <a:endParaRPr/>
          </a:p>
        </p:txBody>
      </p:sp>
      <p:sp>
        <p:nvSpPr>
          <p:cNvPr id="115" name="Google Shape;115;p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GB" smtClean="0"/>
              <a:t>Microprocessor Architecture and Internet of Things_CET3014B    Unit 3      2022-23     S4  </a:t>
            </a:r>
            <a:endParaRPr/>
          </a:p>
        </p:txBody>
      </p:sp>
      <p:sp>
        <p:nvSpPr>
          <p:cNvPr id="116" name="Google Shape;116;p2"/>
          <p:cNvSpPr/>
          <p:nvPr/>
        </p:nvSpPr>
        <p:spPr>
          <a:xfrm>
            <a:off x="119855" y="328351"/>
            <a:ext cx="654050" cy="864123"/>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4400"/>
              <a:buFont typeface="Arial"/>
              <a:buNone/>
            </a:pPr>
            <a:endParaRPr sz="4400" b="0" i="0" u="none" strike="noStrike" cap="none">
              <a:solidFill>
                <a:schemeClr val="dk1"/>
              </a:solidFill>
              <a:latin typeface="Calibri"/>
              <a:ea typeface="Calibri"/>
              <a:cs typeface="Calibri"/>
              <a:sym typeface="Calibri"/>
            </a:endParaRPr>
          </a:p>
        </p:txBody>
      </p:sp>
      <p:sp>
        <p:nvSpPr>
          <p:cNvPr id="118" name="Google Shape;118;p2"/>
          <p:cNvSpPr/>
          <p:nvPr/>
        </p:nvSpPr>
        <p:spPr>
          <a:xfrm>
            <a:off x="146051" y="6356350"/>
            <a:ext cx="471487" cy="457200"/>
          </a:xfrm>
          <a:prstGeom prst="rect">
            <a:avLst/>
          </a:prstGeom>
          <a:solidFill>
            <a:srgbClr val="7030A0"/>
          </a:solidFill>
          <a:ln w="12700" cap="flat" cmpd="sng">
            <a:solidFill>
              <a:srgbClr val="7030A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cxnSp>
        <p:nvCxnSpPr>
          <p:cNvPr id="119" name="Google Shape;119;p2"/>
          <p:cNvCxnSpPr/>
          <p:nvPr/>
        </p:nvCxnSpPr>
        <p:spPr>
          <a:xfrm flipH="1">
            <a:off x="773905" y="13063"/>
            <a:ext cx="14288" cy="6821487"/>
          </a:xfrm>
          <a:prstGeom prst="straightConnector1">
            <a:avLst/>
          </a:prstGeom>
          <a:noFill/>
          <a:ln w="15875" cap="flat" cmpd="sng">
            <a:solidFill>
              <a:srgbClr val="00B050"/>
            </a:solidFill>
            <a:prstDash val="solid"/>
            <a:miter lim="800000"/>
            <a:headEnd type="none" w="sm" len="sm"/>
            <a:tailEnd type="none" w="sm" len="sm"/>
          </a:ln>
        </p:spPr>
      </p:cxnSp>
      <p:cxnSp>
        <p:nvCxnSpPr>
          <p:cNvPr id="120" name="Google Shape;120;p2"/>
          <p:cNvCxnSpPr/>
          <p:nvPr/>
        </p:nvCxnSpPr>
        <p:spPr>
          <a:xfrm>
            <a:off x="-10316" y="6264275"/>
            <a:ext cx="12192000" cy="0"/>
          </a:xfrm>
          <a:prstGeom prst="straightConnector1">
            <a:avLst/>
          </a:prstGeom>
          <a:noFill/>
          <a:ln w="15875" cap="flat" cmpd="sng">
            <a:solidFill>
              <a:srgbClr val="00B050"/>
            </a:solidFill>
            <a:prstDash val="solid"/>
            <a:miter lim="800000"/>
            <a:headEnd type="none" w="sm" len="sm"/>
            <a:tailEnd type="none" w="sm" len="sm"/>
          </a:ln>
        </p:spPr>
      </p:cxnSp>
      <p:sp>
        <p:nvSpPr>
          <p:cNvPr id="122" name="Google Shape;122;p2"/>
          <p:cNvSpPr txBox="1"/>
          <p:nvPr/>
        </p:nvSpPr>
        <p:spPr>
          <a:xfrm>
            <a:off x="944559" y="233224"/>
            <a:ext cx="8190964"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000" b="0" i="0" u="none" strike="noStrike" cap="none">
                <a:solidFill>
                  <a:schemeClr val="dk1"/>
                </a:solidFill>
                <a:latin typeface="Arial"/>
                <a:ea typeface="Arial"/>
                <a:cs typeface="Arial"/>
                <a:sym typeface="Arial"/>
              </a:rPr>
              <a:t>Course Structure - SY</a:t>
            </a:r>
            <a:endParaRPr sz="4000">
              <a:solidFill>
                <a:schemeClr val="dk1"/>
              </a:solidFill>
              <a:latin typeface="Arial"/>
              <a:ea typeface="Arial"/>
              <a:cs typeface="Arial"/>
              <a:sym typeface="Arial"/>
            </a:endParaRPr>
          </a:p>
        </p:txBody>
      </p:sp>
      <p:sp>
        <p:nvSpPr>
          <p:cNvPr id="124" name="Google Shape;124;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a:t>
            </a:fld>
            <a:endParaRPr/>
          </a:p>
        </p:txBody>
      </p:sp>
      <p:pic>
        <p:nvPicPr>
          <p:cNvPr id="3" name="Picture 2"/>
          <p:cNvPicPr>
            <a:picLocks noChangeAspect="1"/>
          </p:cNvPicPr>
          <p:nvPr/>
        </p:nvPicPr>
        <p:blipFill>
          <a:blip r:embed="rId4"/>
          <a:stretch>
            <a:fillRect/>
          </a:stretch>
        </p:blipFill>
        <p:spPr>
          <a:xfrm>
            <a:off x="1220516" y="1033185"/>
            <a:ext cx="10403448" cy="5231090"/>
          </a:xfrm>
          <a:prstGeom prst="rect">
            <a:avLst/>
          </a:prstGeom>
        </p:spPr>
      </p:pic>
    </p:spTree>
    <p:extLst>
      <p:ext uri="{BB962C8B-B14F-4D97-AF65-F5344CB8AC3E}">
        <p14:creationId xmlns:p14="http://schemas.microsoft.com/office/powerpoint/2010/main" val="297888821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15"/>
          <p:cNvSpPr txBox="1">
            <a:spLocks noGrp="1"/>
          </p:cNvSpPr>
          <p:nvPr>
            <p:ph type="title"/>
          </p:nvPr>
        </p:nvSpPr>
        <p:spPr>
          <a:xfrm>
            <a:off x="534889" y="500303"/>
            <a:ext cx="11920826" cy="739280"/>
          </a:xfrm>
          <a:prstGeom prst="rect">
            <a:avLst/>
          </a:prstGeom>
          <a:noFill/>
          <a:ln>
            <a:noFill/>
          </a:ln>
        </p:spPr>
        <p:txBody>
          <a:bodyPr spcFirstLastPara="1" wrap="square" lIns="91425" tIns="45700" rIns="91425" bIns="45700" anchor="ctr" anchorCtr="0">
            <a:noAutofit/>
          </a:bodyPr>
          <a:lstStyle/>
          <a:p>
            <a:pPr>
              <a:buClr>
                <a:srgbClr val="C00000"/>
              </a:buClr>
              <a:buSzPts val="4400"/>
            </a:pPr>
            <a:r>
              <a:rPr lang="en-US" sz="2800" b="1" dirty="0">
                <a:solidFill>
                  <a:srgbClr val="C00000"/>
                </a:solidFill>
                <a:latin typeface="Times New Roman"/>
                <a:ea typeface="Times New Roman"/>
                <a:cs typeface="Times New Roman"/>
                <a:sym typeface="Times New Roman"/>
              </a:rPr>
              <a:t>Details of Operating Modes of </a:t>
            </a:r>
            <a:r>
              <a:rPr lang="en-US" sz="2800" b="1" dirty="0" smtClean="0">
                <a:solidFill>
                  <a:srgbClr val="C00000"/>
                </a:solidFill>
                <a:latin typeface="Times New Roman"/>
                <a:ea typeface="Times New Roman"/>
                <a:cs typeface="Times New Roman"/>
                <a:sym typeface="Times New Roman"/>
              </a:rPr>
              <a:t>Pentium: </a:t>
            </a:r>
            <a:r>
              <a:rPr lang="en-US" sz="4800" b="1" dirty="0">
                <a:solidFill>
                  <a:srgbClr val="7030A0"/>
                </a:solidFill>
                <a:latin typeface="Times New Roman"/>
                <a:ea typeface="Times New Roman"/>
                <a:cs typeface="Times New Roman"/>
                <a:sym typeface="Times New Roman"/>
              </a:rPr>
              <a:t>Protected Mode</a:t>
            </a:r>
            <a:r>
              <a:rPr lang="en-US" sz="4800" dirty="0"/>
              <a:t/>
            </a:r>
            <a:br>
              <a:rPr lang="en-US" sz="4800" dirty="0"/>
            </a:br>
            <a:r>
              <a:rPr lang="en-US" sz="3600" b="1" dirty="0" smtClean="0">
                <a:solidFill>
                  <a:srgbClr val="C00000"/>
                </a:solidFill>
                <a:latin typeface="Times New Roman"/>
                <a:ea typeface="Times New Roman"/>
                <a:cs typeface="Times New Roman"/>
                <a:sym typeface="Times New Roman"/>
              </a:rPr>
              <a:t> </a:t>
            </a:r>
            <a:endParaRPr sz="3600" dirty="0"/>
          </a:p>
        </p:txBody>
      </p:sp>
      <p:sp>
        <p:nvSpPr>
          <p:cNvPr id="308" name="Google Shape;308;p15"/>
          <p:cNvSpPr txBox="1">
            <a:spLocks noGrp="1"/>
          </p:cNvSpPr>
          <p:nvPr>
            <p:ph type="body" idx="1"/>
          </p:nvPr>
        </p:nvSpPr>
        <p:spPr>
          <a:xfrm>
            <a:off x="367559" y="1011304"/>
            <a:ext cx="6004646" cy="4930054"/>
          </a:xfrm>
          <a:prstGeom prst="rect">
            <a:avLst/>
          </a:prstGeom>
          <a:noFill/>
          <a:ln>
            <a:noFill/>
          </a:ln>
        </p:spPr>
        <p:txBody>
          <a:bodyPr spcFirstLastPara="1" wrap="square" lIns="91425" tIns="45700" rIns="91425" bIns="45700" anchor="t" anchorCtr="0">
            <a:normAutofit lnSpcReduction="10000"/>
          </a:bodyPr>
          <a:lstStyle/>
          <a:p>
            <a:pPr marL="1200150" lvl="1" indent="-742950" algn="just" rtl="0">
              <a:spcBef>
                <a:spcPts val="0"/>
              </a:spcBef>
              <a:spcAft>
                <a:spcPts val="0"/>
              </a:spcAft>
              <a:buClr>
                <a:srgbClr val="7030A0"/>
              </a:buClr>
              <a:buSzPts val="4000"/>
              <a:buFont typeface="Calibri"/>
              <a:buAutoNum type="arabicPeriod"/>
            </a:pPr>
            <a:r>
              <a:rPr lang="en-US" sz="4000" b="1" dirty="0">
                <a:solidFill>
                  <a:srgbClr val="7030A0"/>
                </a:solidFill>
                <a:latin typeface="Times New Roman"/>
                <a:ea typeface="Times New Roman"/>
                <a:cs typeface="Times New Roman"/>
                <a:sym typeface="Times New Roman"/>
              </a:rPr>
              <a:t>Protected Mode</a:t>
            </a:r>
            <a:endParaRPr dirty="0"/>
          </a:p>
          <a:p>
            <a:pPr marL="742950" lvl="1" indent="-285750" algn="just" rtl="0">
              <a:spcBef>
                <a:spcPts val="720"/>
              </a:spcBef>
              <a:spcAft>
                <a:spcPts val="0"/>
              </a:spcAft>
              <a:buClr>
                <a:schemeClr val="dk1"/>
              </a:buClr>
              <a:buSzPts val="2800"/>
              <a:buFont typeface="Noto Sans Symbols"/>
              <a:buChar char="⮚"/>
            </a:pPr>
            <a:r>
              <a:rPr lang="en-US" sz="2800" dirty="0">
                <a:latin typeface="Times New Roman"/>
                <a:ea typeface="Times New Roman"/>
                <a:cs typeface="Times New Roman"/>
                <a:sym typeface="Times New Roman"/>
              </a:rPr>
              <a:t>It’s a </a:t>
            </a:r>
            <a:r>
              <a:rPr lang="en-US" sz="3600" b="1" dirty="0">
                <a:solidFill>
                  <a:srgbClr val="00B050"/>
                </a:solidFill>
                <a:latin typeface="Times New Roman"/>
                <a:ea typeface="Times New Roman"/>
                <a:cs typeface="Times New Roman"/>
                <a:sym typeface="Times New Roman"/>
              </a:rPr>
              <a:t>Native</a:t>
            </a:r>
            <a:r>
              <a:rPr lang="en-US" sz="2800" b="1" dirty="0">
                <a:solidFill>
                  <a:srgbClr val="00B050"/>
                </a:solidFill>
                <a:latin typeface="Times New Roman"/>
                <a:ea typeface="Times New Roman"/>
                <a:cs typeface="Times New Roman"/>
                <a:sym typeface="Times New Roman"/>
              </a:rPr>
              <a:t> </a:t>
            </a:r>
            <a:r>
              <a:rPr lang="en-US" sz="2800" dirty="0">
                <a:latin typeface="Times New Roman"/>
                <a:ea typeface="Times New Roman"/>
                <a:cs typeface="Times New Roman"/>
                <a:sym typeface="Times New Roman"/>
              </a:rPr>
              <a:t>operating mode</a:t>
            </a:r>
            <a:endParaRPr dirty="0"/>
          </a:p>
          <a:p>
            <a:pPr marL="742950" lvl="1" indent="-107950" algn="just" rtl="0">
              <a:spcBef>
                <a:spcPts val="560"/>
              </a:spcBef>
              <a:spcAft>
                <a:spcPts val="0"/>
              </a:spcAft>
              <a:buClr>
                <a:schemeClr val="dk1"/>
              </a:buClr>
              <a:buSzPts val="2800"/>
              <a:buFont typeface="Noto Sans Symbols"/>
              <a:buNone/>
            </a:pPr>
            <a:endParaRPr sz="2800" dirty="0">
              <a:latin typeface="Times New Roman"/>
              <a:ea typeface="Times New Roman"/>
              <a:cs typeface="Times New Roman"/>
              <a:sym typeface="Times New Roman"/>
            </a:endParaRPr>
          </a:p>
          <a:p>
            <a:pPr marL="742950" lvl="1" indent="-285750" algn="just" rtl="0">
              <a:spcBef>
                <a:spcPts val="560"/>
              </a:spcBef>
              <a:spcAft>
                <a:spcPts val="0"/>
              </a:spcAft>
              <a:buClr>
                <a:schemeClr val="dk1"/>
              </a:buClr>
              <a:buSzPts val="2800"/>
              <a:buFont typeface="Noto Sans Symbols"/>
              <a:buChar char="⮚"/>
            </a:pPr>
            <a:r>
              <a:rPr lang="en-US" sz="2800" dirty="0">
                <a:latin typeface="Times New Roman"/>
                <a:ea typeface="Times New Roman"/>
                <a:cs typeface="Times New Roman"/>
                <a:sym typeface="Times New Roman"/>
              </a:rPr>
              <a:t>Provides </a:t>
            </a:r>
            <a:r>
              <a:rPr lang="en-US" sz="2800" b="1" dirty="0">
                <a:latin typeface="Times New Roman"/>
                <a:ea typeface="Times New Roman"/>
                <a:cs typeface="Times New Roman"/>
                <a:sym typeface="Times New Roman"/>
              </a:rPr>
              <a:t>highest performance</a:t>
            </a:r>
            <a:r>
              <a:rPr lang="en-US" sz="2800" dirty="0">
                <a:latin typeface="Times New Roman"/>
                <a:ea typeface="Times New Roman"/>
                <a:cs typeface="Times New Roman"/>
                <a:sym typeface="Times New Roman"/>
              </a:rPr>
              <a:t> and capability by allowing all the features and instruction having permission to execute.</a:t>
            </a:r>
            <a:endParaRPr dirty="0"/>
          </a:p>
          <a:p>
            <a:pPr marL="742950" lvl="1" indent="-107950" algn="just" rtl="0">
              <a:spcBef>
                <a:spcPts val="560"/>
              </a:spcBef>
              <a:spcAft>
                <a:spcPts val="0"/>
              </a:spcAft>
              <a:buClr>
                <a:schemeClr val="dk1"/>
              </a:buClr>
              <a:buSzPts val="2800"/>
              <a:buFont typeface="Noto Sans Symbols"/>
              <a:buNone/>
            </a:pPr>
            <a:endParaRPr sz="2800" dirty="0">
              <a:latin typeface="Times New Roman"/>
              <a:ea typeface="Times New Roman"/>
              <a:cs typeface="Times New Roman"/>
              <a:sym typeface="Times New Roman"/>
            </a:endParaRPr>
          </a:p>
          <a:p>
            <a:pPr marL="742950" lvl="1" indent="-285750" algn="just" rtl="0">
              <a:spcBef>
                <a:spcPts val="640"/>
              </a:spcBef>
              <a:spcAft>
                <a:spcPts val="0"/>
              </a:spcAft>
              <a:buClr>
                <a:schemeClr val="dk1"/>
              </a:buClr>
              <a:buSzPts val="2800"/>
              <a:buFont typeface="Noto Sans Symbols"/>
              <a:buChar char="⮚"/>
            </a:pPr>
            <a:r>
              <a:rPr lang="en-US" sz="2800" b="1" dirty="0">
                <a:latin typeface="Times New Roman"/>
                <a:ea typeface="Times New Roman"/>
                <a:cs typeface="Times New Roman"/>
                <a:sym typeface="Times New Roman"/>
              </a:rPr>
              <a:t>Most recommended mod</a:t>
            </a:r>
            <a:r>
              <a:rPr lang="en-US" sz="3200" b="1" dirty="0">
                <a:latin typeface="Times New Roman"/>
                <a:ea typeface="Times New Roman"/>
                <a:cs typeface="Times New Roman"/>
                <a:sym typeface="Times New Roman"/>
              </a:rPr>
              <a:t>e </a:t>
            </a:r>
            <a:r>
              <a:rPr lang="en-US" sz="2800" dirty="0">
                <a:latin typeface="Times New Roman"/>
                <a:ea typeface="Times New Roman"/>
                <a:cs typeface="Times New Roman"/>
                <a:sym typeface="Times New Roman"/>
              </a:rPr>
              <a:t>for new application and OS.</a:t>
            </a:r>
            <a:endParaRPr sz="2800" dirty="0">
              <a:latin typeface="Times New Roman"/>
              <a:ea typeface="Times New Roman"/>
              <a:cs typeface="Times New Roman"/>
              <a:sym typeface="Times New Roman"/>
            </a:endParaRPr>
          </a:p>
          <a:p>
            <a:pPr marL="742950" lvl="1" indent="-107950" algn="just" rtl="0">
              <a:spcBef>
                <a:spcPts val="560"/>
              </a:spcBef>
              <a:spcAft>
                <a:spcPts val="0"/>
              </a:spcAft>
              <a:buClr>
                <a:schemeClr val="dk1"/>
              </a:buClr>
              <a:buSzPts val="2800"/>
              <a:buNone/>
            </a:pPr>
            <a:endParaRPr dirty="0">
              <a:solidFill>
                <a:srgbClr val="7030A0"/>
              </a:solidFill>
              <a:latin typeface="Times New Roman"/>
              <a:ea typeface="Times New Roman"/>
              <a:cs typeface="Times New Roman"/>
              <a:sym typeface="Times New Roman"/>
            </a:endParaRPr>
          </a:p>
          <a:p>
            <a:pPr marL="0" lvl="0" indent="0" algn="just" rtl="0">
              <a:spcBef>
                <a:spcPts val="640"/>
              </a:spcBef>
              <a:spcAft>
                <a:spcPts val="0"/>
              </a:spcAft>
              <a:buClr>
                <a:schemeClr val="dk1"/>
              </a:buClr>
              <a:buSzPts val="3200"/>
              <a:buNone/>
            </a:pPr>
            <a:endParaRPr dirty="0">
              <a:latin typeface="Times New Roman"/>
              <a:ea typeface="Times New Roman"/>
              <a:cs typeface="Times New Roman"/>
              <a:sym typeface="Times New Roman"/>
            </a:endParaRPr>
          </a:p>
        </p:txBody>
      </p:sp>
      <p:pic>
        <p:nvPicPr>
          <p:cNvPr id="309" name="Google Shape;309;p15"/>
          <p:cNvPicPr preferRelativeResize="0"/>
          <p:nvPr/>
        </p:nvPicPr>
        <p:blipFill rotWithShape="1">
          <a:blip r:embed="rId3">
            <a:alphaModFix/>
          </a:blip>
          <a:srcRect/>
          <a:stretch/>
        </p:blipFill>
        <p:spPr>
          <a:xfrm>
            <a:off x="0" y="70879"/>
            <a:ext cx="735118" cy="664363"/>
          </a:xfrm>
          <a:prstGeom prst="rect">
            <a:avLst/>
          </a:prstGeom>
          <a:noFill/>
          <a:ln>
            <a:noFill/>
          </a:ln>
        </p:spPr>
      </p:pic>
      <p:pic>
        <p:nvPicPr>
          <p:cNvPr id="310" name="Google Shape;310;p15"/>
          <p:cNvPicPr preferRelativeResize="0"/>
          <p:nvPr/>
        </p:nvPicPr>
        <p:blipFill rotWithShape="1">
          <a:blip r:embed="rId4">
            <a:alphaModFix/>
          </a:blip>
          <a:srcRect/>
          <a:stretch/>
        </p:blipFill>
        <p:spPr>
          <a:xfrm>
            <a:off x="6778551" y="1011304"/>
            <a:ext cx="5288758" cy="5059057"/>
          </a:xfrm>
          <a:prstGeom prst="rect">
            <a:avLst/>
          </a:prstGeom>
          <a:noFill/>
          <a:ln>
            <a:noFill/>
          </a:ln>
        </p:spPr>
      </p:pic>
      <p:cxnSp>
        <p:nvCxnSpPr>
          <p:cNvPr id="311" name="Google Shape;311;p15"/>
          <p:cNvCxnSpPr/>
          <p:nvPr/>
        </p:nvCxnSpPr>
        <p:spPr>
          <a:xfrm rot="10800000" flipH="1">
            <a:off x="60542" y="951701"/>
            <a:ext cx="12192000" cy="27709"/>
          </a:xfrm>
          <a:prstGeom prst="straightConnector1">
            <a:avLst/>
          </a:prstGeom>
          <a:noFill/>
          <a:ln w="9525" cap="flat" cmpd="sng">
            <a:solidFill>
              <a:srgbClr val="00B050"/>
            </a:solidFill>
            <a:prstDash val="solid"/>
            <a:round/>
            <a:headEnd type="none" w="sm" len="sm"/>
            <a:tailEnd type="none" w="sm" len="sm"/>
          </a:ln>
        </p:spPr>
      </p:cxnSp>
      <p:sp>
        <p:nvSpPr>
          <p:cNvPr id="312" name="Google Shape;312;p15"/>
          <p:cNvSpPr/>
          <p:nvPr/>
        </p:nvSpPr>
        <p:spPr>
          <a:xfrm>
            <a:off x="146051" y="6356350"/>
            <a:ext cx="471487" cy="457200"/>
          </a:xfrm>
          <a:prstGeom prst="rect">
            <a:avLst/>
          </a:prstGeom>
          <a:solidFill>
            <a:srgbClr val="7030A0"/>
          </a:solidFill>
          <a:ln w="25400" cap="flat" cmpd="sng">
            <a:solidFill>
              <a:srgbClr val="7030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313" name="Google Shape;313;p15"/>
          <p:cNvCxnSpPr/>
          <p:nvPr/>
        </p:nvCxnSpPr>
        <p:spPr>
          <a:xfrm flipH="1">
            <a:off x="773905" y="13063"/>
            <a:ext cx="14288" cy="6821487"/>
          </a:xfrm>
          <a:prstGeom prst="straightConnector1">
            <a:avLst/>
          </a:prstGeom>
          <a:noFill/>
          <a:ln w="15875" cap="flat" cmpd="sng">
            <a:solidFill>
              <a:srgbClr val="00B050"/>
            </a:solidFill>
            <a:prstDash val="solid"/>
            <a:round/>
            <a:headEnd type="none" w="sm" len="sm"/>
            <a:tailEnd type="none" w="sm" len="sm"/>
          </a:ln>
        </p:spPr>
      </p:cxnSp>
      <p:cxnSp>
        <p:nvCxnSpPr>
          <p:cNvPr id="314" name="Google Shape;314;p15"/>
          <p:cNvCxnSpPr/>
          <p:nvPr/>
        </p:nvCxnSpPr>
        <p:spPr>
          <a:xfrm>
            <a:off x="-10316" y="6264275"/>
            <a:ext cx="12192000" cy="0"/>
          </a:xfrm>
          <a:prstGeom prst="straightConnector1">
            <a:avLst/>
          </a:prstGeom>
          <a:noFill/>
          <a:ln w="15875" cap="flat" cmpd="sng">
            <a:solidFill>
              <a:srgbClr val="00B050"/>
            </a:solidFill>
            <a:prstDash val="solid"/>
            <a:round/>
            <a:headEnd type="none" w="sm" len="sm"/>
            <a:tailEnd type="none" w="sm" len="sm"/>
          </a:ln>
        </p:spPr>
      </p:cxnSp>
      <p:sp>
        <p:nvSpPr>
          <p:cNvPr id="315" name="Google Shape;315;p15"/>
          <p:cNvSpPr txBox="1">
            <a:spLocks noGrp="1"/>
          </p:cNvSpPr>
          <p:nvPr>
            <p:ph type="dt" idx="10"/>
          </p:nvPr>
        </p:nvSpPr>
        <p:spPr>
          <a:xfrm>
            <a:off x="609600" y="6356393"/>
            <a:ext cx="28448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5495305B-85E5-485B-9BB9-74F462460CFA}" type="datetime1">
              <a:rPr lang="en-US" smtClean="0"/>
              <a:t>3/29/2023</a:t>
            </a:fld>
            <a:endParaRPr/>
          </a:p>
        </p:txBody>
      </p:sp>
      <p:sp>
        <p:nvSpPr>
          <p:cNvPr id="316" name="Google Shape;316;p15"/>
          <p:cNvSpPr txBox="1">
            <a:spLocks noGrp="1"/>
          </p:cNvSpPr>
          <p:nvPr>
            <p:ph type="ftr" idx="11"/>
          </p:nvPr>
        </p:nvSpPr>
        <p:spPr>
          <a:xfrm>
            <a:off x="4165600" y="6356393"/>
            <a:ext cx="3860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GB" smtClean="0"/>
              <a:t>Microprocessor Architecture and Internet of Things_CET3014B    Unit 3      2022-23     S4  </a:t>
            </a:r>
            <a:endParaRPr/>
          </a:p>
        </p:txBody>
      </p:sp>
      <p:sp>
        <p:nvSpPr>
          <p:cNvPr id="317" name="Google Shape;317;p15"/>
          <p:cNvSpPr txBox="1">
            <a:spLocks noGrp="1"/>
          </p:cNvSpPr>
          <p:nvPr>
            <p:ph type="sldNum" idx="12"/>
          </p:nvPr>
        </p:nvSpPr>
        <p:spPr>
          <a:xfrm>
            <a:off x="8737600" y="6356393"/>
            <a:ext cx="28448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20</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0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08">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08">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08">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08">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Google Shape;322;p16"/>
          <p:cNvSpPr txBox="1">
            <a:spLocks noGrp="1"/>
          </p:cNvSpPr>
          <p:nvPr>
            <p:ph type="dt" idx="10"/>
          </p:nvPr>
        </p:nvSpPr>
        <p:spPr>
          <a:xfrm>
            <a:off x="609600" y="6356393"/>
            <a:ext cx="28448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CAC97F46-78C6-4FAE-B4ED-0CFFFDECDA05}" type="datetime1">
              <a:rPr lang="en-US" smtClean="0"/>
              <a:t>3/29/2023</a:t>
            </a:fld>
            <a:endParaRPr/>
          </a:p>
        </p:txBody>
      </p:sp>
      <p:sp>
        <p:nvSpPr>
          <p:cNvPr id="323" name="Google Shape;323;p16"/>
          <p:cNvSpPr txBox="1">
            <a:spLocks noGrp="1"/>
          </p:cNvSpPr>
          <p:nvPr>
            <p:ph type="ftr" idx="11"/>
          </p:nvPr>
        </p:nvSpPr>
        <p:spPr>
          <a:xfrm>
            <a:off x="4165600" y="6356393"/>
            <a:ext cx="3860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GB" smtClean="0"/>
              <a:t>Microprocessor Architecture and Internet of Things_CET3014B    Unit 3      2022-23     S4  </a:t>
            </a:r>
            <a:endParaRPr/>
          </a:p>
        </p:txBody>
      </p:sp>
      <p:sp>
        <p:nvSpPr>
          <p:cNvPr id="324" name="Google Shape;324;p16"/>
          <p:cNvSpPr txBox="1">
            <a:spLocks noGrp="1"/>
          </p:cNvSpPr>
          <p:nvPr>
            <p:ph type="sldNum" idx="12"/>
          </p:nvPr>
        </p:nvSpPr>
        <p:spPr>
          <a:xfrm>
            <a:off x="8737600" y="6356393"/>
            <a:ext cx="28448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21</a:t>
            </a:fld>
            <a:endParaRPr/>
          </a:p>
        </p:txBody>
      </p:sp>
      <p:pic>
        <p:nvPicPr>
          <p:cNvPr id="325" name="Google Shape;325;p16"/>
          <p:cNvPicPr preferRelativeResize="0"/>
          <p:nvPr/>
        </p:nvPicPr>
        <p:blipFill rotWithShape="1">
          <a:blip r:embed="rId3">
            <a:alphaModFix/>
          </a:blip>
          <a:srcRect/>
          <a:stretch/>
        </p:blipFill>
        <p:spPr>
          <a:xfrm>
            <a:off x="120759" y="101853"/>
            <a:ext cx="592930" cy="747274"/>
          </a:xfrm>
          <a:prstGeom prst="rect">
            <a:avLst/>
          </a:prstGeom>
          <a:noFill/>
          <a:ln>
            <a:noFill/>
          </a:ln>
        </p:spPr>
      </p:pic>
      <p:sp>
        <p:nvSpPr>
          <p:cNvPr id="326" name="Google Shape;326;p16"/>
          <p:cNvSpPr txBox="1">
            <a:spLocks noGrp="1"/>
          </p:cNvSpPr>
          <p:nvPr>
            <p:ph type="body" idx="1"/>
          </p:nvPr>
        </p:nvSpPr>
        <p:spPr>
          <a:xfrm>
            <a:off x="952498" y="1081984"/>
            <a:ext cx="5559138" cy="4741863"/>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rgbClr val="7030A0"/>
              </a:buClr>
              <a:buSzPts val="3600"/>
              <a:buNone/>
            </a:pPr>
            <a:r>
              <a:rPr lang="en-US" sz="3600" b="1" dirty="0">
                <a:solidFill>
                  <a:srgbClr val="7030A0"/>
                </a:solidFill>
                <a:latin typeface="Times New Roman"/>
                <a:ea typeface="Times New Roman"/>
                <a:cs typeface="Times New Roman"/>
                <a:sym typeface="Times New Roman"/>
              </a:rPr>
              <a:t>2. Real Address Mode:</a:t>
            </a:r>
            <a:endParaRPr sz="3600" b="1" dirty="0">
              <a:solidFill>
                <a:srgbClr val="7030A0"/>
              </a:solidFill>
              <a:latin typeface="Times New Roman"/>
              <a:ea typeface="Times New Roman"/>
              <a:cs typeface="Times New Roman"/>
              <a:sym typeface="Times New Roman"/>
            </a:endParaRPr>
          </a:p>
          <a:p>
            <a:pPr marL="342900" lvl="0" indent="-342900" algn="just" rtl="0">
              <a:spcBef>
                <a:spcPts val="640"/>
              </a:spcBef>
              <a:spcAft>
                <a:spcPts val="0"/>
              </a:spcAft>
              <a:buClr>
                <a:schemeClr val="dk1"/>
              </a:buClr>
              <a:buSzPts val="3200"/>
              <a:buChar char="•"/>
            </a:pPr>
            <a:r>
              <a:rPr lang="en-US" sz="3200" dirty="0">
                <a:latin typeface="Times New Roman"/>
                <a:ea typeface="Times New Roman"/>
                <a:cs typeface="Times New Roman"/>
                <a:sym typeface="Times New Roman"/>
              </a:rPr>
              <a:t>Provides the programming environment of 8086 with few extensions. </a:t>
            </a:r>
            <a:endParaRPr sz="3200" dirty="0">
              <a:latin typeface="Times New Roman"/>
              <a:ea typeface="Times New Roman"/>
              <a:cs typeface="Times New Roman"/>
              <a:sym typeface="Times New Roman"/>
            </a:endParaRPr>
          </a:p>
          <a:p>
            <a:pPr marL="342900" lvl="0" indent="-139700" algn="just" rtl="0">
              <a:spcBef>
                <a:spcPts val="640"/>
              </a:spcBef>
              <a:spcAft>
                <a:spcPts val="0"/>
              </a:spcAft>
              <a:buClr>
                <a:schemeClr val="dk1"/>
              </a:buClr>
              <a:buSzPts val="3200"/>
              <a:buNone/>
            </a:pPr>
            <a:endParaRPr sz="3200" dirty="0">
              <a:latin typeface="Times New Roman"/>
              <a:ea typeface="Times New Roman"/>
              <a:cs typeface="Times New Roman"/>
              <a:sym typeface="Times New Roman"/>
            </a:endParaRPr>
          </a:p>
          <a:p>
            <a:pPr marL="342900" lvl="0" indent="-342900" algn="just" rtl="0">
              <a:spcBef>
                <a:spcPts val="640"/>
              </a:spcBef>
              <a:spcAft>
                <a:spcPts val="0"/>
              </a:spcAft>
              <a:buClr>
                <a:schemeClr val="dk1"/>
              </a:buClr>
              <a:buSzPts val="3200"/>
              <a:buChar char="•"/>
            </a:pPr>
            <a:r>
              <a:rPr lang="en-US" sz="3200" dirty="0">
                <a:latin typeface="Times New Roman"/>
                <a:ea typeface="Times New Roman"/>
                <a:cs typeface="Times New Roman"/>
                <a:sym typeface="Times New Roman"/>
              </a:rPr>
              <a:t>Provides facility to </a:t>
            </a:r>
            <a:r>
              <a:rPr lang="en-US" sz="3200" b="1" dirty="0">
                <a:latin typeface="Times New Roman"/>
                <a:ea typeface="Times New Roman"/>
                <a:cs typeface="Times New Roman"/>
                <a:sym typeface="Times New Roman"/>
              </a:rPr>
              <a:t>switch to Protected or System Management Mode.</a:t>
            </a:r>
            <a:endParaRPr sz="3200" b="1" dirty="0">
              <a:latin typeface="Times New Roman"/>
              <a:ea typeface="Times New Roman"/>
              <a:cs typeface="Times New Roman"/>
              <a:sym typeface="Times New Roman"/>
            </a:endParaRPr>
          </a:p>
        </p:txBody>
      </p:sp>
      <p:sp>
        <p:nvSpPr>
          <p:cNvPr id="327" name="Google Shape;327;p16"/>
          <p:cNvSpPr txBox="1">
            <a:spLocks noGrp="1"/>
          </p:cNvSpPr>
          <p:nvPr>
            <p:ph type="title"/>
          </p:nvPr>
        </p:nvSpPr>
        <p:spPr>
          <a:xfrm>
            <a:off x="617538" y="525503"/>
            <a:ext cx="11353620" cy="739280"/>
          </a:xfrm>
          <a:prstGeom prst="rect">
            <a:avLst/>
          </a:prstGeom>
          <a:noFill/>
          <a:ln>
            <a:noFill/>
          </a:ln>
        </p:spPr>
        <p:txBody>
          <a:bodyPr spcFirstLastPara="1" wrap="square" lIns="91425" tIns="45700" rIns="91425" bIns="45700" anchor="ctr" anchorCtr="0">
            <a:noAutofit/>
          </a:bodyPr>
          <a:lstStyle/>
          <a:p>
            <a:pPr>
              <a:buClr>
                <a:srgbClr val="C00000"/>
              </a:buClr>
              <a:buSzPts val="4400"/>
            </a:pPr>
            <a:r>
              <a:rPr lang="en-US" sz="2400" b="1" dirty="0">
                <a:solidFill>
                  <a:srgbClr val="C00000"/>
                </a:solidFill>
                <a:latin typeface="Times New Roman"/>
                <a:ea typeface="Times New Roman"/>
                <a:cs typeface="Times New Roman"/>
                <a:sym typeface="Times New Roman"/>
              </a:rPr>
              <a:t>Details of Operating Modes of </a:t>
            </a:r>
            <a:r>
              <a:rPr lang="en-US" sz="2400" b="1" dirty="0" smtClean="0">
                <a:solidFill>
                  <a:srgbClr val="C00000"/>
                </a:solidFill>
                <a:latin typeface="Times New Roman"/>
                <a:ea typeface="Times New Roman"/>
                <a:cs typeface="Times New Roman"/>
                <a:sym typeface="Times New Roman"/>
              </a:rPr>
              <a:t>Pentium: </a:t>
            </a:r>
            <a:r>
              <a:rPr lang="en-US" sz="4800" b="1" dirty="0">
                <a:solidFill>
                  <a:srgbClr val="7030A0"/>
                </a:solidFill>
                <a:latin typeface="Times New Roman"/>
                <a:ea typeface="Times New Roman"/>
                <a:cs typeface="Times New Roman"/>
                <a:sym typeface="Times New Roman"/>
              </a:rPr>
              <a:t>Real Address </a:t>
            </a:r>
            <a:r>
              <a:rPr lang="en-US" sz="4800" b="1" dirty="0" smtClean="0">
                <a:solidFill>
                  <a:srgbClr val="7030A0"/>
                </a:solidFill>
                <a:latin typeface="Times New Roman"/>
                <a:ea typeface="Times New Roman"/>
                <a:cs typeface="Times New Roman"/>
                <a:sym typeface="Times New Roman"/>
              </a:rPr>
              <a:t>Mode</a:t>
            </a:r>
            <a:r>
              <a:rPr lang="en-US" sz="4800" b="1" dirty="0">
                <a:solidFill>
                  <a:srgbClr val="7030A0"/>
                </a:solidFill>
                <a:latin typeface="Times New Roman"/>
                <a:ea typeface="Times New Roman"/>
                <a:cs typeface="Times New Roman"/>
                <a:sym typeface="Times New Roman"/>
              </a:rPr>
              <a:t/>
            </a:r>
            <a:br>
              <a:rPr lang="en-US" sz="4800" b="1" dirty="0">
                <a:solidFill>
                  <a:srgbClr val="7030A0"/>
                </a:solidFill>
                <a:latin typeface="Times New Roman"/>
                <a:ea typeface="Times New Roman"/>
                <a:cs typeface="Times New Roman"/>
                <a:sym typeface="Times New Roman"/>
              </a:rPr>
            </a:br>
            <a:r>
              <a:rPr lang="en-US" sz="3200" b="1" dirty="0" smtClean="0">
                <a:solidFill>
                  <a:srgbClr val="C00000"/>
                </a:solidFill>
                <a:latin typeface="Times New Roman"/>
                <a:ea typeface="Times New Roman"/>
                <a:cs typeface="Times New Roman"/>
                <a:sym typeface="Times New Roman"/>
              </a:rPr>
              <a:t> </a:t>
            </a:r>
            <a:endParaRPr sz="3200" dirty="0"/>
          </a:p>
        </p:txBody>
      </p:sp>
      <p:pic>
        <p:nvPicPr>
          <p:cNvPr id="328" name="Google Shape;328;p16"/>
          <p:cNvPicPr preferRelativeResize="0"/>
          <p:nvPr/>
        </p:nvPicPr>
        <p:blipFill rotWithShape="1">
          <a:blip r:embed="rId4">
            <a:alphaModFix/>
          </a:blip>
          <a:srcRect/>
          <a:stretch/>
        </p:blipFill>
        <p:spPr>
          <a:xfrm>
            <a:off x="6919416" y="1191491"/>
            <a:ext cx="4772948" cy="4349499"/>
          </a:xfrm>
          <a:prstGeom prst="rect">
            <a:avLst/>
          </a:prstGeom>
          <a:noFill/>
          <a:ln>
            <a:noFill/>
          </a:ln>
        </p:spPr>
      </p:pic>
      <p:cxnSp>
        <p:nvCxnSpPr>
          <p:cNvPr id="329" name="Google Shape;329;p16"/>
          <p:cNvCxnSpPr/>
          <p:nvPr/>
        </p:nvCxnSpPr>
        <p:spPr>
          <a:xfrm rot="10800000" flipH="1">
            <a:off x="60542" y="951701"/>
            <a:ext cx="12192000" cy="27709"/>
          </a:xfrm>
          <a:prstGeom prst="straightConnector1">
            <a:avLst/>
          </a:prstGeom>
          <a:noFill/>
          <a:ln w="9525" cap="flat" cmpd="sng">
            <a:solidFill>
              <a:srgbClr val="00B050"/>
            </a:solidFill>
            <a:prstDash val="solid"/>
            <a:round/>
            <a:headEnd type="none" w="sm" len="sm"/>
            <a:tailEnd type="none" w="sm" len="sm"/>
          </a:ln>
        </p:spPr>
      </p:cxnSp>
      <p:sp>
        <p:nvSpPr>
          <p:cNvPr id="330" name="Google Shape;330;p16"/>
          <p:cNvSpPr/>
          <p:nvPr/>
        </p:nvSpPr>
        <p:spPr>
          <a:xfrm>
            <a:off x="146051" y="6356350"/>
            <a:ext cx="471487" cy="457200"/>
          </a:xfrm>
          <a:prstGeom prst="rect">
            <a:avLst/>
          </a:prstGeom>
          <a:solidFill>
            <a:srgbClr val="7030A0"/>
          </a:solidFill>
          <a:ln w="25400" cap="flat" cmpd="sng">
            <a:solidFill>
              <a:srgbClr val="7030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331" name="Google Shape;331;p16"/>
          <p:cNvCxnSpPr/>
          <p:nvPr/>
        </p:nvCxnSpPr>
        <p:spPr>
          <a:xfrm flipH="1">
            <a:off x="773905" y="13063"/>
            <a:ext cx="14288" cy="6821487"/>
          </a:xfrm>
          <a:prstGeom prst="straightConnector1">
            <a:avLst/>
          </a:prstGeom>
          <a:noFill/>
          <a:ln w="15875" cap="flat" cmpd="sng">
            <a:solidFill>
              <a:srgbClr val="00B050"/>
            </a:solidFill>
            <a:prstDash val="solid"/>
            <a:round/>
            <a:headEnd type="none" w="sm" len="sm"/>
            <a:tailEnd type="none" w="sm" len="sm"/>
          </a:ln>
        </p:spPr>
      </p:cxnSp>
      <p:cxnSp>
        <p:nvCxnSpPr>
          <p:cNvPr id="332" name="Google Shape;332;p16"/>
          <p:cNvCxnSpPr/>
          <p:nvPr/>
        </p:nvCxnSpPr>
        <p:spPr>
          <a:xfrm>
            <a:off x="-10316" y="6264275"/>
            <a:ext cx="12192000" cy="0"/>
          </a:xfrm>
          <a:prstGeom prst="straightConnector1">
            <a:avLst/>
          </a:prstGeom>
          <a:noFill/>
          <a:ln w="15875" cap="flat" cmpd="sng">
            <a:solidFill>
              <a:srgbClr val="00B050"/>
            </a:solidFill>
            <a:prstDash val="solid"/>
            <a:round/>
            <a:headEnd type="none" w="sm" len="sm"/>
            <a:tailEnd type="none" w="sm" len="sm"/>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2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2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Google Shape;337;p17"/>
          <p:cNvSpPr txBox="1">
            <a:spLocks noGrp="1"/>
          </p:cNvSpPr>
          <p:nvPr>
            <p:ph type="dt" idx="10"/>
          </p:nvPr>
        </p:nvSpPr>
        <p:spPr>
          <a:xfrm>
            <a:off x="609600" y="6356393"/>
            <a:ext cx="28448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2210B4CB-E449-4772-ABFE-39F31F59E67B}" type="datetime1">
              <a:rPr lang="en-US" smtClean="0">
                <a:latin typeface="Times New Roman"/>
                <a:cs typeface="Times New Roman"/>
                <a:sym typeface="Times New Roman"/>
              </a:rPr>
              <a:t>3/29/2023</a:t>
            </a:fld>
            <a:endParaRPr>
              <a:latin typeface="Times New Roman"/>
              <a:ea typeface="Times New Roman"/>
              <a:cs typeface="Times New Roman"/>
              <a:sym typeface="Times New Roman"/>
            </a:endParaRPr>
          </a:p>
        </p:txBody>
      </p:sp>
      <p:sp>
        <p:nvSpPr>
          <p:cNvPr id="338" name="Google Shape;338;p17"/>
          <p:cNvSpPr txBox="1">
            <a:spLocks noGrp="1"/>
          </p:cNvSpPr>
          <p:nvPr>
            <p:ph type="ftr" idx="11"/>
          </p:nvPr>
        </p:nvSpPr>
        <p:spPr>
          <a:xfrm>
            <a:off x="4165600" y="6356393"/>
            <a:ext cx="3860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GB" smtClean="0">
                <a:latin typeface="Times New Roman"/>
                <a:ea typeface="Times New Roman"/>
                <a:cs typeface="Times New Roman"/>
                <a:sym typeface="Times New Roman"/>
              </a:rPr>
              <a:t>Microprocessor Architecture and Internet of Things_CET3014B    Unit 3      2022-23     S4  </a:t>
            </a:r>
            <a:endParaRPr>
              <a:latin typeface="Times New Roman"/>
              <a:ea typeface="Times New Roman"/>
              <a:cs typeface="Times New Roman"/>
              <a:sym typeface="Times New Roman"/>
            </a:endParaRPr>
          </a:p>
        </p:txBody>
      </p:sp>
      <p:sp>
        <p:nvSpPr>
          <p:cNvPr id="339" name="Google Shape;339;p17"/>
          <p:cNvSpPr txBox="1">
            <a:spLocks noGrp="1"/>
          </p:cNvSpPr>
          <p:nvPr>
            <p:ph type="sldNum" idx="12"/>
          </p:nvPr>
        </p:nvSpPr>
        <p:spPr>
          <a:xfrm>
            <a:off x="8610600" y="6369998"/>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atin typeface="Times New Roman"/>
                <a:ea typeface="Times New Roman"/>
                <a:cs typeface="Times New Roman"/>
                <a:sym typeface="Times New Roman"/>
              </a:rPr>
              <a:t>22</a:t>
            </a:fld>
            <a:endParaRPr>
              <a:latin typeface="Times New Roman"/>
              <a:ea typeface="Times New Roman"/>
              <a:cs typeface="Times New Roman"/>
              <a:sym typeface="Times New Roman"/>
            </a:endParaRPr>
          </a:p>
        </p:txBody>
      </p:sp>
      <p:pic>
        <p:nvPicPr>
          <p:cNvPr id="340" name="Google Shape;340;p17"/>
          <p:cNvPicPr preferRelativeResize="0"/>
          <p:nvPr/>
        </p:nvPicPr>
        <p:blipFill rotWithShape="1">
          <a:blip r:embed="rId3">
            <a:alphaModFix/>
          </a:blip>
          <a:srcRect/>
          <a:stretch/>
        </p:blipFill>
        <p:spPr>
          <a:xfrm>
            <a:off x="50824" y="13063"/>
            <a:ext cx="787376" cy="711591"/>
          </a:xfrm>
          <a:prstGeom prst="rect">
            <a:avLst/>
          </a:prstGeom>
          <a:noFill/>
          <a:ln>
            <a:noFill/>
          </a:ln>
        </p:spPr>
      </p:pic>
      <p:sp>
        <p:nvSpPr>
          <p:cNvPr id="341" name="Google Shape;341;p17"/>
          <p:cNvSpPr txBox="1">
            <a:spLocks noGrp="1"/>
          </p:cNvSpPr>
          <p:nvPr>
            <p:ph type="body" idx="1"/>
          </p:nvPr>
        </p:nvSpPr>
        <p:spPr>
          <a:xfrm>
            <a:off x="838200" y="798000"/>
            <a:ext cx="7367694" cy="557199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7030A0"/>
              </a:buClr>
              <a:buSzPts val="2200"/>
              <a:buNone/>
            </a:pPr>
            <a:r>
              <a:rPr lang="en-US" sz="2200" b="1" dirty="0">
                <a:solidFill>
                  <a:srgbClr val="7030A0"/>
                </a:solidFill>
                <a:latin typeface="Times New Roman"/>
                <a:ea typeface="Times New Roman"/>
                <a:cs typeface="Times New Roman"/>
                <a:sym typeface="Times New Roman"/>
              </a:rPr>
              <a:t>System Management Mode </a:t>
            </a:r>
            <a:endParaRPr dirty="0"/>
          </a:p>
          <a:p>
            <a:pPr marL="342900" lvl="0" indent="-342900" algn="just" rtl="0">
              <a:spcBef>
                <a:spcPts val="440"/>
              </a:spcBef>
              <a:spcAft>
                <a:spcPts val="0"/>
              </a:spcAft>
              <a:buClr>
                <a:schemeClr val="dk1"/>
              </a:buClr>
              <a:buSzPts val="2200"/>
              <a:buChar char="•"/>
            </a:pPr>
            <a:r>
              <a:rPr lang="en-US" sz="2200" dirty="0">
                <a:latin typeface="Times New Roman"/>
                <a:ea typeface="Times New Roman"/>
                <a:cs typeface="Times New Roman"/>
                <a:sym typeface="Times New Roman"/>
              </a:rPr>
              <a:t>It’s a </a:t>
            </a:r>
            <a:r>
              <a:rPr lang="en-US" sz="2200" b="1" dirty="0">
                <a:latin typeface="Times New Roman"/>
                <a:ea typeface="Times New Roman"/>
                <a:cs typeface="Times New Roman"/>
                <a:sym typeface="Times New Roman"/>
              </a:rPr>
              <a:t>Standard architectural feature </a:t>
            </a:r>
            <a:r>
              <a:rPr lang="en-US" sz="2200" dirty="0">
                <a:latin typeface="Times New Roman"/>
                <a:ea typeface="Times New Roman"/>
                <a:cs typeface="Times New Roman"/>
                <a:sym typeface="Times New Roman"/>
              </a:rPr>
              <a:t>in all Intel Processors.</a:t>
            </a:r>
            <a:endParaRPr sz="2200" dirty="0">
              <a:latin typeface="Times New Roman"/>
              <a:ea typeface="Times New Roman"/>
              <a:cs typeface="Times New Roman"/>
              <a:sym typeface="Times New Roman"/>
            </a:endParaRPr>
          </a:p>
          <a:p>
            <a:pPr marL="342900" lvl="0" indent="-342900" algn="just" rtl="0">
              <a:spcBef>
                <a:spcPts val="560"/>
              </a:spcBef>
              <a:spcAft>
                <a:spcPts val="0"/>
              </a:spcAft>
              <a:buClr>
                <a:schemeClr val="dk1"/>
              </a:buClr>
              <a:buSzPts val="2200"/>
              <a:buChar char="•"/>
            </a:pPr>
            <a:r>
              <a:rPr lang="en-US" sz="2200" dirty="0">
                <a:latin typeface="Times New Roman"/>
                <a:ea typeface="Times New Roman"/>
                <a:cs typeface="Times New Roman"/>
                <a:sym typeface="Times New Roman"/>
              </a:rPr>
              <a:t>Provides mechanism of </a:t>
            </a:r>
            <a:r>
              <a:rPr lang="en-US" sz="2800" b="1" dirty="0">
                <a:solidFill>
                  <a:srgbClr val="C00000"/>
                </a:solidFill>
                <a:latin typeface="Times New Roman"/>
                <a:ea typeface="Times New Roman"/>
                <a:cs typeface="Times New Roman"/>
                <a:sym typeface="Times New Roman"/>
              </a:rPr>
              <a:t>Power Management.  </a:t>
            </a:r>
            <a:endParaRPr sz="2200" b="1" dirty="0">
              <a:solidFill>
                <a:srgbClr val="C00000"/>
              </a:solidFill>
              <a:latin typeface="Times New Roman"/>
              <a:ea typeface="Times New Roman"/>
              <a:cs typeface="Times New Roman"/>
              <a:sym typeface="Times New Roman"/>
            </a:endParaRPr>
          </a:p>
          <a:p>
            <a:pPr marL="342900" lvl="0" indent="-342900" algn="just" rtl="0">
              <a:spcBef>
                <a:spcPts val="440"/>
              </a:spcBef>
              <a:spcAft>
                <a:spcPts val="0"/>
              </a:spcAft>
              <a:buClr>
                <a:schemeClr val="dk1"/>
              </a:buClr>
              <a:buSzPts val="2200"/>
              <a:buChar char="•"/>
            </a:pPr>
            <a:r>
              <a:rPr lang="en-US" sz="2200" dirty="0">
                <a:latin typeface="Times New Roman"/>
                <a:ea typeface="Times New Roman"/>
                <a:cs typeface="Times New Roman"/>
                <a:sym typeface="Times New Roman"/>
              </a:rPr>
              <a:t>SMM is entered through activation </a:t>
            </a:r>
            <a:r>
              <a:rPr lang="en-US" sz="2200" b="1" dirty="0">
                <a:latin typeface="Times New Roman"/>
                <a:ea typeface="Times New Roman"/>
                <a:cs typeface="Times New Roman"/>
                <a:sym typeface="Times New Roman"/>
              </a:rPr>
              <a:t>of an external system interrupt pin</a:t>
            </a:r>
            <a:r>
              <a:rPr lang="en-US" sz="2200" dirty="0">
                <a:latin typeface="Times New Roman"/>
                <a:ea typeface="Times New Roman"/>
                <a:cs typeface="Times New Roman"/>
                <a:sym typeface="Times New Roman"/>
              </a:rPr>
              <a:t> </a:t>
            </a:r>
            <a:r>
              <a:rPr lang="en-US" sz="2200" b="1" dirty="0">
                <a:solidFill>
                  <a:srgbClr val="C00000"/>
                </a:solidFill>
                <a:latin typeface="Times New Roman"/>
                <a:ea typeface="Times New Roman"/>
                <a:cs typeface="Times New Roman"/>
                <a:sym typeface="Times New Roman"/>
              </a:rPr>
              <a:t>(SMI#)  </a:t>
            </a:r>
            <a:r>
              <a:rPr lang="en-US" sz="2200" dirty="0">
                <a:latin typeface="Times New Roman"/>
                <a:ea typeface="Times New Roman"/>
                <a:cs typeface="Times New Roman"/>
                <a:sym typeface="Times New Roman"/>
              </a:rPr>
              <a:t>which generates a system management interrupt (SMI).</a:t>
            </a:r>
            <a:endParaRPr dirty="0"/>
          </a:p>
          <a:p>
            <a:pPr marL="342900" lvl="0" indent="-342900" algn="just" rtl="0">
              <a:spcBef>
                <a:spcPts val="440"/>
              </a:spcBef>
              <a:spcAft>
                <a:spcPts val="0"/>
              </a:spcAft>
              <a:buClr>
                <a:schemeClr val="dk1"/>
              </a:buClr>
              <a:buSzPts val="2200"/>
              <a:buChar char="•"/>
            </a:pPr>
            <a:r>
              <a:rPr lang="en-US" sz="2200" dirty="0">
                <a:latin typeface="Times New Roman"/>
                <a:ea typeface="Times New Roman"/>
                <a:cs typeface="Times New Roman"/>
                <a:sym typeface="Times New Roman"/>
              </a:rPr>
              <a:t>In SMM, the processor switches to a separate address space while saving the context of the currently running program or task. </a:t>
            </a:r>
            <a:endParaRPr dirty="0"/>
          </a:p>
          <a:p>
            <a:pPr marL="342900" lvl="0" indent="-342900" algn="just" rtl="0">
              <a:spcBef>
                <a:spcPts val="440"/>
              </a:spcBef>
              <a:spcAft>
                <a:spcPts val="0"/>
              </a:spcAft>
              <a:buClr>
                <a:schemeClr val="dk1"/>
              </a:buClr>
              <a:buSzPts val="2200"/>
              <a:buChar char="•"/>
            </a:pPr>
            <a:r>
              <a:rPr lang="en-US" sz="2200" dirty="0">
                <a:latin typeface="Times New Roman"/>
                <a:ea typeface="Times New Roman"/>
                <a:cs typeface="Times New Roman"/>
                <a:sym typeface="Times New Roman"/>
              </a:rPr>
              <a:t>SMM-specific code may then be executed transparently. </a:t>
            </a:r>
            <a:endParaRPr dirty="0"/>
          </a:p>
          <a:p>
            <a:pPr marL="342900" lvl="0" indent="-342900" algn="just" rtl="0">
              <a:spcBef>
                <a:spcPts val="440"/>
              </a:spcBef>
              <a:spcAft>
                <a:spcPts val="0"/>
              </a:spcAft>
              <a:buClr>
                <a:schemeClr val="dk1"/>
              </a:buClr>
              <a:buSzPts val="2200"/>
              <a:buChar char="•"/>
            </a:pPr>
            <a:r>
              <a:rPr lang="en-US" sz="2200" dirty="0">
                <a:latin typeface="Times New Roman"/>
                <a:ea typeface="Times New Roman"/>
                <a:cs typeface="Times New Roman"/>
                <a:sym typeface="Times New Roman"/>
              </a:rPr>
              <a:t>Upon returning from SMM, the processor is placed back into its state prior to the SMI</a:t>
            </a:r>
            <a:endParaRPr dirty="0"/>
          </a:p>
          <a:p>
            <a:r>
              <a:rPr lang="en-US" sz="2200" b="1" dirty="0">
                <a:solidFill>
                  <a:srgbClr val="2501BF"/>
                </a:solidFill>
                <a:latin typeface="Times New Roman"/>
                <a:ea typeface="Times New Roman"/>
                <a:cs typeface="Times New Roman"/>
                <a:sym typeface="Times New Roman"/>
              </a:rPr>
              <a:t>This mode is designed for </a:t>
            </a:r>
            <a:r>
              <a:rPr lang="en-US" sz="2200" b="1" dirty="0">
                <a:solidFill>
                  <a:srgbClr val="C00000"/>
                </a:solidFill>
                <a:latin typeface="Times New Roman"/>
                <a:ea typeface="Times New Roman"/>
                <a:cs typeface="Times New Roman"/>
                <a:sym typeface="Times New Roman"/>
              </a:rPr>
              <a:t>fast state snapshot </a:t>
            </a:r>
            <a:r>
              <a:rPr lang="en-US" sz="2200" b="1" dirty="0">
                <a:solidFill>
                  <a:srgbClr val="2501BF"/>
                </a:solidFill>
                <a:latin typeface="Times New Roman"/>
                <a:ea typeface="Times New Roman"/>
                <a:cs typeface="Times New Roman"/>
                <a:sym typeface="Times New Roman"/>
              </a:rPr>
              <a:t>and </a:t>
            </a:r>
            <a:r>
              <a:rPr lang="en-US" sz="2200" b="1" dirty="0">
                <a:solidFill>
                  <a:srgbClr val="C00000"/>
                </a:solidFill>
                <a:latin typeface="Times New Roman"/>
                <a:ea typeface="Times New Roman"/>
                <a:cs typeface="Times New Roman"/>
                <a:sym typeface="Times New Roman"/>
              </a:rPr>
              <a:t>resumption</a:t>
            </a:r>
            <a:r>
              <a:rPr lang="en-US" sz="2200" b="1" dirty="0">
                <a:solidFill>
                  <a:srgbClr val="2501BF"/>
                </a:solidFill>
                <a:latin typeface="Times New Roman"/>
                <a:ea typeface="Times New Roman"/>
                <a:cs typeface="Times New Roman"/>
                <a:sym typeface="Times New Roman"/>
              </a:rPr>
              <a:t> (</a:t>
            </a:r>
            <a:r>
              <a:rPr lang="en-IN" sz="2200" b="1" dirty="0">
                <a:solidFill>
                  <a:srgbClr val="2501BF"/>
                </a:solidFill>
                <a:latin typeface="Times New Roman"/>
                <a:ea typeface="Times New Roman"/>
                <a:cs typeface="Times New Roman"/>
              </a:rPr>
              <a:t>Beginning </a:t>
            </a:r>
            <a:r>
              <a:rPr lang="en-IN" sz="2200" b="1" dirty="0" smtClean="0">
                <a:solidFill>
                  <a:srgbClr val="2501BF"/>
                </a:solidFill>
                <a:latin typeface="Times New Roman"/>
                <a:ea typeface="Times New Roman"/>
                <a:cs typeface="Times New Roman"/>
              </a:rPr>
              <a:t>again</a:t>
            </a:r>
            <a:r>
              <a:rPr lang="en-US" sz="2200" b="1" dirty="0">
                <a:solidFill>
                  <a:srgbClr val="2501BF"/>
                </a:solidFill>
                <a:latin typeface="Times New Roman"/>
                <a:ea typeface="Times New Roman"/>
                <a:cs typeface="Times New Roman"/>
                <a:sym typeface="Times New Roman"/>
              </a:rPr>
              <a:t>). </a:t>
            </a:r>
            <a:r>
              <a:rPr lang="en-US" sz="1100" b="1" dirty="0">
                <a:solidFill>
                  <a:srgbClr val="2501BF"/>
                </a:solidFill>
                <a:latin typeface="Times New Roman"/>
                <a:ea typeface="Times New Roman"/>
                <a:cs typeface="Times New Roman"/>
                <a:sym typeface="Times New Roman"/>
              </a:rPr>
              <a:t>https://patents.google.com/patent/US9747357B2/en</a:t>
            </a:r>
            <a:endParaRPr sz="1100" b="1" dirty="0">
              <a:solidFill>
                <a:srgbClr val="2501BF"/>
              </a:solidFill>
              <a:latin typeface="Times New Roman"/>
              <a:ea typeface="Times New Roman"/>
              <a:cs typeface="Times New Roman"/>
            </a:endParaRPr>
          </a:p>
        </p:txBody>
      </p:sp>
      <p:sp>
        <p:nvSpPr>
          <p:cNvPr id="342" name="Google Shape;342;p17"/>
          <p:cNvSpPr txBox="1">
            <a:spLocks noGrp="1"/>
          </p:cNvSpPr>
          <p:nvPr>
            <p:ph type="title"/>
          </p:nvPr>
        </p:nvSpPr>
        <p:spPr>
          <a:xfrm>
            <a:off x="788193" y="293847"/>
            <a:ext cx="11269662" cy="739280"/>
          </a:xfrm>
          <a:prstGeom prst="rect">
            <a:avLst/>
          </a:prstGeom>
          <a:noFill/>
          <a:ln>
            <a:noFill/>
          </a:ln>
        </p:spPr>
        <p:txBody>
          <a:bodyPr spcFirstLastPara="1" wrap="square" lIns="91425" tIns="45700" rIns="91425" bIns="45700" anchor="ctr" anchorCtr="0">
            <a:noAutofit/>
          </a:bodyPr>
          <a:lstStyle/>
          <a:p>
            <a:pPr>
              <a:buClr>
                <a:srgbClr val="C00000"/>
              </a:buClr>
              <a:buSzPts val="4400"/>
            </a:pPr>
            <a:r>
              <a:rPr lang="en-US" sz="2000" b="1" dirty="0">
                <a:solidFill>
                  <a:srgbClr val="C00000"/>
                </a:solidFill>
                <a:latin typeface="Times New Roman"/>
                <a:ea typeface="Times New Roman"/>
                <a:cs typeface="Times New Roman"/>
                <a:sym typeface="Times New Roman"/>
              </a:rPr>
              <a:t>Details of Operating Modes of Pentium </a:t>
            </a:r>
            <a:r>
              <a:rPr lang="en-US" b="1" dirty="0" smtClean="0">
                <a:solidFill>
                  <a:srgbClr val="C00000"/>
                </a:solidFill>
                <a:latin typeface="Times New Roman"/>
                <a:ea typeface="Times New Roman"/>
                <a:cs typeface="Times New Roman"/>
                <a:sym typeface="Times New Roman"/>
              </a:rPr>
              <a:t>:</a:t>
            </a:r>
            <a:r>
              <a:rPr lang="en-US" b="1" dirty="0">
                <a:solidFill>
                  <a:srgbClr val="7030A0"/>
                </a:solidFill>
                <a:latin typeface="Times New Roman"/>
                <a:ea typeface="Times New Roman"/>
                <a:cs typeface="Times New Roman"/>
                <a:sym typeface="Times New Roman"/>
              </a:rPr>
              <a:t>System Management Mode </a:t>
            </a:r>
            <a:r>
              <a:rPr lang="en-US" dirty="0"/>
              <a:t/>
            </a:r>
            <a:br>
              <a:rPr lang="en-US" dirty="0"/>
            </a:br>
            <a:endParaRPr dirty="0"/>
          </a:p>
        </p:txBody>
      </p:sp>
      <p:pic>
        <p:nvPicPr>
          <p:cNvPr id="343" name="Google Shape;343;p17"/>
          <p:cNvPicPr preferRelativeResize="0"/>
          <p:nvPr/>
        </p:nvPicPr>
        <p:blipFill rotWithShape="1">
          <a:blip r:embed="rId4">
            <a:alphaModFix/>
          </a:blip>
          <a:srcRect/>
          <a:stretch/>
        </p:blipFill>
        <p:spPr>
          <a:xfrm>
            <a:off x="8153400" y="1378424"/>
            <a:ext cx="3882644" cy="4427523"/>
          </a:xfrm>
          <a:prstGeom prst="rect">
            <a:avLst/>
          </a:prstGeom>
          <a:noFill/>
          <a:ln>
            <a:noFill/>
          </a:ln>
        </p:spPr>
      </p:pic>
      <p:cxnSp>
        <p:nvCxnSpPr>
          <p:cNvPr id="344" name="Google Shape;344;p17"/>
          <p:cNvCxnSpPr/>
          <p:nvPr/>
        </p:nvCxnSpPr>
        <p:spPr>
          <a:xfrm rot="10800000" flipH="1">
            <a:off x="50824" y="730848"/>
            <a:ext cx="12192000" cy="27709"/>
          </a:xfrm>
          <a:prstGeom prst="straightConnector1">
            <a:avLst/>
          </a:prstGeom>
          <a:noFill/>
          <a:ln w="9525" cap="flat" cmpd="sng">
            <a:solidFill>
              <a:srgbClr val="00B050"/>
            </a:solidFill>
            <a:prstDash val="solid"/>
            <a:round/>
            <a:headEnd type="none" w="sm" len="sm"/>
            <a:tailEnd type="none" w="sm" len="sm"/>
          </a:ln>
        </p:spPr>
      </p:cxnSp>
      <p:sp>
        <p:nvSpPr>
          <p:cNvPr id="345" name="Google Shape;345;p17"/>
          <p:cNvSpPr/>
          <p:nvPr/>
        </p:nvSpPr>
        <p:spPr>
          <a:xfrm>
            <a:off x="146051" y="6356350"/>
            <a:ext cx="471487" cy="457200"/>
          </a:xfrm>
          <a:prstGeom prst="rect">
            <a:avLst/>
          </a:prstGeom>
          <a:solidFill>
            <a:srgbClr val="7030A0"/>
          </a:solidFill>
          <a:ln w="25400" cap="flat" cmpd="sng">
            <a:solidFill>
              <a:srgbClr val="7030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imes New Roman"/>
              <a:ea typeface="Times New Roman"/>
              <a:cs typeface="Times New Roman"/>
              <a:sym typeface="Times New Roman"/>
            </a:endParaRPr>
          </a:p>
        </p:txBody>
      </p:sp>
      <p:cxnSp>
        <p:nvCxnSpPr>
          <p:cNvPr id="346" name="Google Shape;346;p17"/>
          <p:cNvCxnSpPr/>
          <p:nvPr/>
        </p:nvCxnSpPr>
        <p:spPr>
          <a:xfrm flipH="1">
            <a:off x="773905" y="13063"/>
            <a:ext cx="14288" cy="6821487"/>
          </a:xfrm>
          <a:prstGeom prst="straightConnector1">
            <a:avLst/>
          </a:prstGeom>
          <a:noFill/>
          <a:ln w="15875" cap="flat" cmpd="sng">
            <a:solidFill>
              <a:srgbClr val="00B050"/>
            </a:solidFill>
            <a:prstDash val="solid"/>
            <a:round/>
            <a:headEnd type="none" w="sm" len="sm"/>
            <a:tailEnd type="none" w="sm" len="sm"/>
          </a:ln>
        </p:spPr>
      </p:cxnSp>
      <p:cxnSp>
        <p:nvCxnSpPr>
          <p:cNvPr id="347" name="Google Shape;347;p17"/>
          <p:cNvCxnSpPr/>
          <p:nvPr/>
        </p:nvCxnSpPr>
        <p:spPr>
          <a:xfrm>
            <a:off x="0" y="6356350"/>
            <a:ext cx="12192000" cy="0"/>
          </a:xfrm>
          <a:prstGeom prst="straightConnector1">
            <a:avLst/>
          </a:prstGeom>
          <a:noFill/>
          <a:ln w="15875" cap="flat" cmpd="sng">
            <a:solidFill>
              <a:srgbClr val="00B050"/>
            </a:solidFill>
            <a:prstDash val="solid"/>
            <a:round/>
            <a:headEnd type="none" w="sm" len="sm"/>
            <a:tailEnd type="none" w="sm" len="sm"/>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4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1">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41">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41">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41">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41">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Google Shape;352;p18"/>
          <p:cNvSpPr txBox="1">
            <a:spLocks noGrp="1"/>
          </p:cNvSpPr>
          <p:nvPr>
            <p:ph type="title"/>
          </p:nvPr>
        </p:nvSpPr>
        <p:spPr>
          <a:xfrm>
            <a:off x="1377538" y="186610"/>
            <a:ext cx="9976262" cy="406771"/>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rgbClr val="C00000"/>
              </a:buClr>
              <a:buSzPts val="6000"/>
              <a:buFont typeface="Times New Roman"/>
              <a:buNone/>
            </a:pPr>
            <a:r>
              <a:rPr lang="en-US" sz="6000" b="1">
                <a:solidFill>
                  <a:srgbClr val="C00000"/>
                </a:solidFill>
                <a:latin typeface="Times New Roman"/>
                <a:ea typeface="Times New Roman"/>
                <a:cs typeface="Times New Roman"/>
                <a:sym typeface="Times New Roman"/>
              </a:rPr>
              <a:t>Switching across the Modes</a:t>
            </a:r>
            <a:endParaRPr/>
          </a:p>
        </p:txBody>
      </p:sp>
      <p:sp>
        <p:nvSpPr>
          <p:cNvPr id="353" name="Google Shape;353;p18"/>
          <p:cNvSpPr txBox="1">
            <a:spLocks noGrp="1"/>
          </p:cNvSpPr>
          <p:nvPr>
            <p:ph type="body" idx="1"/>
          </p:nvPr>
        </p:nvSpPr>
        <p:spPr>
          <a:xfrm>
            <a:off x="773905" y="737976"/>
            <a:ext cx="6664833" cy="5618373"/>
          </a:xfrm>
          <a:prstGeom prst="rect">
            <a:avLst/>
          </a:prstGeom>
          <a:noFill/>
          <a:ln>
            <a:noFill/>
          </a:ln>
        </p:spPr>
        <p:txBody>
          <a:bodyPr spcFirstLastPara="1" wrap="square" lIns="91425" tIns="45700" rIns="91425" bIns="45700" anchor="t" anchorCtr="0">
            <a:noAutofit/>
          </a:bodyPr>
          <a:lstStyle/>
          <a:p>
            <a:pPr marL="514350" lvl="0" indent="-514350" algn="just" rtl="0">
              <a:spcBef>
                <a:spcPts val="0"/>
              </a:spcBef>
              <a:spcAft>
                <a:spcPts val="0"/>
              </a:spcAft>
              <a:buClr>
                <a:schemeClr val="dk1"/>
              </a:buClr>
              <a:buSzPts val="2600"/>
              <a:buAutoNum type="arabicPeriod"/>
            </a:pPr>
            <a:r>
              <a:rPr lang="en-US" sz="2600" dirty="0">
                <a:latin typeface="Times New Roman"/>
                <a:ea typeface="Times New Roman"/>
                <a:cs typeface="Times New Roman"/>
                <a:sym typeface="Times New Roman"/>
              </a:rPr>
              <a:t>Power On- Reset leads to start in </a:t>
            </a:r>
            <a:r>
              <a:rPr lang="en-US" sz="2600" b="1" dirty="0">
                <a:solidFill>
                  <a:srgbClr val="C00000"/>
                </a:solidFill>
                <a:latin typeface="Times New Roman"/>
                <a:ea typeface="Times New Roman"/>
                <a:cs typeface="Times New Roman"/>
                <a:sym typeface="Times New Roman"/>
              </a:rPr>
              <a:t>Real Address</a:t>
            </a:r>
            <a:r>
              <a:rPr lang="en-US" sz="2600" dirty="0">
                <a:solidFill>
                  <a:srgbClr val="7030A0"/>
                </a:solidFill>
                <a:latin typeface="Times New Roman"/>
                <a:ea typeface="Times New Roman"/>
                <a:cs typeface="Times New Roman"/>
                <a:sym typeface="Times New Roman"/>
              </a:rPr>
              <a:t> </a:t>
            </a:r>
            <a:r>
              <a:rPr lang="en-US" sz="2600" dirty="0">
                <a:latin typeface="Times New Roman"/>
                <a:ea typeface="Times New Roman"/>
                <a:cs typeface="Times New Roman"/>
                <a:sym typeface="Times New Roman"/>
              </a:rPr>
              <a:t>Mode.</a:t>
            </a:r>
            <a:endParaRPr sz="2600" dirty="0">
              <a:latin typeface="Times New Roman"/>
              <a:ea typeface="Times New Roman"/>
              <a:cs typeface="Times New Roman"/>
              <a:sym typeface="Times New Roman"/>
            </a:endParaRPr>
          </a:p>
          <a:p>
            <a:pPr marL="514350" lvl="0" indent="-514350" algn="just" rtl="0">
              <a:spcBef>
                <a:spcPts val="520"/>
              </a:spcBef>
              <a:spcAft>
                <a:spcPts val="0"/>
              </a:spcAft>
              <a:buClr>
                <a:srgbClr val="C00000"/>
              </a:buClr>
              <a:buSzPts val="2600"/>
              <a:buAutoNum type="arabicPeriod"/>
            </a:pPr>
            <a:r>
              <a:rPr lang="en-US" sz="2600" b="1" dirty="0">
                <a:solidFill>
                  <a:srgbClr val="C00000"/>
                </a:solidFill>
                <a:latin typeface="Times New Roman"/>
                <a:ea typeface="Times New Roman"/>
                <a:cs typeface="Times New Roman"/>
                <a:sym typeface="Times New Roman"/>
              </a:rPr>
              <a:t>PE-</a:t>
            </a:r>
            <a:r>
              <a:rPr lang="en-US" sz="2600" dirty="0">
                <a:solidFill>
                  <a:srgbClr val="7030A0"/>
                </a:solidFill>
                <a:latin typeface="Times New Roman"/>
                <a:ea typeface="Times New Roman"/>
                <a:cs typeface="Times New Roman"/>
                <a:sym typeface="Times New Roman"/>
              </a:rPr>
              <a:t> Protection Enable bit of CR0 </a:t>
            </a:r>
            <a:r>
              <a:rPr lang="en-US" sz="2600" dirty="0">
                <a:latin typeface="Times New Roman"/>
                <a:ea typeface="Times New Roman"/>
                <a:cs typeface="Times New Roman"/>
                <a:sym typeface="Times New Roman"/>
              </a:rPr>
              <a:t>used to enter Protected Mode </a:t>
            </a:r>
            <a:r>
              <a:rPr lang="en-US" sz="2600" dirty="0">
                <a:solidFill>
                  <a:srgbClr val="953734"/>
                </a:solidFill>
                <a:latin typeface="Times New Roman"/>
                <a:ea typeface="Times New Roman"/>
                <a:cs typeface="Times New Roman"/>
                <a:sym typeface="Times New Roman"/>
              </a:rPr>
              <a:t>from</a:t>
            </a:r>
            <a:r>
              <a:rPr lang="en-US" sz="2600" dirty="0">
                <a:latin typeface="Times New Roman"/>
                <a:ea typeface="Times New Roman"/>
                <a:cs typeface="Times New Roman"/>
                <a:sym typeface="Times New Roman"/>
              </a:rPr>
              <a:t> Real Mode. </a:t>
            </a:r>
            <a:endParaRPr dirty="0"/>
          </a:p>
          <a:p>
            <a:pPr marL="514350" lvl="0" indent="-514350" algn="just" rtl="0">
              <a:spcBef>
                <a:spcPts val="520"/>
              </a:spcBef>
              <a:spcAft>
                <a:spcPts val="0"/>
              </a:spcAft>
              <a:buClr>
                <a:srgbClr val="C00000"/>
              </a:buClr>
              <a:buSzPts val="2600"/>
              <a:buAutoNum type="arabicPeriod"/>
            </a:pPr>
            <a:r>
              <a:rPr lang="en-US" sz="2600" b="1" dirty="0">
                <a:solidFill>
                  <a:srgbClr val="C00000"/>
                </a:solidFill>
                <a:latin typeface="Times New Roman"/>
                <a:ea typeface="Times New Roman"/>
                <a:cs typeface="Times New Roman"/>
                <a:sym typeface="Times New Roman"/>
              </a:rPr>
              <a:t>VM-</a:t>
            </a:r>
            <a:r>
              <a:rPr lang="en-US" sz="2600" dirty="0">
                <a:solidFill>
                  <a:srgbClr val="7030A0"/>
                </a:solidFill>
                <a:latin typeface="Times New Roman"/>
                <a:ea typeface="Times New Roman"/>
                <a:cs typeface="Times New Roman"/>
                <a:sym typeface="Times New Roman"/>
              </a:rPr>
              <a:t>Virtual Mode Flag bit </a:t>
            </a:r>
            <a:r>
              <a:rPr lang="en-US" sz="2600" dirty="0">
                <a:latin typeface="Times New Roman"/>
                <a:ea typeface="Times New Roman"/>
                <a:cs typeface="Times New Roman"/>
                <a:sym typeface="Times New Roman"/>
              </a:rPr>
              <a:t>decides execution in Protected or Virtual mode.</a:t>
            </a:r>
            <a:endParaRPr dirty="0"/>
          </a:p>
          <a:p>
            <a:pPr marL="514350" lvl="0" indent="-514350" algn="just" rtl="0">
              <a:spcBef>
                <a:spcPts val="520"/>
              </a:spcBef>
              <a:spcAft>
                <a:spcPts val="0"/>
              </a:spcAft>
              <a:buClr>
                <a:schemeClr val="dk1"/>
              </a:buClr>
              <a:buSzPts val="2600"/>
              <a:buAutoNum type="arabicPeriod"/>
            </a:pPr>
            <a:r>
              <a:rPr lang="en-US" sz="2600" dirty="0">
                <a:latin typeface="Times New Roman"/>
                <a:ea typeface="Times New Roman"/>
                <a:cs typeface="Times New Roman"/>
                <a:sym typeface="Times New Roman"/>
              </a:rPr>
              <a:t>Enters SMM on receiving </a:t>
            </a:r>
            <a:r>
              <a:rPr lang="en-US" sz="2600" dirty="0">
                <a:solidFill>
                  <a:srgbClr val="7030A0"/>
                </a:solidFill>
                <a:latin typeface="Times New Roman"/>
                <a:ea typeface="Times New Roman"/>
                <a:cs typeface="Times New Roman"/>
                <a:sym typeface="Times New Roman"/>
              </a:rPr>
              <a:t>External System Interrupt </a:t>
            </a:r>
            <a:r>
              <a:rPr lang="en-US" sz="2600" dirty="0">
                <a:latin typeface="Times New Roman"/>
                <a:ea typeface="Times New Roman"/>
                <a:cs typeface="Times New Roman"/>
                <a:sym typeface="Times New Roman"/>
              </a:rPr>
              <a:t>signal on SMI irrespective of currently it is in Real , Protected or Virtual mode.</a:t>
            </a:r>
            <a:endParaRPr sz="2600" dirty="0">
              <a:latin typeface="Times New Roman"/>
              <a:ea typeface="Times New Roman"/>
              <a:cs typeface="Times New Roman"/>
              <a:sym typeface="Times New Roman"/>
            </a:endParaRPr>
          </a:p>
          <a:p>
            <a:pPr marL="514350" lvl="0" indent="-514350" algn="just" rtl="0">
              <a:spcBef>
                <a:spcPts val="560"/>
              </a:spcBef>
              <a:spcAft>
                <a:spcPts val="0"/>
              </a:spcAft>
              <a:buClr>
                <a:schemeClr val="dk1"/>
              </a:buClr>
              <a:buSzPts val="2600"/>
              <a:buAutoNum type="arabicPeriod"/>
            </a:pPr>
            <a:r>
              <a:rPr lang="en-US" sz="2600" dirty="0">
                <a:latin typeface="Times New Roman"/>
                <a:ea typeface="Times New Roman"/>
                <a:cs typeface="Times New Roman"/>
                <a:sym typeface="Times New Roman"/>
              </a:rPr>
              <a:t>Instruction </a:t>
            </a:r>
            <a:r>
              <a:rPr lang="en-US" sz="2600" b="1" dirty="0">
                <a:solidFill>
                  <a:srgbClr val="C00000"/>
                </a:solidFill>
                <a:latin typeface="Times New Roman"/>
                <a:ea typeface="Times New Roman"/>
                <a:cs typeface="Times New Roman"/>
                <a:sym typeface="Times New Roman"/>
              </a:rPr>
              <a:t>RSM</a:t>
            </a:r>
            <a:r>
              <a:rPr lang="en-US" sz="2600" dirty="0">
                <a:solidFill>
                  <a:srgbClr val="7030A0"/>
                </a:solidFill>
                <a:latin typeface="Times New Roman"/>
                <a:ea typeface="Times New Roman"/>
                <a:cs typeface="Times New Roman"/>
                <a:sym typeface="Times New Roman"/>
              </a:rPr>
              <a:t> (</a:t>
            </a:r>
            <a:r>
              <a:rPr lang="en-US" sz="2800" b="1" dirty="0">
                <a:solidFill>
                  <a:srgbClr val="2501BF"/>
                </a:solidFill>
                <a:latin typeface="Times New Roman"/>
                <a:ea typeface="Times New Roman"/>
                <a:cs typeface="Times New Roman"/>
                <a:sym typeface="Times New Roman"/>
              </a:rPr>
              <a:t>Resume System </a:t>
            </a:r>
            <a:r>
              <a:rPr lang="en-US" sz="2800" b="1" dirty="0" smtClean="0">
                <a:solidFill>
                  <a:srgbClr val="2501BF"/>
                </a:solidFill>
                <a:latin typeface="Times New Roman"/>
                <a:ea typeface="Times New Roman"/>
                <a:cs typeface="Times New Roman"/>
                <a:sym typeface="Times New Roman"/>
              </a:rPr>
              <a:t>Mode</a:t>
            </a:r>
            <a:r>
              <a:rPr lang="en-US" sz="2800" b="1" dirty="0">
                <a:solidFill>
                  <a:srgbClr val="2501BF"/>
                </a:solidFill>
                <a:latin typeface="Times New Roman"/>
                <a:ea typeface="Times New Roman"/>
                <a:cs typeface="Times New Roman"/>
                <a:sym typeface="Times New Roman"/>
              </a:rPr>
              <a:t>)</a:t>
            </a:r>
            <a:r>
              <a:rPr lang="en-US" sz="2600" dirty="0">
                <a:latin typeface="Times New Roman"/>
                <a:ea typeface="Times New Roman"/>
                <a:cs typeface="Times New Roman"/>
                <a:sym typeface="Times New Roman"/>
              </a:rPr>
              <a:t> is used to return from SMM to previous mode from where processor had switched. </a:t>
            </a:r>
            <a:endParaRPr dirty="0"/>
          </a:p>
        </p:txBody>
      </p:sp>
      <p:pic>
        <p:nvPicPr>
          <p:cNvPr id="354" name="Google Shape;354;p18"/>
          <p:cNvPicPr preferRelativeResize="0"/>
          <p:nvPr/>
        </p:nvPicPr>
        <p:blipFill rotWithShape="1">
          <a:blip r:embed="rId3">
            <a:alphaModFix/>
          </a:blip>
          <a:srcRect/>
          <a:stretch/>
        </p:blipFill>
        <p:spPr>
          <a:xfrm>
            <a:off x="72811" y="82214"/>
            <a:ext cx="713502" cy="644828"/>
          </a:xfrm>
          <a:prstGeom prst="rect">
            <a:avLst/>
          </a:prstGeom>
          <a:noFill/>
          <a:ln>
            <a:noFill/>
          </a:ln>
        </p:spPr>
      </p:pic>
      <p:pic>
        <p:nvPicPr>
          <p:cNvPr id="355" name="Google Shape;355;p18"/>
          <p:cNvPicPr preferRelativeResize="0"/>
          <p:nvPr/>
        </p:nvPicPr>
        <p:blipFill rotWithShape="1">
          <a:blip r:embed="rId4">
            <a:alphaModFix/>
          </a:blip>
          <a:srcRect/>
          <a:stretch/>
        </p:blipFill>
        <p:spPr>
          <a:xfrm>
            <a:off x="7620136" y="920813"/>
            <a:ext cx="4561548" cy="5251345"/>
          </a:xfrm>
          <a:prstGeom prst="rect">
            <a:avLst/>
          </a:prstGeom>
          <a:noFill/>
          <a:ln>
            <a:noFill/>
          </a:ln>
        </p:spPr>
      </p:pic>
      <p:cxnSp>
        <p:nvCxnSpPr>
          <p:cNvPr id="356" name="Google Shape;356;p18"/>
          <p:cNvCxnSpPr/>
          <p:nvPr/>
        </p:nvCxnSpPr>
        <p:spPr>
          <a:xfrm rot="10800000" flipH="1">
            <a:off x="89589" y="731494"/>
            <a:ext cx="12192000" cy="27709"/>
          </a:xfrm>
          <a:prstGeom prst="straightConnector1">
            <a:avLst/>
          </a:prstGeom>
          <a:noFill/>
          <a:ln w="9525" cap="flat" cmpd="sng">
            <a:solidFill>
              <a:srgbClr val="00B050"/>
            </a:solidFill>
            <a:prstDash val="solid"/>
            <a:round/>
            <a:headEnd type="none" w="sm" len="sm"/>
            <a:tailEnd type="none" w="sm" len="sm"/>
          </a:ln>
        </p:spPr>
      </p:cxnSp>
      <p:sp>
        <p:nvSpPr>
          <p:cNvPr id="357" name="Google Shape;357;p18"/>
          <p:cNvSpPr/>
          <p:nvPr/>
        </p:nvSpPr>
        <p:spPr>
          <a:xfrm>
            <a:off x="146051" y="6356350"/>
            <a:ext cx="471487" cy="457200"/>
          </a:xfrm>
          <a:prstGeom prst="rect">
            <a:avLst/>
          </a:prstGeom>
          <a:solidFill>
            <a:srgbClr val="7030A0"/>
          </a:solidFill>
          <a:ln w="25400" cap="flat" cmpd="sng">
            <a:solidFill>
              <a:srgbClr val="7030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358" name="Google Shape;358;p18"/>
          <p:cNvCxnSpPr/>
          <p:nvPr/>
        </p:nvCxnSpPr>
        <p:spPr>
          <a:xfrm flipH="1">
            <a:off x="773905" y="13063"/>
            <a:ext cx="14288" cy="6821487"/>
          </a:xfrm>
          <a:prstGeom prst="straightConnector1">
            <a:avLst/>
          </a:prstGeom>
          <a:noFill/>
          <a:ln w="15875" cap="flat" cmpd="sng">
            <a:solidFill>
              <a:srgbClr val="00B050"/>
            </a:solidFill>
            <a:prstDash val="solid"/>
            <a:round/>
            <a:headEnd type="none" w="sm" len="sm"/>
            <a:tailEnd type="none" w="sm" len="sm"/>
          </a:ln>
        </p:spPr>
      </p:cxnSp>
      <p:cxnSp>
        <p:nvCxnSpPr>
          <p:cNvPr id="359" name="Google Shape;359;p18"/>
          <p:cNvCxnSpPr/>
          <p:nvPr/>
        </p:nvCxnSpPr>
        <p:spPr>
          <a:xfrm>
            <a:off x="-10316" y="6264275"/>
            <a:ext cx="12192000" cy="0"/>
          </a:xfrm>
          <a:prstGeom prst="straightConnector1">
            <a:avLst/>
          </a:prstGeom>
          <a:noFill/>
          <a:ln w="15875" cap="flat" cmpd="sng">
            <a:solidFill>
              <a:srgbClr val="00B050"/>
            </a:solidFill>
            <a:prstDash val="solid"/>
            <a:round/>
            <a:headEnd type="none" w="sm" len="sm"/>
            <a:tailEnd type="none" w="sm" len="sm"/>
          </a:ln>
        </p:spPr>
      </p:cxnSp>
      <p:sp>
        <p:nvSpPr>
          <p:cNvPr id="360" name="Google Shape;360;p18"/>
          <p:cNvSpPr txBox="1">
            <a:spLocks noGrp="1"/>
          </p:cNvSpPr>
          <p:nvPr>
            <p:ph type="dt" idx="10"/>
          </p:nvPr>
        </p:nvSpPr>
        <p:spPr>
          <a:xfrm>
            <a:off x="609600" y="6356393"/>
            <a:ext cx="28448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BA88F162-ED7D-4DC5-9374-FC3E4ED6C6BF}" type="datetime1">
              <a:rPr lang="en-US" smtClean="0"/>
              <a:t>3/29/2023</a:t>
            </a:fld>
            <a:endParaRPr/>
          </a:p>
        </p:txBody>
      </p:sp>
      <p:sp>
        <p:nvSpPr>
          <p:cNvPr id="361" name="Google Shape;361;p18"/>
          <p:cNvSpPr txBox="1">
            <a:spLocks noGrp="1"/>
          </p:cNvSpPr>
          <p:nvPr>
            <p:ph type="ftr" idx="11"/>
          </p:nvPr>
        </p:nvSpPr>
        <p:spPr>
          <a:xfrm>
            <a:off x="3454400" y="6402387"/>
            <a:ext cx="5380182"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GB" smtClean="0"/>
              <a:t>Microprocessor Architecture and Internet of Things_CET3014B    Unit 3      2022-23     S4  </a:t>
            </a:r>
            <a:endParaRPr/>
          </a:p>
        </p:txBody>
      </p:sp>
      <p:sp>
        <p:nvSpPr>
          <p:cNvPr id="362" name="Google Shape;362;p18"/>
          <p:cNvSpPr txBox="1">
            <a:spLocks noGrp="1"/>
          </p:cNvSpPr>
          <p:nvPr>
            <p:ph type="sldNum" idx="12"/>
          </p:nvPr>
        </p:nvSpPr>
        <p:spPr>
          <a:xfrm>
            <a:off x="8737600" y="6356393"/>
            <a:ext cx="28448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23</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353">
                                            <p:txEl>
                                              <p:pRg st="0" end="0"/>
                                            </p:txEl>
                                          </p:spTgt>
                                        </p:tgtEl>
                                        <p:attrNameLst>
                                          <p:attrName>style.visibility</p:attrName>
                                        </p:attrNameLst>
                                      </p:cBhvr>
                                      <p:to>
                                        <p:strVal val="visible"/>
                                      </p:to>
                                    </p:set>
                                    <p:animEffect transition="in" filter="fade">
                                      <p:cBhvr>
                                        <p:cTn id="11" dur="1000"/>
                                        <p:tgtEl>
                                          <p:spTgt spid="35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353">
                                            <p:txEl>
                                              <p:pRg st="1" end="1"/>
                                            </p:txEl>
                                          </p:spTgt>
                                        </p:tgtEl>
                                        <p:attrNameLst>
                                          <p:attrName>style.visibility</p:attrName>
                                        </p:attrNameLst>
                                      </p:cBhvr>
                                      <p:to>
                                        <p:strVal val="visible"/>
                                      </p:to>
                                    </p:set>
                                    <p:animEffect transition="in" filter="fade">
                                      <p:cBhvr>
                                        <p:cTn id="16" dur="1000"/>
                                        <p:tgtEl>
                                          <p:spTgt spid="353">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53">
                                            <p:txEl>
                                              <p:pRg st="2" end="2"/>
                                            </p:txEl>
                                          </p:spTgt>
                                        </p:tgtEl>
                                        <p:attrNameLst>
                                          <p:attrName>style.visibility</p:attrName>
                                        </p:attrNameLst>
                                      </p:cBhvr>
                                      <p:to>
                                        <p:strVal val="visible"/>
                                      </p:to>
                                    </p:set>
                                    <p:animEffect transition="in" filter="fade">
                                      <p:cBhvr>
                                        <p:cTn id="21" dur="1000"/>
                                        <p:tgtEl>
                                          <p:spTgt spid="353">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53">
                                            <p:txEl>
                                              <p:pRg st="3" end="3"/>
                                            </p:txEl>
                                          </p:spTgt>
                                        </p:tgtEl>
                                        <p:attrNameLst>
                                          <p:attrName>style.visibility</p:attrName>
                                        </p:attrNameLst>
                                      </p:cBhvr>
                                      <p:to>
                                        <p:strVal val="visible"/>
                                      </p:to>
                                    </p:set>
                                    <p:animEffect transition="in" filter="fade">
                                      <p:cBhvr>
                                        <p:cTn id="26" dur="1000"/>
                                        <p:tgtEl>
                                          <p:spTgt spid="353">
                                            <p:txEl>
                                              <p:pRg st="3" end="3"/>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53">
                                            <p:txEl>
                                              <p:pRg st="4" end="4"/>
                                            </p:txEl>
                                          </p:spTgt>
                                        </p:tgtEl>
                                        <p:attrNameLst>
                                          <p:attrName>style.visibility</p:attrName>
                                        </p:attrNameLst>
                                      </p:cBhvr>
                                      <p:to>
                                        <p:strVal val="visible"/>
                                      </p:to>
                                    </p:set>
                                    <p:animEffect transition="in" filter="fade">
                                      <p:cBhvr>
                                        <p:cTn id="31" dur="1000"/>
                                        <p:tgtEl>
                                          <p:spTgt spid="35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Google Shape;367;p19"/>
          <p:cNvSpPr txBox="1">
            <a:spLocks noGrp="1"/>
          </p:cNvSpPr>
          <p:nvPr>
            <p:ph type="title"/>
          </p:nvPr>
        </p:nvSpPr>
        <p:spPr>
          <a:xfrm>
            <a:off x="832522" y="-113068"/>
            <a:ext cx="978408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C00000"/>
              </a:buClr>
              <a:buSzPts val="6000"/>
              <a:buFont typeface="Times New Roman"/>
              <a:buNone/>
            </a:pPr>
            <a:r>
              <a:rPr lang="en-US" sz="6000" b="1">
                <a:solidFill>
                  <a:srgbClr val="C00000"/>
                </a:solidFill>
                <a:latin typeface="Times New Roman"/>
                <a:ea typeface="Times New Roman"/>
                <a:cs typeface="Times New Roman"/>
                <a:sym typeface="Times New Roman"/>
              </a:rPr>
              <a:t>Protected Mode Features</a:t>
            </a:r>
            <a:endParaRPr sz="6000" b="1">
              <a:solidFill>
                <a:srgbClr val="C00000"/>
              </a:solidFill>
              <a:latin typeface="Times New Roman"/>
              <a:ea typeface="Times New Roman"/>
              <a:cs typeface="Times New Roman"/>
              <a:sym typeface="Times New Roman"/>
            </a:endParaRPr>
          </a:p>
        </p:txBody>
      </p:sp>
      <p:sp>
        <p:nvSpPr>
          <p:cNvPr id="368" name="Google Shape;368;p19"/>
          <p:cNvSpPr txBox="1">
            <a:spLocks noGrp="1"/>
          </p:cNvSpPr>
          <p:nvPr>
            <p:ph type="body" idx="1"/>
          </p:nvPr>
        </p:nvSpPr>
        <p:spPr>
          <a:xfrm>
            <a:off x="832522" y="1029932"/>
            <a:ext cx="10972800" cy="4525963"/>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Clr>
                <a:schemeClr val="dk1"/>
              </a:buClr>
              <a:buSzPts val="4800"/>
              <a:buChar char="•"/>
            </a:pPr>
            <a:r>
              <a:rPr lang="en-US" sz="4800" b="1">
                <a:latin typeface="Times New Roman"/>
                <a:ea typeface="Times New Roman"/>
                <a:cs typeface="Times New Roman"/>
                <a:sym typeface="Times New Roman"/>
              </a:rPr>
              <a:t>Multitasking</a:t>
            </a:r>
            <a:endParaRPr/>
          </a:p>
          <a:p>
            <a:pPr marL="342900" lvl="0" indent="-342900" algn="l" rtl="0">
              <a:spcBef>
                <a:spcPts val="960"/>
              </a:spcBef>
              <a:spcAft>
                <a:spcPts val="0"/>
              </a:spcAft>
              <a:buClr>
                <a:srgbClr val="0070C0"/>
              </a:buClr>
              <a:buSzPts val="4800"/>
              <a:buChar char="•"/>
            </a:pPr>
            <a:r>
              <a:rPr lang="en-US" sz="4800" b="1">
                <a:solidFill>
                  <a:srgbClr val="0070C0"/>
                </a:solidFill>
                <a:latin typeface="Times New Roman"/>
                <a:ea typeface="Times New Roman"/>
                <a:cs typeface="Times New Roman"/>
                <a:sym typeface="Times New Roman"/>
              </a:rPr>
              <a:t>Protection</a:t>
            </a:r>
            <a:endParaRPr/>
          </a:p>
          <a:p>
            <a:pPr marL="342900" lvl="0" indent="-342900" algn="l" rtl="0">
              <a:spcBef>
                <a:spcPts val="960"/>
              </a:spcBef>
              <a:spcAft>
                <a:spcPts val="0"/>
              </a:spcAft>
              <a:buClr>
                <a:schemeClr val="dk1"/>
              </a:buClr>
              <a:buSzPts val="4800"/>
              <a:buChar char="•"/>
            </a:pPr>
            <a:r>
              <a:rPr lang="en-US" sz="4800" b="1">
                <a:latin typeface="Times New Roman"/>
                <a:ea typeface="Times New Roman"/>
                <a:cs typeface="Times New Roman"/>
                <a:sym typeface="Times New Roman"/>
              </a:rPr>
              <a:t>Virtual Memory- </a:t>
            </a:r>
            <a:r>
              <a:rPr lang="en-US" sz="4800" b="1">
                <a:solidFill>
                  <a:srgbClr val="3F3151"/>
                </a:solidFill>
                <a:latin typeface="Times New Roman"/>
                <a:ea typeface="Times New Roman"/>
                <a:cs typeface="Times New Roman"/>
                <a:sym typeface="Times New Roman"/>
              </a:rPr>
              <a:t>Demand Paging</a:t>
            </a:r>
            <a:endParaRPr/>
          </a:p>
          <a:p>
            <a:pPr marL="342900" lvl="0" indent="-38100" algn="l" rtl="0">
              <a:spcBef>
                <a:spcPts val="960"/>
              </a:spcBef>
              <a:spcAft>
                <a:spcPts val="0"/>
              </a:spcAft>
              <a:buClr>
                <a:schemeClr val="dk1"/>
              </a:buClr>
              <a:buSzPts val="4800"/>
              <a:buNone/>
            </a:pPr>
            <a:endParaRPr sz="4800">
              <a:latin typeface="Times New Roman"/>
              <a:ea typeface="Times New Roman"/>
              <a:cs typeface="Times New Roman"/>
              <a:sym typeface="Times New Roman"/>
            </a:endParaRPr>
          </a:p>
          <a:p>
            <a:pPr marL="342900" lvl="0" indent="-63500" algn="l" rtl="0">
              <a:spcBef>
                <a:spcPts val="880"/>
              </a:spcBef>
              <a:spcAft>
                <a:spcPts val="0"/>
              </a:spcAft>
              <a:buClr>
                <a:schemeClr val="dk1"/>
              </a:buClr>
              <a:buSzPts val="4400"/>
              <a:buNone/>
            </a:pPr>
            <a:endParaRPr sz="4400">
              <a:latin typeface="Times New Roman"/>
              <a:ea typeface="Times New Roman"/>
              <a:cs typeface="Times New Roman"/>
              <a:sym typeface="Times New Roman"/>
            </a:endParaRPr>
          </a:p>
        </p:txBody>
      </p:sp>
      <p:pic>
        <p:nvPicPr>
          <p:cNvPr id="369" name="Google Shape;369;p19"/>
          <p:cNvPicPr preferRelativeResize="0"/>
          <p:nvPr/>
        </p:nvPicPr>
        <p:blipFill rotWithShape="1">
          <a:blip r:embed="rId3">
            <a:alphaModFix/>
          </a:blip>
          <a:srcRect/>
          <a:stretch/>
        </p:blipFill>
        <p:spPr>
          <a:xfrm>
            <a:off x="9" y="0"/>
            <a:ext cx="832513" cy="786942"/>
          </a:xfrm>
          <a:prstGeom prst="rect">
            <a:avLst/>
          </a:prstGeom>
          <a:noFill/>
          <a:ln>
            <a:noFill/>
          </a:ln>
        </p:spPr>
      </p:pic>
      <p:sp>
        <p:nvSpPr>
          <p:cNvPr id="370" name="Google Shape;370;p19"/>
          <p:cNvSpPr txBox="1">
            <a:spLocks noGrp="1"/>
          </p:cNvSpPr>
          <p:nvPr>
            <p:ph type="ftr" idx="11"/>
          </p:nvPr>
        </p:nvSpPr>
        <p:spPr>
          <a:xfrm>
            <a:off x="2909455" y="6356393"/>
            <a:ext cx="5116945"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GB" smtClean="0"/>
              <a:t>Microprocessor Architecture and Internet of Things_CET3014B    Unit 3      2022-23     S4  </a:t>
            </a:r>
            <a:endParaRPr/>
          </a:p>
        </p:txBody>
      </p:sp>
      <p:sp>
        <p:nvSpPr>
          <p:cNvPr id="371" name="Google Shape;371;p19"/>
          <p:cNvSpPr txBox="1">
            <a:spLocks noGrp="1"/>
          </p:cNvSpPr>
          <p:nvPr>
            <p:ph type="sldNum" idx="12"/>
          </p:nvPr>
        </p:nvSpPr>
        <p:spPr>
          <a:xfrm>
            <a:off x="8737600" y="6356393"/>
            <a:ext cx="28448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24</a:t>
            </a:fld>
            <a:endParaRPr/>
          </a:p>
        </p:txBody>
      </p:sp>
      <p:cxnSp>
        <p:nvCxnSpPr>
          <p:cNvPr id="372" name="Google Shape;372;p19"/>
          <p:cNvCxnSpPr/>
          <p:nvPr/>
        </p:nvCxnSpPr>
        <p:spPr>
          <a:xfrm rot="10800000" flipH="1">
            <a:off x="-10316" y="827758"/>
            <a:ext cx="12192000" cy="27709"/>
          </a:xfrm>
          <a:prstGeom prst="straightConnector1">
            <a:avLst/>
          </a:prstGeom>
          <a:noFill/>
          <a:ln w="9525" cap="flat" cmpd="sng">
            <a:solidFill>
              <a:srgbClr val="00B050"/>
            </a:solidFill>
            <a:prstDash val="solid"/>
            <a:round/>
            <a:headEnd type="none" w="sm" len="sm"/>
            <a:tailEnd type="none" w="sm" len="sm"/>
          </a:ln>
        </p:spPr>
      </p:cxnSp>
      <p:sp>
        <p:nvSpPr>
          <p:cNvPr id="373" name="Google Shape;373;p19"/>
          <p:cNvSpPr/>
          <p:nvPr/>
        </p:nvSpPr>
        <p:spPr>
          <a:xfrm>
            <a:off x="146051" y="6356350"/>
            <a:ext cx="471487" cy="457200"/>
          </a:xfrm>
          <a:prstGeom prst="rect">
            <a:avLst/>
          </a:prstGeom>
          <a:solidFill>
            <a:srgbClr val="7030A0"/>
          </a:solidFill>
          <a:ln w="25400" cap="flat" cmpd="sng">
            <a:solidFill>
              <a:srgbClr val="7030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374" name="Google Shape;374;p19"/>
          <p:cNvCxnSpPr/>
          <p:nvPr/>
        </p:nvCxnSpPr>
        <p:spPr>
          <a:xfrm flipH="1">
            <a:off x="773905" y="13063"/>
            <a:ext cx="14288" cy="6821487"/>
          </a:xfrm>
          <a:prstGeom prst="straightConnector1">
            <a:avLst/>
          </a:prstGeom>
          <a:noFill/>
          <a:ln w="15875" cap="flat" cmpd="sng">
            <a:solidFill>
              <a:srgbClr val="00B050"/>
            </a:solidFill>
            <a:prstDash val="solid"/>
            <a:round/>
            <a:headEnd type="none" w="sm" len="sm"/>
            <a:tailEnd type="none" w="sm" len="sm"/>
          </a:ln>
        </p:spPr>
      </p:cxnSp>
      <p:cxnSp>
        <p:nvCxnSpPr>
          <p:cNvPr id="375" name="Google Shape;375;p19"/>
          <p:cNvCxnSpPr/>
          <p:nvPr/>
        </p:nvCxnSpPr>
        <p:spPr>
          <a:xfrm>
            <a:off x="-10316" y="6264275"/>
            <a:ext cx="12192000" cy="0"/>
          </a:xfrm>
          <a:prstGeom prst="straightConnector1">
            <a:avLst/>
          </a:prstGeom>
          <a:noFill/>
          <a:ln w="15875" cap="flat" cmpd="sng">
            <a:solidFill>
              <a:srgbClr val="00B050"/>
            </a:solidFill>
            <a:prstDash val="solid"/>
            <a:round/>
            <a:headEnd type="none" w="sm" len="sm"/>
            <a:tailEnd type="none" w="sm" len="sm"/>
          </a:ln>
        </p:spPr>
      </p:cxnSp>
      <p:sp>
        <p:nvSpPr>
          <p:cNvPr id="376" name="Google Shape;376;p19"/>
          <p:cNvSpPr txBox="1">
            <a:spLocks noGrp="1"/>
          </p:cNvSpPr>
          <p:nvPr>
            <p:ph type="dt" idx="10"/>
          </p:nvPr>
        </p:nvSpPr>
        <p:spPr>
          <a:xfrm>
            <a:off x="609600" y="6356393"/>
            <a:ext cx="28448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038B8F32-13BC-4B3E-83FD-FFB474B5814D}" type="datetime1">
              <a:rPr lang="en-US" smtClean="0"/>
              <a:t>3/29/2023</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6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6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6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6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3" name="Google Shape;383;p20"/>
          <p:cNvSpPr txBox="1">
            <a:spLocks noGrp="1"/>
          </p:cNvSpPr>
          <p:nvPr>
            <p:ph type="title"/>
          </p:nvPr>
        </p:nvSpPr>
        <p:spPr>
          <a:xfrm>
            <a:off x="1122274" y="205438"/>
            <a:ext cx="10460125" cy="626394"/>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rgbClr val="C00000"/>
              </a:buClr>
              <a:buSzPts val="4800"/>
              <a:buFont typeface="Times New Roman"/>
              <a:buNone/>
            </a:pPr>
            <a:r>
              <a:rPr lang="en-US" sz="4800" b="1">
                <a:solidFill>
                  <a:srgbClr val="C00000"/>
                </a:solidFill>
                <a:latin typeface="Times New Roman"/>
                <a:ea typeface="Times New Roman"/>
                <a:cs typeface="Times New Roman"/>
                <a:sym typeface="Times New Roman"/>
              </a:rPr>
              <a:t>Protected Mode Memory Management</a:t>
            </a:r>
            <a:endParaRPr sz="4800" b="1">
              <a:solidFill>
                <a:srgbClr val="C00000"/>
              </a:solidFill>
              <a:latin typeface="Times New Roman"/>
              <a:ea typeface="Times New Roman"/>
              <a:cs typeface="Times New Roman"/>
              <a:sym typeface="Times New Roman"/>
            </a:endParaRPr>
          </a:p>
        </p:txBody>
      </p:sp>
      <p:sp>
        <p:nvSpPr>
          <p:cNvPr id="384" name="Google Shape;384;p20"/>
          <p:cNvSpPr txBox="1">
            <a:spLocks noGrp="1"/>
          </p:cNvSpPr>
          <p:nvPr>
            <p:ph type="body" idx="1"/>
          </p:nvPr>
        </p:nvSpPr>
        <p:spPr>
          <a:xfrm>
            <a:off x="954876" y="1071527"/>
            <a:ext cx="10793779" cy="4749797"/>
          </a:xfrm>
          <a:prstGeom prst="rect">
            <a:avLst/>
          </a:prstGeom>
          <a:noFill/>
          <a:ln>
            <a:noFill/>
          </a:ln>
        </p:spPr>
        <p:txBody>
          <a:bodyPr spcFirstLastPara="1" wrap="square" lIns="91425" tIns="45700" rIns="91425" bIns="45700" anchor="t" anchorCtr="0">
            <a:noAutofit/>
          </a:bodyPr>
          <a:lstStyle/>
          <a:p>
            <a:pPr marL="342900" lvl="0" indent="-342900" algn="just" rtl="0">
              <a:spcBef>
                <a:spcPts val="0"/>
              </a:spcBef>
              <a:spcAft>
                <a:spcPts val="0"/>
              </a:spcAft>
              <a:buClr>
                <a:srgbClr val="002060"/>
              </a:buClr>
              <a:buSzPts val="4400"/>
              <a:buNone/>
            </a:pPr>
            <a:r>
              <a:rPr lang="en-US" sz="4400" b="1" dirty="0">
                <a:solidFill>
                  <a:srgbClr val="002060"/>
                </a:solidFill>
                <a:latin typeface="Times New Roman"/>
                <a:ea typeface="Times New Roman"/>
                <a:cs typeface="Times New Roman"/>
                <a:sym typeface="Times New Roman"/>
              </a:rPr>
              <a:t>Overview:--------</a:t>
            </a:r>
            <a:endParaRPr sz="4400" b="1" dirty="0">
              <a:solidFill>
                <a:srgbClr val="002060"/>
              </a:solidFill>
              <a:latin typeface="Times New Roman"/>
              <a:ea typeface="Times New Roman"/>
              <a:cs typeface="Times New Roman"/>
              <a:sym typeface="Times New Roman"/>
            </a:endParaRPr>
          </a:p>
          <a:p>
            <a:pPr marL="342900" lvl="0" indent="-342900" algn="just" rtl="0">
              <a:spcBef>
                <a:spcPts val="960"/>
              </a:spcBef>
              <a:spcAft>
                <a:spcPts val="0"/>
              </a:spcAft>
              <a:buClr>
                <a:srgbClr val="C00000"/>
              </a:buClr>
              <a:buSzPts val="4800"/>
              <a:buFont typeface="Noto Sans Symbols"/>
              <a:buChar char="⮚"/>
            </a:pPr>
            <a:r>
              <a:rPr lang="en-US" sz="4800" dirty="0">
                <a:solidFill>
                  <a:srgbClr val="C00000"/>
                </a:solidFill>
                <a:latin typeface="Times New Roman"/>
                <a:ea typeface="Times New Roman"/>
                <a:cs typeface="Times New Roman"/>
                <a:sym typeface="Times New Roman"/>
              </a:rPr>
              <a:t>Managing Memory </a:t>
            </a:r>
            <a:r>
              <a:rPr lang="en-US" sz="4800" dirty="0">
                <a:latin typeface="Times New Roman"/>
                <a:ea typeface="Times New Roman"/>
                <a:cs typeface="Times New Roman"/>
                <a:sym typeface="Times New Roman"/>
              </a:rPr>
              <a:t>in different parts instead of </a:t>
            </a:r>
            <a:r>
              <a:rPr lang="en-US" sz="4800" dirty="0">
                <a:solidFill>
                  <a:srgbClr val="31859B"/>
                </a:solidFill>
                <a:latin typeface="Times New Roman"/>
                <a:ea typeface="Times New Roman"/>
                <a:cs typeface="Times New Roman"/>
                <a:sym typeface="Times New Roman"/>
              </a:rPr>
              <a:t>continuous allocation of locations. </a:t>
            </a:r>
            <a:endParaRPr sz="4800" dirty="0">
              <a:solidFill>
                <a:srgbClr val="31859B"/>
              </a:solidFill>
              <a:latin typeface="Times New Roman"/>
              <a:ea typeface="Times New Roman"/>
              <a:cs typeface="Times New Roman"/>
              <a:sym typeface="Times New Roman"/>
            </a:endParaRPr>
          </a:p>
          <a:p>
            <a:pPr marL="342900" lvl="0" indent="-342900" algn="just" rtl="0">
              <a:spcBef>
                <a:spcPts val="960"/>
              </a:spcBef>
              <a:spcAft>
                <a:spcPts val="0"/>
              </a:spcAft>
              <a:buClr>
                <a:schemeClr val="dk1"/>
              </a:buClr>
              <a:buSzPts val="4800"/>
              <a:buFont typeface="Noto Sans Symbols"/>
              <a:buChar char="⮚"/>
            </a:pPr>
            <a:r>
              <a:rPr lang="en-US" sz="4800" dirty="0">
                <a:latin typeface="Times New Roman"/>
                <a:ea typeface="Times New Roman"/>
                <a:cs typeface="Times New Roman"/>
                <a:sym typeface="Times New Roman"/>
              </a:rPr>
              <a:t>Divided into two parts : </a:t>
            </a:r>
            <a:r>
              <a:rPr lang="en-US" sz="4800" b="1" i="1" dirty="0">
                <a:solidFill>
                  <a:srgbClr val="7030A0"/>
                </a:solidFill>
                <a:latin typeface="Times New Roman"/>
                <a:ea typeface="Times New Roman"/>
                <a:cs typeface="Times New Roman"/>
                <a:sym typeface="Times New Roman"/>
              </a:rPr>
              <a:t>Segmentation</a:t>
            </a:r>
            <a:r>
              <a:rPr lang="en-US" sz="4800" i="1" dirty="0">
                <a:solidFill>
                  <a:srgbClr val="7030A0"/>
                </a:solidFill>
                <a:latin typeface="Times New Roman"/>
                <a:ea typeface="Times New Roman"/>
                <a:cs typeface="Times New Roman"/>
                <a:sym typeface="Times New Roman"/>
              </a:rPr>
              <a:t> </a:t>
            </a:r>
            <a:r>
              <a:rPr lang="en-US" sz="4800" i="1" dirty="0">
                <a:solidFill>
                  <a:srgbClr val="31859B"/>
                </a:solidFill>
                <a:latin typeface="Times New Roman"/>
                <a:ea typeface="Times New Roman"/>
                <a:cs typeface="Times New Roman"/>
                <a:sym typeface="Times New Roman"/>
              </a:rPr>
              <a:t>and</a:t>
            </a:r>
            <a:r>
              <a:rPr lang="en-US" sz="4800" i="1" dirty="0">
                <a:solidFill>
                  <a:srgbClr val="7030A0"/>
                </a:solidFill>
                <a:latin typeface="Times New Roman"/>
                <a:ea typeface="Times New Roman"/>
                <a:cs typeface="Times New Roman"/>
                <a:sym typeface="Times New Roman"/>
              </a:rPr>
              <a:t> </a:t>
            </a:r>
            <a:r>
              <a:rPr lang="en-US" sz="4800" b="1" i="1" dirty="0">
                <a:solidFill>
                  <a:srgbClr val="7030A0"/>
                </a:solidFill>
                <a:latin typeface="Times New Roman"/>
                <a:ea typeface="Times New Roman"/>
                <a:cs typeface="Times New Roman"/>
                <a:sym typeface="Times New Roman"/>
              </a:rPr>
              <a:t>Paging.</a:t>
            </a:r>
            <a:endParaRPr sz="4800" b="1" i="1" dirty="0">
              <a:solidFill>
                <a:srgbClr val="7030A0"/>
              </a:solidFill>
              <a:latin typeface="Times New Roman"/>
              <a:ea typeface="Times New Roman"/>
              <a:cs typeface="Times New Roman"/>
              <a:sym typeface="Times New Roman"/>
            </a:endParaRPr>
          </a:p>
          <a:p>
            <a:pPr marL="342900" lvl="0" indent="-63500" algn="just" rtl="0">
              <a:spcBef>
                <a:spcPts val="880"/>
              </a:spcBef>
              <a:spcAft>
                <a:spcPts val="0"/>
              </a:spcAft>
              <a:buClr>
                <a:schemeClr val="dk1"/>
              </a:buClr>
              <a:buSzPts val="4400"/>
              <a:buFont typeface="Courier New"/>
              <a:buNone/>
            </a:pPr>
            <a:endParaRPr sz="4400" b="1" i="1" dirty="0">
              <a:solidFill>
                <a:srgbClr val="7030A0"/>
              </a:solidFill>
              <a:latin typeface="Times New Roman"/>
              <a:ea typeface="Times New Roman"/>
              <a:cs typeface="Times New Roman"/>
              <a:sym typeface="Times New Roman"/>
            </a:endParaRPr>
          </a:p>
        </p:txBody>
      </p:sp>
      <p:sp>
        <p:nvSpPr>
          <p:cNvPr id="385" name="Google Shape;385;p20"/>
          <p:cNvSpPr txBox="1">
            <a:spLocks noGrp="1"/>
          </p:cNvSpPr>
          <p:nvPr>
            <p:ph type="ftr" idx="11"/>
          </p:nvPr>
        </p:nvSpPr>
        <p:spPr>
          <a:xfrm>
            <a:off x="2743200" y="6356393"/>
            <a:ext cx="52832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GB" sz="1050" b="1" smtClean="0">
                <a:solidFill>
                  <a:schemeClr val="dk1"/>
                </a:solidFill>
                <a:latin typeface="Times New Roman"/>
                <a:ea typeface="Times New Roman"/>
                <a:cs typeface="Times New Roman"/>
                <a:sym typeface="Times New Roman"/>
              </a:rPr>
              <a:t>Microprocessor Architecture and Internet of Things_CET3014B    Unit 3      2022-23     S4  </a:t>
            </a:r>
            <a:endParaRPr sz="1050" b="1">
              <a:solidFill>
                <a:schemeClr val="dk1"/>
              </a:solidFill>
              <a:latin typeface="Times New Roman"/>
              <a:ea typeface="Times New Roman"/>
              <a:cs typeface="Times New Roman"/>
              <a:sym typeface="Times New Roman"/>
            </a:endParaRPr>
          </a:p>
        </p:txBody>
      </p:sp>
      <p:pic>
        <p:nvPicPr>
          <p:cNvPr id="386" name="Google Shape;386;p20"/>
          <p:cNvPicPr preferRelativeResize="0"/>
          <p:nvPr/>
        </p:nvPicPr>
        <p:blipFill rotWithShape="1">
          <a:blip r:embed="rId3">
            <a:alphaModFix/>
          </a:blip>
          <a:srcRect/>
          <a:stretch/>
        </p:blipFill>
        <p:spPr>
          <a:xfrm>
            <a:off x="55787" y="62694"/>
            <a:ext cx="780263" cy="737552"/>
          </a:xfrm>
          <a:prstGeom prst="rect">
            <a:avLst/>
          </a:prstGeom>
          <a:noFill/>
          <a:ln>
            <a:noFill/>
          </a:ln>
        </p:spPr>
      </p:pic>
      <p:sp>
        <p:nvSpPr>
          <p:cNvPr id="387" name="Google Shape;387;p20"/>
          <p:cNvSpPr txBox="1">
            <a:spLocks noGrp="1"/>
          </p:cNvSpPr>
          <p:nvPr>
            <p:ph type="sldNum" idx="12"/>
          </p:nvPr>
        </p:nvSpPr>
        <p:spPr>
          <a:xfrm>
            <a:off x="8737600" y="6356393"/>
            <a:ext cx="28448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25</a:t>
            </a:fld>
            <a:endParaRPr/>
          </a:p>
        </p:txBody>
      </p:sp>
      <p:cxnSp>
        <p:nvCxnSpPr>
          <p:cNvPr id="388" name="Google Shape;388;p20"/>
          <p:cNvCxnSpPr/>
          <p:nvPr/>
        </p:nvCxnSpPr>
        <p:spPr>
          <a:xfrm rot="10800000" flipH="1">
            <a:off x="60542" y="951701"/>
            <a:ext cx="12192000" cy="27709"/>
          </a:xfrm>
          <a:prstGeom prst="straightConnector1">
            <a:avLst/>
          </a:prstGeom>
          <a:noFill/>
          <a:ln w="9525" cap="flat" cmpd="sng">
            <a:solidFill>
              <a:srgbClr val="00B050"/>
            </a:solidFill>
            <a:prstDash val="solid"/>
            <a:round/>
            <a:headEnd type="none" w="sm" len="sm"/>
            <a:tailEnd type="none" w="sm" len="sm"/>
          </a:ln>
        </p:spPr>
      </p:cxnSp>
      <p:sp>
        <p:nvSpPr>
          <p:cNvPr id="389" name="Google Shape;389;p20"/>
          <p:cNvSpPr/>
          <p:nvPr/>
        </p:nvSpPr>
        <p:spPr>
          <a:xfrm>
            <a:off x="146051" y="6356350"/>
            <a:ext cx="471487" cy="457200"/>
          </a:xfrm>
          <a:prstGeom prst="rect">
            <a:avLst/>
          </a:prstGeom>
          <a:solidFill>
            <a:srgbClr val="7030A0"/>
          </a:solidFill>
          <a:ln w="25400" cap="flat" cmpd="sng">
            <a:solidFill>
              <a:srgbClr val="7030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390" name="Google Shape;390;p20"/>
          <p:cNvCxnSpPr/>
          <p:nvPr/>
        </p:nvCxnSpPr>
        <p:spPr>
          <a:xfrm flipH="1">
            <a:off x="773905" y="13063"/>
            <a:ext cx="14288" cy="6821487"/>
          </a:xfrm>
          <a:prstGeom prst="straightConnector1">
            <a:avLst/>
          </a:prstGeom>
          <a:noFill/>
          <a:ln w="15875" cap="flat" cmpd="sng">
            <a:solidFill>
              <a:srgbClr val="00B050"/>
            </a:solidFill>
            <a:prstDash val="solid"/>
            <a:round/>
            <a:headEnd type="none" w="sm" len="sm"/>
            <a:tailEnd type="none" w="sm" len="sm"/>
          </a:ln>
        </p:spPr>
      </p:cxnSp>
      <p:cxnSp>
        <p:nvCxnSpPr>
          <p:cNvPr id="391" name="Google Shape;391;p20"/>
          <p:cNvCxnSpPr/>
          <p:nvPr/>
        </p:nvCxnSpPr>
        <p:spPr>
          <a:xfrm>
            <a:off x="-10316" y="6264275"/>
            <a:ext cx="12192000" cy="0"/>
          </a:xfrm>
          <a:prstGeom prst="straightConnector1">
            <a:avLst/>
          </a:prstGeom>
          <a:noFill/>
          <a:ln w="15875" cap="flat" cmpd="sng">
            <a:solidFill>
              <a:srgbClr val="00B050"/>
            </a:solidFill>
            <a:prstDash val="solid"/>
            <a:round/>
            <a:headEnd type="none" w="sm" len="sm"/>
            <a:tailEnd type="none" w="sm" len="sm"/>
          </a:ln>
        </p:spPr>
      </p:cxnSp>
      <p:sp>
        <p:nvSpPr>
          <p:cNvPr id="392" name="Google Shape;392;p20"/>
          <p:cNvSpPr txBox="1">
            <a:spLocks noGrp="1"/>
          </p:cNvSpPr>
          <p:nvPr>
            <p:ph type="dt" idx="10"/>
          </p:nvPr>
        </p:nvSpPr>
        <p:spPr>
          <a:xfrm>
            <a:off x="609600" y="6356393"/>
            <a:ext cx="28448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79648773-1367-4ABF-9CC1-BE6EB5EF059F}" type="datetime1">
              <a:rPr lang="en-US" smtClean="0"/>
              <a:t>3/29/2023</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8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Google Shape;399;p21"/>
          <p:cNvSpPr txBox="1">
            <a:spLocks noGrp="1"/>
          </p:cNvSpPr>
          <p:nvPr>
            <p:ph type="title"/>
          </p:nvPr>
        </p:nvSpPr>
        <p:spPr>
          <a:xfrm>
            <a:off x="1211531" y="173852"/>
            <a:ext cx="10365117" cy="626394"/>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rgbClr val="0000FF"/>
              </a:buClr>
              <a:buSzPts val="3600"/>
              <a:buFont typeface="Times New Roman"/>
              <a:buNone/>
            </a:pPr>
            <a:r>
              <a:rPr lang="en-US" sz="3600" b="1">
                <a:solidFill>
                  <a:srgbClr val="0000FF"/>
                </a:solidFill>
                <a:latin typeface="Times New Roman"/>
                <a:ea typeface="Times New Roman"/>
                <a:cs typeface="Times New Roman"/>
                <a:sym typeface="Times New Roman"/>
              </a:rPr>
              <a:t>Protected Mode: </a:t>
            </a:r>
            <a:r>
              <a:rPr lang="en-US" sz="3600" b="1">
                <a:solidFill>
                  <a:srgbClr val="002060"/>
                </a:solidFill>
                <a:latin typeface="Times New Roman"/>
                <a:ea typeface="Times New Roman"/>
                <a:cs typeface="Times New Roman"/>
                <a:sym typeface="Times New Roman"/>
              </a:rPr>
              <a:t>Memory Management Overview</a:t>
            </a:r>
            <a:endParaRPr/>
          </a:p>
        </p:txBody>
      </p:sp>
      <p:sp>
        <p:nvSpPr>
          <p:cNvPr id="400" name="Google Shape;400;p21"/>
          <p:cNvSpPr txBox="1">
            <a:spLocks noGrp="1"/>
          </p:cNvSpPr>
          <p:nvPr>
            <p:ph type="ftr" idx="11"/>
          </p:nvPr>
        </p:nvSpPr>
        <p:spPr>
          <a:xfrm>
            <a:off x="3172691" y="6356393"/>
            <a:ext cx="4853709"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GB" sz="1050" b="1" smtClean="0">
                <a:solidFill>
                  <a:schemeClr val="dk1"/>
                </a:solidFill>
                <a:latin typeface="Times New Roman"/>
                <a:ea typeface="Times New Roman"/>
                <a:cs typeface="Times New Roman"/>
                <a:sym typeface="Times New Roman"/>
              </a:rPr>
              <a:t>Microprocessor Architecture and Internet of Things_CET3014B    Unit 3      2022-23     S4  </a:t>
            </a:r>
            <a:endParaRPr sz="1050" b="1">
              <a:solidFill>
                <a:schemeClr val="dk1"/>
              </a:solidFill>
              <a:latin typeface="Times New Roman"/>
              <a:ea typeface="Times New Roman"/>
              <a:cs typeface="Times New Roman"/>
              <a:sym typeface="Times New Roman"/>
            </a:endParaRPr>
          </a:p>
        </p:txBody>
      </p:sp>
      <p:pic>
        <p:nvPicPr>
          <p:cNvPr id="401" name="Google Shape;401;p21"/>
          <p:cNvPicPr preferRelativeResize="0"/>
          <p:nvPr/>
        </p:nvPicPr>
        <p:blipFill rotWithShape="1">
          <a:blip r:embed="rId3">
            <a:alphaModFix/>
          </a:blip>
          <a:srcRect/>
          <a:stretch/>
        </p:blipFill>
        <p:spPr>
          <a:xfrm>
            <a:off x="55787" y="0"/>
            <a:ext cx="780263" cy="737552"/>
          </a:xfrm>
          <a:prstGeom prst="rect">
            <a:avLst/>
          </a:prstGeom>
          <a:noFill/>
          <a:ln>
            <a:noFill/>
          </a:ln>
        </p:spPr>
      </p:pic>
      <p:sp>
        <p:nvSpPr>
          <p:cNvPr id="402" name="Google Shape;402;p21"/>
          <p:cNvSpPr txBox="1">
            <a:spLocks noGrp="1"/>
          </p:cNvSpPr>
          <p:nvPr>
            <p:ph type="sldNum" idx="12"/>
          </p:nvPr>
        </p:nvSpPr>
        <p:spPr>
          <a:xfrm>
            <a:off x="8737600" y="6356393"/>
            <a:ext cx="28448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26</a:t>
            </a:fld>
            <a:endParaRPr/>
          </a:p>
        </p:txBody>
      </p:sp>
      <p:cxnSp>
        <p:nvCxnSpPr>
          <p:cNvPr id="403" name="Google Shape;403;p21"/>
          <p:cNvCxnSpPr/>
          <p:nvPr/>
        </p:nvCxnSpPr>
        <p:spPr>
          <a:xfrm rot="10800000" flipH="1">
            <a:off x="60542" y="951701"/>
            <a:ext cx="12192000" cy="27709"/>
          </a:xfrm>
          <a:prstGeom prst="straightConnector1">
            <a:avLst/>
          </a:prstGeom>
          <a:noFill/>
          <a:ln w="9525" cap="flat" cmpd="sng">
            <a:solidFill>
              <a:srgbClr val="00B050"/>
            </a:solidFill>
            <a:prstDash val="solid"/>
            <a:round/>
            <a:headEnd type="none" w="sm" len="sm"/>
            <a:tailEnd type="none" w="sm" len="sm"/>
          </a:ln>
        </p:spPr>
      </p:cxnSp>
      <p:sp>
        <p:nvSpPr>
          <p:cNvPr id="404" name="Google Shape;404;p21"/>
          <p:cNvSpPr/>
          <p:nvPr/>
        </p:nvSpPr>
        <p:spPr>
          <a:xfrm>
            <a:off x="146051" y="6356350"/>
            <a:ext cx="471487" cy="457200"/>
          </a:xfrm>
          <a:prstGeom prst="rect">
            <a:avLst/>
          </a:prstGeom>
          <a:solidFill>
            <a:srgbClr val="7030A0"/>
          </a:solidFill>
          <a:ln w="25400" cap="flat" cmpd="sng">
            <a:solidFill>
              <a:srgbClr val="7030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405" name="Google Shape;405;p21"/>
          <p:cNvCxnSpPr/>
          <p:nvPr/>
        </p:nvCxnSpPr>
        <p:spPr>
          <a:xfrm flipH="1">
            <a:off x="773905" y="13063"/>
            <a:ext cx="14288" cy="6821487"/>
          </a:xfrm>
          <a:prstGeom prst="straightConnector1">
            <a:avLst/>
          </a:prstGeom>
          <a:noFill/>
          <a:ln w="15875" cap="flat" cmpd="sng">
            <a:solidFill>
              <a:srgbClr val="00B050"/>
            </a:solidFill>
            <a:prstDash val="solid"/>
            <a:round/>
            <a:headEnd type="none" w="sm" len="sm"/>
            <a:tailEnd type="none" w="sm" len="sm"/>
          </a:ln>
        </p:spPr>
      </p:cxnSp>
      <p:cxnSp>
        <p:nvCxnSpPr>
          <p:cNvPr id="406" name="Google Shape;406;p21"/>
          <p:cNvCxnSpPr/>
          <p:nvPr/>
        </p:nvCxnSpPr>
        <p:spPr>
          <a:xfrm>
            <a:off x="-10316" y="6264275"/>
            <a:ext cx="12192000" cy="0"/>
          </a:xfrm>
          <a:prstGeom prst="straightConnector1">
            <a:avLst/>
          </a:prstGeom>
          <a:noFill/>
          <a:ln w="15875" cap="flat" cmpd="sng">
            <a:solidFill>
              <a:srgbClr val="00B050"/>
            </a:solidFill>
            <a:prstDash val="solid"/>
            <a:round/>
            <a:headEnd type="none" w="sm" len="sm"/>
            <a:tailEnd type="none" w="sm" len="sm"/>
          </a:ln>
        </p:spPr>
      </p:cxnSp>
      <p:sp>
        <p:nvSpPr>
          <p:cNvPr id="407" name="Google Shape;407;p21"/>
          <p:cNvSpPr txBox="1">
            <a:spLocks noGrp="1"/>
          </p:cNvSpPr>
          <p:nvPr>
            <p:ph type="dt" idx="10"/>
          </p:nvPr>
        </p:nvSpPr>
        <p:spPr>
          <a:xfrm>
            <a:off x="609600" y="6356393"/>
            <a:ext cx="28448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0D3AA0AF-E17A-4203-94E6-6590D704C9BE}" type="datetime1">
              <a:rPr lang="en-US" smtClean="0"/>
              <a:t>3/29/2023</a:t>
            </a:fld>
            <a:endParaRPr/>
          </a:p>
        </p:txBody>
      </p:sp>
      <p:pic>
        <p:nvPicPr>
          <p:cNvPr id="408" name="Google Shape;408;p21"/>
          <p:cNvPicPr preferRelativeResize="0"/>
          <p:nvPr/>
        </p:nvPicPr>
        <p:blipFill rotWithShape="1">
          <a:blip r:embed="rId4">
            <a:alphaModFix/>
          </a:blip>
          <a:srcRect/>
          <a:stretch/>
        </p:blipFill>
        <p:spPr>
          <a:xfrm>
            <a:off x="944560" y="1115050"/>
            <a:ext cx="9224676" cy="5013584"/>
          </a:xfrm>
          <a:prstGeom prst="rect">
            <a:avLst/>
          </a:prstGeom>
          <a:noFill/>
          <a:ln>
            <a:noFill/>
          </a:ln>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Google Shape;415;p22"/>
          <p:cNvSpPr txBox="1">
            <a:spLocks noGrp="1"/>
          </p:cNvSpPr>
          <p:nvPr>
            <p:ph type="title"/>
          </p:nvPr>
        </p:nvSpPr>
        <p:spPr>
          <a:xfrm>
            <a:off x="836050" y="173852"/>
            <a:ext cx="11355949" cy="626394"/>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rgbClr val="002060"/>
              </a:buClr>
              <a:buSzPts val="4000"/>
              <a:buFont typeface="Times New Roman"/>
              <a:buNone/>
            </a:pPr>
            <a:r>
              <a:rPr lang="en-US" sz="4000" b="1">
                <a:solidFill>
                  <a:srgbClr val="002060"/>
                </a:solidFill>
                <a:latin typeface="Times New Roman"/>
                <a:ea typeface="Times New Roman"/>
                <a:cs typeface="Times New Roman"/>
                <a:sym typeface="Times New Roman"/>
              </a:rPr>
              <a:t>Protected Mode Memory Management Overview</a:t>
            </a:r>
            <a:endParaRPr/>
          </a:p>
        </p:txBody>
      </p:sp>
      <p:sp>
        <p:nvSpPr>
          <p:cNvPr id="416" name="Google Shape;416;p22"/>
          <p:cNvSpPr txBox="1">
            <a:spLocks noGrp="1"/>
          </p:cNvSpPr>
          <p:nvPr>
            <p:ph type="body" idx="1"/>
          </p:nvPr>
        </p:nvSpPr>
        <p:spPr>
          <a:xfrm>
            <a:off x="487680" y="1310648"/>
            <a:ext cx="11506200" cy="4749797"/>
          </a:xfrm>
          <a:prstGeom prst="rect">
            <a:avLst/>
          </a:prstGeom>
          <a:noFill/>
          <a:ln>
            <a:noFill/>
          </a:ln>
        </p:spPr>
        <p:txBody>
          <a:bodyPr spcFirstLastPara="1" wrap="square" lIns="91425" tIns="45700" rIns="91425" bIns="45700" anchor="t" anchorCtr="0">
            <a:normAutofit/>
          </a:bodyPr>
          <a:lstStyle/>
          <a:p>
            <a:pPr marL="342900" lvl="0" indent="-342900" algn="just" rtl="0">
              <a:spcBef>
                <a:spcPts val="0"/>
              </a:spcBef>
              <a:spcAft>
                <a:spcPts val="0"/>
              </a:spcAft>
              <a:buClr>
                <a:srgbClr val="002060"/>
              </a:buClr>
              <a:buSzPts val="2800"/>
              <a:buNone/>
            </a:pPr>
            <a:r>
              <a:rPr lang="en-US" sz="2800" b="1">
                <a:solidFill>
                  <a:srgbClr val="002060"/>
                </a:solidFill>
              </a:rPr>
              <a:t> </a:t>
            </a:r>
            <a:endParaRPr/>
          </a:p>
        </p:txBody>
      </p:sp>
      <p:sp>
        <p:nvSpPr>
          <p:cNvPr id="417" name="Google Shape;417;p22"/>
          <p:cNvSpPr txBox="1">
            <a:spLocks noGrp="1"/>
          </p:cNvSpPr>
          <p:nvPr>
            <p:ph type="ftr" idx="11"/>
          </p:nvPr>
        </p:nvSpPr>
        <p:spPr>
          <a:xfrm>
            <a:off x="4165600" y="6356393"/>
            <a:ext cx="3860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GB" sz="1050" b="1" smtClean="0">
                <a:solidFill>
                  <a:schemeClr val="dk1"/>
                </a:solidFill>
                <a:latin typeface="Times New Roman"/>
                <a:ea typeface="Times New Roman"/>
                <a:cs typeface="Times New Roman"/>
                <a:sym typeface="Times New Roman"/>
              </a:rPr>
              <a:t>Microprocessor Architecture and Internet of Things_CET3014B    Unit 3      2022-23     S4  </a:t>
            </a:r>
            <a:endParaRPr sz="1050" b="1">
              <a:solidFill>
                <a:schemeClr val="dk1"/>
              </a:solidFill>
              <a:latin typeface="Times New Roman"/>
              <a:ea typeface="Times New Roman"/>
              <a:cs typeface="Times New Roman"/>
              <a:sym typeface="Times New Roman"/>
            </a:endParaRPr>
          </a:p>
        </p:txBody>
      </p:sp>
      <p:pic>
        <p:nvPicPr>
          <p:cNvPr id="418" name="Google Shape;418;p22"/>
          <p:cNvPicPr preferRelativeResize="0"/>
          <p:nvPr/>
        </p:nvPicPr>
        <p:blipFill rotWithShape="1">
          <a:blip r:embed="rId3">
            <a:alphaModFix/>
          </a:blip>
          <a:srcRect/>
          <a:stretch/>
        </p:blipFill>
        <p:spPr>
          <a:xfrm>
            <a:off x="55787" y="0"/>
            <a:ext cx="780263" cy="737552"/>
          </a:xfrm>
          <a:prstGeom prst="rect">
            <a:avLst/>
          </a:prstGeom>
          <a:noFill/>
          <a:ln>
            <a:noFill/>
          </a:ln>
        </p:spPr>
      </p:pic>
      <p:sp>
        <p:nvSpPr>
          <p:cNvPr id="419" name="Google Shape;419;p22"/>
          <p:cNvSpPr txBox="1">
            <a:spLocks noGrp="1"/>
          </p:cNvSpPr>
          <p:nvPr>
            <p:ph type="sldNum" idx="12"/>
          </p:nvPr>
        </p:nvSpPr>
        <p:spPr>
          <a:xfrm>
            <a:off x="8737600" y="6356393"/>
            <a:ext cx="28448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27</a:t>
            </a:fld>
            <a:endParaRPr/>
          </a:p>
        </p:txBody>
      </p:sp>
      <p:pic>
        <p:nvPicPr>
          <p:cNvPr id="420" name="Google Shape;420;p22"/>
          <p:cNvPicPr preferRelativeResize="0"/>
          <p:nvPr/>
        </p:nvPicPr>
        <p:blipFill rotWithShape="1">
          <a:blip r:embed="rId4">
            <a:alphaModFix/>
          </a:blip>
          <a:srcRect/>
          <a:stretch/>
        </p:blipFill>
        <p:spPr>
          <a:xfrm>
            <a:off x="993019" y="1071528"/>
            <a:ext cx="6926030" cy="5192748"/>
          </a:xfrm>
          <a:prstGeom prst="rect">
            <a:avLst/>
          </a:prstGeom>
          <a:noFill/>
          <a:ln>
            <a:noFill/>
          </a:ln>
        </p:spPr>
      </p:pic>
      <p:sp>
        <p:nvSpPr>
          <p:cNvPr id="421" name="Google Shape;421;p22"/>
          <p:cNvSpPr/>
          <p:nvPr/>
        </p:nvSpPr>
        <p:spPr>
          <a:xfrm>
            <a:off x="7919049" y="980694"/>
            <a:ext cx="3968151" cy="5262979"/>
          </a:xfrm>
          <a:prstGeom prst="rect">
            <a:avLst/>
          </a:prstGeom>
          <a:noFill/>
          <a:ln>
            <a:noFill/>
          </a:ln>
        </p:spPr>
        <p:txBody>
          <a:bodyPr spcFirstLastPara="1" wrap="square" lIns="91425" tIns="45700" rIns="91425" bIns="45700" anchor="t" anchorCtr="0">
            <a:spAutoFit/>
          </a:bodyPr>
          <a:lstStyle/>
          <a:p>
            <a:pPr marL="342900" marR="0" lvl="0" indent="-342900" algn="just" rtl="0">
              <a:spcBef>
                <a:spcPts val="0"/>
              </a:spcBef>
              <a:spcAft>
                <a:spcPts val="0"/>
              </a:spcAft>
              <a:buClr>
                <a:srgbClr val="FF0000"/>
              </a:buClr>
              <a:buSzPts val="2400"/>
              <a:buFont typeface="Noto Sans Symbols"/>
              <a:buChar char="⮚"/>
            </a:pPr>
            <a:r>
              <a:rPr lang="en-US" sz="2400" b="1">
                <a:solidFill>
                  <a:srgbClr val="FF0000"/>
                </a:solidFill>
                <a:latin typeface="Times New Roman"/>
                <a:ea typeface="Times New Roman"/>
                <a:cs typeface="Times New Roman"/>
                <a:sym typeface="Times New Roman"/>
              </a:rPr>
              <a:t>Segmentation: </a:t>
            </a:r>
            <a:r>
              <a:rPr lang="en-US" sz="2400">
                <a:solidFill>
                  <a:schemeClr val="dk1"/>
                </a:solidFill>
                <a:latin typeface="Times New Roman"/>
                <a:ea typeface="Times New Roman"/>
                <a:cs typeface="Times New Roman"/>
                <a:sym typeface="Times New Roman"/>
              </a:rPr>
              <a:t>Mechanism to </a:t>
            </a:r>
            <a:r>
              <a:rPr lang="en-US" sz="2400" b="1">
                <a:solidFill>
                  <a:srgbClr val="31859B"/>
                </a:solidFill>
                <a:latin typeface="Times New Roman"/>
                <a:ea typeface="Times New Roman"/>
                <a:cs typeface="Times New Roman"/>
                <a:sym typeface="Times New Roman"/>
              </a:rPr>
              <a:t>isolate </a:t>
            </a:r>
            <a:r>
              <a:rPr lang="en-US" sz="2400">
                <a:solidFill>
                  <a:schemeClr val="dk1"/>
                </a:solidFill>
                <a:latin typeface="Times New Roman"/>
                <a:ea typeface="Times New Roman"/>
                <a:cs typeface="Times New Roman"/>
                <a:sym typeface="Times New Roman"/>
              </a:rPr>
              <a:t> individual </a:t>
            </a:r>
            <a:r>
              <a:rPr lang="en-US" sz="2400" b="1">
                <a:solidFill>
                  <a:srgbClr val="C00000"/>
                </a:solidFill>
                <a:latin typeface="Times New Roman"/>
                <a:ea typeface="Times New Roman"/>
                <a:cs typeface="Times New Roman"/>
                <a:sym typeface="Times New Roman"/>
              </a:rPr>
              <a:t>code, data, and stack modules</a:t>
            </a:r>
            <a:r>
              <a:rPr lang="en-US" sz="2400">
                <a:solidFill>
                  <a:schemeClr val="dk1"/>
                </a:solidFill>
                <a:latin typeface="Times New Roman"/>
                <a:ea typeface="Times New Roman"/>
                <a:cs typeface="Times New Roman"/>
                <a:sym typeface="Times New Roman"/>
              </a:rPr>
              <a:t> so that multiple programs/tasks can run </a:t>
            </a:r>
            <a:r>
              <a:rPr lang="en-US" sz="2400" b="1">
                <a:solidFill>
                  <a:schemeClr val="dk1"/>
                </a:solidFill>
                <a:latin typeface="Times New Roman"/>
                <a:ea typeface="Times New Roman"/>
                <a:cs typeface="Times New Roman"/>
                <a:sym typeface="Times New Roman"/>
              </a:rPr>
              <a:t>on the same processor </a:t>
            </a:r>
            <a:r>
              <a:rPr lang="en-US" sz="2400">
                <a:solidFill>
                  <a:schemeClr val="dk1"/>
                </a:solidFill>
                <a:latin typeface="Times New Roman"/>
                <a:ea typeface="Times New Roman"/>
                <a:cs typeface="Times New Roman"/>
                <a:sym typeface="Times New Roman"/>
              </a:rPr>
              <a:t>without </a:t>
            </a:r>
            <a:r>
              <a:rPr lang="en-US" sz="2400">
                <a:solidFill>
                  <a:srgbClr val="00B050"/>
                </a:solidFill>
                <a:latin typeface="Times New Roman"/>
                <a:ea typeface="Times New Roman"/>
                <a:cs typeface="Times New Roman"/>
                <a:sym typeface="Times New Roman"/>
              </a:rPr>
              <a:t>interfering with one another.</a:t>
            </a:r>
            <a:r>
              <a:rPr lang="en-US" sz="2400">
                <a:solidFill>
                  <a:schemeClr val="dk1"/>
                </a:solidFill>
                <a:latin typeface="Times New Roman"/>
                <a:ea typeface="Times New Roman"/>
                <a:cs typeface="Times New Roman"/>
                <a:sym typeface="Times New Roman"/>
              </a:rPr>
              <a:t> </a:t>
            </a:r>
            <a:endParaRPr sz="2400">
              <a:solidFill>
                <a:schemeClr val="dk1"/>
              </a:solidFill>
              <a:latin typeface="Times New Roman"/>
              <a:ea typeface="Times New Roman"/>
              <a:cs typeface="Times New Roman"/>
              <a:sym typeface="Times New Roman"/>
            </a:endParaRPr>
          </a:p>
          <a:p>
            <a:pPr marL="457200" marR="0" lvl="0" indent="-457200" algn="just" rtl="0">
              <a:spcBef>
                <a:spcPts val="0"/>
              </a:spcBef>
              <a:spcAft>
                <a:spcPts val="0"/>
              </a:spcAft>
              <a:buClr>
                <a:srgbClr val="7030A0"/>
              </a:buClr>
              <a:buSzPts val="2400"/>
              <a:buFont typeface="Noto Sans Symbols"/>
              <a:buChar char="⮚"/>
            </a:pPr>
            <a:r>
              <a:rPr lang="en-US" sz="2400">
                <a:solidFill>
                  <a:srgbClr val="7030A0"/>
                </a:solidFill>
                <a:latin typeface="Times New Roman"/>
                <a:ea typeface="Times New Roman"/>
                <a:cs typeface="Times New Roman"/>
                <a:sym typeface="Times New Roman"/>
              </a:rPr>
              <a:t>When operating in </a:t>
            </a:r>
            <a:r>
              <a:rPr lang="en-US" sz="2400" b="1">
                <a:solidFill>
                  <a:srgbClr val="00B050"/>
                </a:solidFill>
                <a:latin typeface="Times New Roman"/>
                <a:ea typeface="Times New Roman"/>
                <a:cs typeface="Times New Roman"/>
                <a:sym typeface="Times New Roman"/>
              </a:rPr>
              <a:t>protected mode</a:t>
            </a:r>
            <a:r>
              <a:rPr lang="en-US" sz="2400">
                <a:solidFill>
                  <a:srgbClr val="7030A0"/>
                </a:solidFill>
                <a:latin typeface="Times New Roman"/>
                <a:ea typeface="Times New Roman"/>
                <a:cs typeface="Times New Roman"/>
                <a:sym typeface="Times New Roman"/>
              </a:rPr>
              <a:t>, some form of </a:t>
            </a:r>
            <a:r>
              <a:rPr lang="en-US" sz="2400" b="1">
                <a:solidFill>
                  <a:schemeClr val="dk1"/>
                </a:solidFill>
                <a:latin typeface="Times New Roman"/>
                <a:ea typeface="Times New Roman"/>
                <a:cs typeface="Times New Roman"/>
                <a:sym typeface="Times New Roman"/>
              </a:rPr>
              <a:t>segmentation must be used</a:t>
            </a:r>
            <a:r>
              <a:rPr lang="en-US" sz="2400">
                <a:solidFill>
                  <a:srgbClr val="7030A0"/>
                </a:solidFill>
                <a:latin typeface="Times New Roman"/>
                <a:ea typeface="Times New Roman"/>
                <a:cs typeface="Times New Roman"/>
                <a:sym typeface="Times New Roman"/>
              </a:rPr>
              <a:t>. </a:t>
            </a:r>
            <a:endParaRPr/>
          </a:p>
          <a:p>
            <a:pPr marL="342900" marR="0" lvl="0" indent="-342900" algn="just" rtl="0">
              <a:spcBef>
                <a:spcPts val="0"/>
              </a:spcBef>
              <a:spcAft>
                <a:spcPts val="0"/>
              </a:spcAft>
              <a:buClr>
                <a:srgbClr val="FF0000"/>
              </a:buClr>
              <a:buSzPts val="2400"/>
              <a:buFont typeface="Noto Sans Symbols"/>
              <a:buChar char="⮚"/>
            </a:pPr>
            <a:r>
              <a:rPr lang="en-US" sz="2400" b="1">
                <a:solidFill>
                  <a:srgbClr val="FF0000"/>
                </a:solidFill>
                <a:latin typeface="Times New Roman"/>
                <a:ea typeface="Times New Roman"/>
                <a:cs typeface="Times New Roman"/>
                <a:sym typeface="Times New Roman"/>
              </a:rPr>
              <a:t>There is </a:t>
            </a:r>
            <a:r>
              <a:rPr lang="en-US" sz="2400" b="1">
                <a:solidFill>
                  <a:schemeClr val="dk1"/>
                </a:solidFill>
                <a:latin typeface="Times New Roman"/>
                <a:ea typeface="Times New Roman"/>
                <a:cs typeface="Times New Roman"/>
                <a:sym typeface="Times New Roman"/>
              </a:rPr>
              <a:t>no mode bit </a:t>
            </a:r>
            <a:r>
              <a:rPr lang="en-US" sz="2400" b="1">
                <a:solidFill>
                  <a:srgbClr val="FF0000"/>
                </a:solidFill>
                <a:latin typeface="Times New Roman"/>
                <a:ea typeface="Times New Roman"/>
                <a:cs typeface="Times New Roman"/>
                <a:sym typeface="Times New Roman"/>
              </a:rPr>
              <a:t>to </a:t>
            </a:r>
            <a:r>
              <a:rPr lang="en-US" sz="2400" b="1">
                <a:solidFill>
                  <a:srgbClr val="244061"/>
                </a:solidFill>
                <a:latin typeface="Times New Roman"/>
                <a:ea typeface="Times New Roman"/>
                <a:cs typeface="Times New Roman"/>
                <a:sym typeface="Times New Roman"/>
              </a:rPr>
              <a:t>disable </a:t>
            </a:r>
            <a:r>
              <a:rPr lang="en-US" sz="2400" b="1">
                <a:solidFill>
                  <a:srgbClr val="FF0000"/>
                </a:solidFill>
                <a:latin typeface="Times New Roman"/>
                <a:ea typeface="Times New Roman"/>
                <a:cs typeface="Times New Roman"/>
                <a:sym typeface="Times New Roman"/>
              </a:rPr>
              <a:t>segmentation.</a:t>
            </a:r>
            <a:endParaRPr sz="2400">
              <a:solidFill>
                <a:schemeClr val="dk1"/>
              </a:solidFill>
              <a:latin typeface="Times New Roman"/>
              <a:ea typeface="Times New Roman"/>
              <a:cs typeface="Times New Roman"/>
              <a:sym typeface="Times New Roman"/>
            </a:endParaRPr>
          </a:p>
        </p:txBody>
      </p:sp>
      <p:cxnSp>
        <p:nvCxnSpPr>
          <p:cNvPr id="422" name="Google Shape;422;p22"/>
          <p:cNvCxnSpPr/>
          <p:nvPr/>
        </p:nvCxnSpPr>
        <p:spPr>
          <a:xfrm rot="10800000" flipH="1">
            <a:off x="60542" y="951701"/>
            <a:ext cx="12192000" cy="27709"/>
          </a:xfrm>
          <a:prstGeom prst="straightConnector1">
            <a:avLst/>
          </a:prstGeom>
          <a:noFill/>
          <a:ln w="9525" cap="flat" cmpd="sng">
            <a:solidFill>
              <a:srgbClr val="00B050"/>
            </a:solidFill>
            <a:prstDash val="solid"/>
            <a:round/>
            <a:headEnd type="none" w="sm" len="sm"/>
            <a:tailEnd type="none" w="sm" len="sm"/>
          </a:ln>
        </p:spPr>
      </p:cxnSp>
      <p:sp>
        <p:nvSpPr>
          <p:cNvPr id="423" name="Google Shape;423;p22"/>
          <p:cNvSpPr/>
          <p:nvPr/>
        </p:nvSpPr>
        <p:spPr>
          <a:xfrm>
            <a:off x="146051" y="6356350"/>
            <a:ext cx="471487" cy="457200"/>
          </a:xfrm>
          <a:prstGeom prst="rect">
            <a:avLst/>
          </a:prstGeom>
          <a:solidFill>
            <a:srgbClr val="7030A0"/>
          </a:solidFill>
          <a:ln w="25400" cap="flat" cmpd="sng">
            <a:solidFill>
              <a:srgbClr val="7030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424" name="Google Shape;424;p22"/>
          <p:cNvCxnSpPr/>
          <p:nvPr/>
        </p:nvCxnSpPr>
        <p:spPr>
          <a:xfrm flipH="1">
            <a:off x="773905" y="13063"/>
            <a:ext cx="14288" cy="6821487"/>
          </a:xfrm>
          <a:prstGeom prst="straightConnector1">
            <a:avLst/>
          </a:prstGeom>
          <a:noFill/>
          <a:ln w="15875" cap="flat" cmpd="sng">
            <a:solidFill>
              <a:srgbClr val="00B050"/>
            </a:solidFill>
            <a:prstDash val="solid"/>
            <a:round/>
            <a:headEnd type="none" w="sm" len="sm"/>
            <a:tailEnd type="none" w="sm" len="sm"/>
          </a:ln>
        </p:spPr>
      </p:cxnSp>
      <p:cxnSp>
        <p:nvCxnSpPr>
          <p:cNvPr id="425" name="Google Shape;425;p22"/>
          <p:cNvCxnSpPr/>
          <p:nvPr/>
        </p:nvCxnSpPr>
        <p:spPr>
          <a:xfrm>
            <a:off x="-10316" y="6264275"/>
            <a:ext cx="12192000" cy="0"/>
          </a:xfrm>
          <a:prstGeom prst="straightConnector1">
            <a:avLst/>
          </a:prstGeom>
          <a:noFill/>
          <a:ln w="15875" cap="flat" cmpd="sng">
            <a:solidFill>
              <a:srgbClr val="00B050"/>
            </a:solidFill>
            <a:prstDash val="solid"/>
            <a:round/>
            <a:headEnd type="none" w="sm" len="sm"/>
            <a:tailEnd type="none" w="sm" len="sm"/>
          </a:ln>
        </p:spPr>
      </p:cxnSp>
      <p:sp>
        <p:nvSpPr>
          <p:cNvPr id="426" name="Google Shape;426;p22"/>
          <p:cNvSpPr txBox="1">
            <a:spLocks noGrp="1"/>
          </p:cNvSpPr>
          <p:nvPr>
            <p:ph type="dt" idx="10"/>
          </p:nvPr>
        </p:nvSpPr>
        <p:spPr>
          <a:xfrm>
            <a:off x="609600" y="6356393"/>
            <a:ext cx="28448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CBC9D73A-BB5C-4B91-BA91-93F670AE9B0F}" type="datetime1">
              <a:rPr lang="en-US" smtClean="0"/>
              <a:t>3/29/2023</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21">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21">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2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32"/>
        <p:cNvGrpSpPr/>
        <p:nvPr/>
      </p:nvGrpSpPr>
      <p:grpSpPr>
        <a:xfrm>
          <a:off x="0" y="0"/>
          <a:ext cx="0" cy="0"/>
          <a:chOff x="0" y="0"/>
          <a:chExt cx="0" cy="0"/>
        </a:xfrm>
      </p:grpSpPr>
      <p:sp>
        <p:nvSpPr>
          <p:cNvPr id="433" name="Google Shape;433;p23"/>
          <p:cNvSpPr txBox="1">
            <a:spLocks noGrp="1"/>
          </p:cNvSpPr>
          <p:nvPr>
            <p:ph type="title"/>
          </p:nvPr>
        </p:nvSpPr>
        <p:spPr>
          <a:xfrm>
            <a:off x="836050" y="167015"/>
            <a:ext cx="10959110" cy="626394"/>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rgbClr val="002060"/>
              </a:buClr>
              <a:buSzPts val="3800"/>
              <a:buFont typeface="Times New Roman"/>
              <a:buNone/>
            </a:pPr>
            <a:r>
              <a:rPr lang="en-US" sz="3800" b="1">
                <a:solidFill>
                  <a:srgbClr val="002060"/>
                </a:solidFill>
                <a:latin typeface="Times New Roman"/>
                <a:ea typeface="Times New Roman"/>
                <a:cs typeface="Times New Roman"/>
                <a:sym typeface="Times New Roman"/>
              </a:rPr>
              <a:t>Protected Mode Memory Management </a:t>
            </a:r>
            <a:r>
              <a:rPr lang="en-US" sz="4000" b="1">
                <a:solidFill>
                  <a:srgbClr val="002060"/>
                </a:solidFill>
                <a:latin typeface="Times New Roman"/>
                <a:ea typeface="Times New Roman"/>
                <a:cs typeface="Times New Roman"/>
                <a:sym typeface="Times New Roman"/>
              </a:rPr>
              <a:t>Overview</a:t>
            </a:r>
            <a:endParaRPr sz="3800" b="1">
              <a:solidFill>
                <a:srgbClr val="002060"/>
              </a:solidFill>
              <a:latin typeface="Times New Roman"/>
              <a:ea typeface="Times New Roman"/>
              <a:cs typeface="Times New Roman"/>
              <a:sym typeface="Times New Roman"/>
            </a:endParaRPr>
          </a:p>
        </p:txBody>
      </p:sp>
      <p:sp>
        <p:nvSpPr>
          <p:cNvPr id="434" name="Google Shape;434;p23"/>
          <p:cNvSpPr txBox="1">
            <a:spLocks noGrp="1"/>
          </p:cNvSpPr>
          <p:nvPr>
            <p:ph type="body" idx="1"/>
          </p:nvPr>
        </p:nvSpPr>
        <p:spPr>
          <a:xfrm>
            <a:off x="487680" y="1310648"/>
            <a:ext cx="11506200" cy="4749797"/>
          </a:xfrm>
          <a:prstGeom prst="rect">
            <a:avLst/>
          </a:prstGeom>
          <a:noFill/>
          <a:ln>
            <a:noFill/>
          </a:ln>
        </p:spPr>
        <p:txBody>
          <a:bodyPr spcFirstLastPara="1" wrap="square" lIns="91425" tIns="45700" rIns="91425" bIns="45700" anchor="t" anchorCtr="0">
            <a:normAutofit/>
          </a:bodyPr>
          <a:lstStyle/>
          <a:p>
            <a:pPr marL="342900" lvl="0" indent="-342900" algn="just" rtl="0">
              <a:spcBef>
                <a:spcPts val="0"/>
              </a:spcBef>
              <a:spcAft>
                <a:spcPts val="0"/>
              </a:spcAft>
              <a:buClr>
                <a:srgbClr val="002060"/>
              </a:buClr>
              <a:buSzPts val="2800"/>
              <a:buNone/>
            </a:pPr>
            <a:r>
              <a:rPr lang="en-US" sz="2800" b="1">
                <a:solidFill>
                  <a:srgbClr val="002060"/>
                </a:solidFill>
              </a:rPr>
              <a:t> </a:t>
            </a:r>
            <a:endParaRPr/>
          </a:p>
        </p:txBody>
      </p:sp>
      <p:sp>
        <p:nvSpPr>
          <p:cNvPr id="435" name="Google Shape;435;p23"/>
          <p:cNvSpPr txBox="1">
            <a:spLocks noGrp="1"/>
          </p:cNvSpPr>
          <p:nvPr>
            <p:ph type="ftr" idx="11"/>
          </p:nvPr>
        </p:nvSpPr>
        <p:spPr>
          <a:xfrm>
            <a:off x="4165600" y="6356393"/>
            <a:ext cx="3860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GB" sz="1050" b="1" smtClean="0">
                <a:solidFill>
                  <a:schemeClr val="dk1"/>
                </a:solidFill>
                <a:latin typeface="Times New Roman"/>
                <a:ea typeface="Times New Roman"/>
                <a:cs typeface="Times New Roman"/>
                <a:sym typeface="Times New Roman"/>
              </a:rPr>
              <a:t>Microprocessor Architecture and Internet of Things_CET3014B    Unit 3      2022-23     S4  </a:t>
            </a:r>
            <a:endParaRPr sz="1050" b="1">
              <a:solidFill>
                <a:schemeClr val="dk1"/>
              </a:solidFill>
              <a:latin typeface="Times New Roman"/>
              <a:ea typeface="Times New Roman"/>
              <a:cs typeface="Times New Roman"/>
              <a:sym typeface="Times New Roman"/>
            </a:endParaRPr>
          </a:p>
        </p:txBody>
      </p:sp>
      <p:pic>
        <p:nvPicPr>
          <p:cNvPr id="436" name="Google Shape;436;p23"/>
          <p:cNvPicPr preferRelativeResize="0"/>
          <p:nvPr/>
        </p:nvPicPr>
        <p:blipFill rotWithShape="1">
          <a:blip r:embed="rId3">
            <a:alphaModFix/>
          </a:blip>
          <a:srcRect/>
          <a:stretch/>
        </p:blipFill>
        <p:spPr>
          <a:xfrm>
            <a:off x="55787" y="0"/>
            <a:ext cx="780263" cy="737552"/>
          </a:xfrm>
          <a:prstGeom prst="rect">
            <a:avLst/>
          </a:prstGeom>
          <a:noFill/>
          <a:ln>
            <a:noFill/>
          </a:ln>
        </p:spPr>
      </p:pic>
      <p:sp>
        <p:nvSpPr>
          <p:cNvPr id="437" name="Google Shape;437;p23"/>
          <p:cNvSpPr txBox="1">
            <a:spLocks noGrp="1"/>
          </p:cNvSpPr>
          <p:nvPr>
            <p:ph type="sldNum" idx="12"/>
          </p:nvPr>
        </p:nvSpPr>
        <p:spPr>
          <a:xfrm>
            <a:off x="8737600" y="6356393"/>
            <a:ext cx="28448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28</a:t>
            </a:fld>
            <a:endParaRPr/>
          </a:p>
        </p:txBody>
      </p:sp>
      <p:pic>
        <p:nvPicPr>
          <p:cNvPr id="438" name="Google Shape;438;p23"/>
          <p:cNvPicPr preferRelativeResize="0"/>
          <p:nvPr/>
        </p:nvPicPr>
        <p:blipFill rotWithShape="1">
          <a:blip r:embed="rId4">
            <a:alphaModFix/>
          </a:blip>
          <a:srcRect/>
          <a:stretch/>
        </p:blipFill>
        <p:spPr>
          <a:xfrm>
            <a:off x="788192" y="1071527"/>
            <a:ext cx="7251627" cy="5100632"/>
          </a:xfrm>
          <a:prstGeom prst="rect">
            <a:avLst/>
          </a:prstGeom>
          <a:noFill/>
          <a:ln>
            <a:noFill/>
          </a:ln>
        </p:spPr>
      </p:pic>
      <p:sp>
        <p:nvSpPr>
          <p:cNvPr id="439" name="Google Shape;439;p23"/>
          <p:cNvSpPr/>
          <p:nvPr/>
        </p:nvSpPr>
        <p:spPr>
          <a:xfrm>
            <a:off x="7940914" y="974964"/>
            <a:ext cx="4192439" cy="5293757"/>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2600" b="1">
                <a:solidFill>
                  <a:srgbClr val="FF0000"/>
                </a:solidFill>
                <a:latin typeface="Times New Roman"/>
                <a:ea typeface="Times New Roman"/>
                <a:cs typeface="Times New Roman"/>
                <a:sym typeface="Times New Roman"/>
              </a:rPr>
              <a:t>Paging:</a:t>
            </a:r>
            <a:r>
              <a:rPr lang="en-US" sz="2600">
                <a:solidFill>
                  <a:srgbClr val="FF0000"/>
                </a:solidFill>
                <a:latin typeface="Times New Roman"/>
                <a:ea typeface="Times New Roman"/>
                <a:cs typeface="Times New Roman"/>
                <a:sym typeface="Times New Roman"/>
              </a:rPr>
              <a:t> </a:t>
            </a:r>
            <a:r>
              <a:rPr lang="en-US" sz="2600">
                <a:solidFill>
                  <a:schemeClr val="dk1"/>
                </a:solidFill>
                <a:latin typeface="Times New Roman"/>
                <a:ea typeface="Times New Roman"/>
                <a:cs typeface="Times New Roman"/>
                <a:sym typeface="Times New Roman"/>
              </a:rPr>
              <a:t>Mechanism to implement a </a:t>
            </a:r>
            <a:r>
              <a:rPr lang="en-US" sz="2600" b="1">
                <a:solidFill>
                  <a:schemeClr val="dk1"/>
                </a:solidFill>
                <a:latin typeface="Times New Roman"/>
                <a:ea typeface="Times New Roman"/>
                <a:cs typeface="Times New Roman"/>
                <a:sym typeface="Times New Roman"/>
              </a:rPr>
              <a:t>conventional demand-paged, </a:t>
            </a:r>
            <a:r>
              <a:rPr lang="en-US" sz="2600" b="1">
                <a:solidFill>
                  <a:srgbClr val="002060"/>
                </a:solidFill>
                <a:latin typeface="Times New Roman"/>
                <a:ea typeface="Times New Roman"/>
                <a:cs typeface="Times New Roman"/>
                <a:sym typeface="Times New Roman"/>
              </a:rPr>
              <a:t>virtual-memory system</a:t>
            </a:r>
            <a:r>
              <a:rPr lang="en-US" sz="2600">
                <a:solidFill>
                  <a:schemeClr val="dk1"/>
                </a:solidFill>
                <a:latin typeface="Times New Roman"/>
                <a:ea typeface="Times New Roman"/>
                <a:cs typeface="Times New Roman"/>
                <a:sym typeface="Times New Roman"/>
              </a:rPr>
              <a:t> where sections of a program’s execution environment are mapped into </a:t>
            </a:r>
            <a:r>
              <a:rPr lang="en-US" sz="2600" b="1">
                <a:solidFill>
                  <a:srgbClr val="31859B"/>
                </a:solidFill>
                <a:latin typeface="Times New Roman"/>
                <a:ea typeface="Times New Roman"/>
                <a:cs typeface="Times New Roman"/>
                <a:sym typeface="Times New Roman"/>
              </a:rPr>
              <a:t>physical memory </a:t>
            </a:r>
            <a:r>
              <a:rPr lang="en-US" sz="2600">
                <a:solidFill>
                  <a:schemeClr val="dk1"/>
                </a:solidFill>
                <a:latin typeface="Times New Roman"/>
                <a:ea typeface="Times New Roman"/>
                <a:cs typeface="Times New Roman"/>
                <a:sym typeface="Times New Roman"/>
              </a:rPr>
              <a:t>as needed. </a:t>
            </a:r>
            <a:endParaRPr/>
          </a:p>
          <a:p>
            <a:pPr marL="0" marR="0" lvl="0" indent="0" algn="just" rtl="0">
              <a:spcBef>
                <a:spcPts val="0"/>
              </a:spcBef>
              <a:spcAft>
                <a:spcPts val="0"/>
              </a:spcAft>
              <a:buNone/>
            </a:pPr>
            <a:r>
              <a:rPr lang="en-US" sz="2600" b="1">
                <a:solidFill>
                  <a:srgbClr val="C00000"/>
                </a:solidFill>
                <a:latin typeface="Times New Roman"/>
                <a:ea typeface="Times New Roman"/>
                <a:cs typeface="Times New Roman"/>
                <a:sym typeface="Times New Roman"/>
              </a:rPr>
              <a:t>Paging</a:t>
            </a:r>
            <a:r>
              <a:rPr lang="en-US" sz="2600">
                <a:solidFill>
                  <a:srgbClr val="7030A0"/>
                </a:solidFill>
                <a:latin typeface="Times New Roman"/>
                <a:ea typeface="Times New Roman"/>
                <a:cs typeface="Times New Roman"/>
                <a:sym typeface="Times New Roman"/>
              </a:rPr>
              <a:t> can also </a:t>
            </a:r>
            <a:r>
              <a:rPr lang="en-US" sz="2600" b="1">
                <a:solidFill>
                  <a:srgbClr val="7030A0"/>
                </a:solidFill>
                <a:latin typeface="Times New Roman"/>
                <a:ea typeface="Times New Roman"/>
                <a:cs typeface="Times New Roman"/>
                <a:sym typeface="Times New Roman"/>
              </a:rPr>
              <a:t>provide</a:t>
            </a:r>
            <a:r>
              <a:rPr lang="en-US" sz="2600">
                <a:solidFill>
                  <a:srgbClr val="7030A0"/>
                </a:solidFill>
                <a:latin typeface="Times New Roman"/>
                <a:ea typeface="Times New Roman"/>
                <a:cs typeface="Times New Roman"/>
                <a:sym typeface="Times New Roman"/>
              </a:rPr>
              <a:t> </a:t>
            </a:r>
            <a:r>
              <a:rPr lang="en-US" sz="2600">
                <a:solidFill>
                  <a:srgbClr val="632423"/>
                </a:solidFill>
                <a:latin typeface="Times New Roman"/>
                <a:ea typeface="Times New Roman"/>
                <a:cs typeface="Times New Roman"/>
                <a:sym typeface="Times New Roman"/>
              </a:rPr>
              <a:t>isolation</a:t>
            </a:r>
            <a:r>
              <a:rPr lang="en-US" sz="2600">
                <a:solidFill>
                  <a:srgbClr val="7030A0"/>
                </a:solidFill>
                <a:latin typeface="Times New Roman"/>
                <a:ea typeface="Times New Roman"/>
                <a:cs typeface="Times New Roman"/>
                <a:sym typeface="Times New Roman"/>
              </a:rPr>
              <a:t> between </a:t>
            </a:r>
            <a:r>
              <a:rPr lang="en-US" sz="2600">
                <a:solidFill>
                  <a:srgbClr val="E36C09"/>
                </a:solidFill>
                <a:latin typeface="Times New Roman"/>
                <a:ea typeface="Times New Roman"/>
                <a:cs typeface="Times New Roman"/>
                <a:sym typeface="Times New Roman"/>
              </a:rPr>
              <a:t>multiple tasks. </a:t>
            </a:r>
            <a:endParaRPr sz="2600">
              <a:solidFill>
                <a:srgbClr val="E36C09"/>
              </a:solidFill>
              <a:latin typeface="Times New Roman"/>
              <a:ea typeface="Times New Roman"/>
              <a:cs typeface="Times New Roman"/>
              <a:sym typeface="Times New Roman"/>
            </a:endParaRPr>
          </a:p>
          <a:p>
            <a:pPr marL="0" marR="0" lvl="0" indent="0" algn="l" rtl="0">
              <a:spcBef>
                <a:spcPts val="0"/>
              </a:spcBef>
              <a:spcAft>
                <a:spcPts val="0"/>
              </a:spcAft>
              <a:buNone/>
            </a:pPr>
            <a:r>
              <a:rPr lang="en-US" sz="2600" b="1">
                <a:solidFill>
                  <a:srgbClr val="FF0000"/>
                </a:solidFill>
                <a:latin typeface="Times New Roman"/>
                <a:ea typeface="Times New Roman"/>
                <a:cs typeface="Times New Roman"/>
                <a:sym typeface="Times New Roman"/>
              </a:rPr>
              <a:t>The use of </a:t>
            </a:r>
            <a:r>
              <a:rPr lang="en-US" sz="2600" b="1">
                <a:solidFill>
                  <a:schemeClr val="dk1"/>
                </a:solidFill>
                <a:latin typeface="Times New Roman"/>
                <a:ea typeface="Times New Roman"/>
                <a:cs typeface="Times New Roman"/>
                <a:sym typeface="Times New Roman"/>
              </a:rPr>
              <a:t>paging</a:t>
            </a:r>
            <a:r>
              <a:rPr lang="en-US" sz="2600" b="1">
                <a:solidFill>
                  <a:srgbClr val="FF0000"/>
                </a:solidFill>
                <a:latin typeface="Times New Roman"/>
                <a:ea typeface="Times New Roman"/>
                <a:cs typeface="Times New Roman"/>
                <a:sym typeface="Times New Roman"/>
              </a:rPr>
              <a:t>, however, is </a:t>
            </a:r>
            <a:r>
              <a:rPr lang="en-US" sz="2600" b="1">
                <a:solidFill>
                  <a:schemeClr val="dk1"/>
                </a:solidFill>
                <a:latin typeface="Times New Roman"/>
                <a:ea typeface="Times New Roman"/>
                <a:cs typeface="Times New Roman"/>
                <a:sym typeface="Times New Roman"/>
              </a:rPr>
              <a:t>optional</a:t>
            </a:r>
            <a:r>
              <a:rPr lang="en-US" sz="2600" b="1">
                <a:solidFill>
                  <a:srgbClr val="FF0000"/>
                </a:solidFill>
                <a:latin typeface="Times New Roman"/>
                <a:ea typeface="Times New Roman"/>
                <a:cs typeface="Times New Roman"/>
                <a:sym typeface="Times New Roman"/>
              </a:rPr>
              <a:t>.</a:t>
            </a:r>
            <a:endParaRPr sz="2600" b="1">
              <a:solidFill>
                <a:srgbClr val="FF0000"/>
              </a:solidFill>
              <a:latin typeface="Times New Roman"/>
              <a:ea typeface="Times New Roman"/>
              <a:cs typeface="Times New Roman"/>
              <a:sym typeface="Times New Roman"/>
            </a:endParaRPr>
          </a:p>
        </p:txBody>
      </p:sp>
      <p:cxnSp>
        <p:nvCxnSpPr>
          <p:cNvPr id="440" name="Google Shape;440;p23"/>
          <p:cNvCxnSpPr/>
          <p:nvPr/>
        </p:nvCxnSpPr>
        <p:spPr>
          <a:xfrm rot="10800000" flipH="1">
            <a:off x="60542" y="951701"/>
            <a:ext cx="12192000" cy="27709"/>
          </a:xfrm>
          <a:prstGeom prst="straightConnector1">
            <a:avLst/>
          </a:prstGeom>
          <a:noFill/>
          <a:ln w="9525" cap="flat" cmpd="sng">
            <a:solidFill>
              <a:srgbClr val="00B050"/>
            </a:solidFill>
            <a:prstDash val="solid"/>
            <a:round/>
            <a:headEnd type="none" w="sm" len="sm"/>
            <a:tailEnd type="none" w="sm" len="sm"/>
          </a:ln>
        </p:spPr>
      </p:cxnSp>
      <p:sp>
        <p:nvSpPr>
          <p:cNvPr id="441" name="Google Shape;441;p23"/>
          <p:cNvSpPr/>
          <p:nvPr/>
        </p:nvSpPr>
        <p:spPr>
          <a:xfrm>
            <a:off x="146051" y="6356350"/>
            <a:ext cx="471487" cy="457200"/>
          </a:xfrm>
          <a:prstGeom prst="rect">
            <a:avLst/>
          </a:prstGeom>
          <a:solidFill>
            <a:srgbClr val="7030A0"/>
          </a:solidFill>
          <a:ln w="25400" cap="flat" cmpd="sng">
            <a:solidFill>
              <a:srgbClr val="7030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442" name="Google Shape;442;p23"/>
          <p:cNvCxnSpPr/>
          <p:nvPr/>
        </p:nvCxnSpPr>
        <p:spPr>
          <a:xfrm flipH="1">
            <a:off x="773905" y="13063"/>
            <a:ext cx="14288" cy="6821487"/>
          </a:xfrm>
          <a:prstGeom prst="straightConnector1">
            <a:avLst/>
          </a:prstGeom>
          <a:noFill/>
          <a:ln w="15875" cap="flat" cmpd="sng">
            <a:solidFill>
              <a:srgbClr val="00B050"/>
            </a:solidFill>
            <a:prstDash val="solid"/>
            <a:round/>
            <a:headEnd type="none" w="sm" len="sm"/>
            <a:tailEnd type="none" w="sm" len="sm"/>
          </a:ln>
        </p:spPr>
      </p:cxnSp>
      <p:cxnSp>
        <p:nvCxnSpPr>
          <p:cNvPr id="443" name="Google Shape;443;p23"/>
          <p:cNvCxnSpPr/>
          <p:nvPr/>
        </p:nvCxnSpPr>
        <p:spPr>
          <a:xfrm>
            <a:off x="-10316" y="6264275"/>
            <a:ext cx="12192000" cy="0"/>
          </a:xfrm>
          <a:prstGeom prst="straightConnector1">
            <a:avLst/>
          </a:prstGeom>
          <a:noFill/>
          <a:ln w="15875" cap="flat" cmpd="sng">
            <a:solidFill>
              <a:srgbClr val="00B050"/>
            </a:solidFill>
            <a:prstDash val="solid"/>
            <a:round/>
            <a:headEnd type="none" w="sm" len="sm"/>
            <a:tailEnd type="none" w="sm" len="sm"/>
          </a:ln>
        </p:spPr>
      </p:cxnSp>
      <p:sp>
        <p:nvSpPr>
          <p:cNvPr id="444" name="Google Shape;444;p23"/>
          <p:cNvSpPr txBox="1">
            <a:spLocks noGrp="1"/>
          </p:cNvSpPr>
          <p:nvPr>
            <p:ph type="dt" idx="10"/>
          </p:nvPr>
        </p:nvSpPr>
        <p:spPr>
          <a:xfrm>
            <a:off x="609600" y="6356393"/>
            <a:ext cx="28448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A4FF269C-CDC8-40BC-8DE9-CD4FC9C1637E}" type="datetime1">
              <a:rPr lang="en-US" smtClean="0"/>
              <a:t>3/29/2023</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3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39">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39">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3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50"/>
        <p:cNvGrpSpPr/>
        <p:nvPr/>
      </p:nvGrpSpPr>
      <p:grpSpPr>
        <a:xfrm>
          <a:off x="0" y="0"/>
          <a:ext cx="0" cy="0"/>
          <a:chOff x="0" y="0"/>
          <a:chExt cx="0" cy="0"/>
        </a:xfrm>
      </p:grpSpPr>
      <p:sp>
        <p:nvSpPr>
          <p:cNvPr id="451" name="Google Shape;451;p24"/>
          <p:cNvSpPr txBox="1">
            <a:spLocks noGrp="1"/>
          </p:cNvSpPr>
          <p:nvPr>
            <p:ph type="title"/>
          </p:nvPr>
        </p:nvSpPr>
        <p:spPr>
          <a:xfrm>
            <a:off x="773905" y="173852"/>
            <a:ext cx="11219975" cy="626394"/>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rgbClr val="002060"/>
              </a:buClr>
              <a:buSzPts val="4000"/>
              <a:buFont typeface="Times New Roman"/>
              <a:buNone/>
            </a:pPr>
            <a:r>
              <a:rPr lang="en-US" sz="4000" b="1">
                <a:solidFill>
                  <a:srgbClr val="002060"/>
                </a:solidFill>
                <a:latin typeface="Times New Roman"/>
                <a:ea typeface="Times New Roman"/>
                <a:cs typeface="Times New Roman"/>
                <a:sym typeface="Times New Roman"/>
              </a:rPr>
              <a:t>Protected Mode Memory Management </a:t>
            </a:r>
            <a:r>
              <a:rPr lang="en-US" b="1">
                <a:solidFill>
                  <a:srgbClr val="002060"/>
                </a:solidFill>
                <a:latin typeface="Times New Roman"/>
                <a:ea typeface="Times New Roman"/>
                <a:cs typeface="Times New Roman"/>
                <a:sym typeface="Times New Roman"/>
              </a:rPr>
              <a:t>Overview</a:t>
            </a:r>
            <a:endParaRPr sz="4000" b="1">
              <a:solidFill>
                <a:srgbClr val="002060"/>
              </a:solidFill>
              <a:latin typeface="Times New Roman"/>
              <a:ea typeface="Times New Roman"/>
              <a:cs typeface="Times New Roman"/>
              <a:sym typeface="Times New Roman"/>
            </a:endParaRPr>
          </a:p>
        </p:txBody>
      </p:sp>
      <p:sp>
        <p:nvSpPr>
          <p:cNvPr id="452" name="Google Shape;452;p24"/>
          <p:cNvSpPr txBox="1">
            <a:spLocks noGrp="1"/>
          </p:cNvSpPr>
          <p:nvPr>
            <p:ph type="body" idx="1"/>
          </p:nvPr>
        </p:nvSpPr>
        <p:spPr>
          <a:xfrm>
            <a:off x="487680" y="1310648"/>
            <a:ext cx="11506200" cy="4749797"/>
          </a:xfrm>
          <a:prstGeom prst="rect">
            <a:avLst/>
          </a:prstGeom>
          <a:noFill/>
          <a:ln>
            <a:noFill/>
          </a:ln>
        </p:spPr>
        <p:txBody>
          <a:bodyPr spcFirstLastPara="1" wrap="square" lIns="91425" tIns="45700" rIns="91425" bIns="45700" anchor="t" anchorCtr="0">
            <a:normAutofit/>
          </a:bodyPr>
          <a:lstStyle/>
          <a:p>
            <a:pPr marL="342900" lvl="0" indent="-342900" algn="just" rtl="0">
              <a:spcBef>
                <a:spcPts val="0"/>
              </a:spcBef>
              <a:spcAft>
                <a:spcPts val="0"/>
              </a:spcAft>
              <a:buClr>
                <a:srgbClr val="002060"/>
              </a:buClr>
              <a:buSzPts val="2800"/>
              <a:buNone/>
            </a:pPr>
            <a:r>
              <a:rPr lang="en-US" sz="2800" b="1">
                <a:solidFill>
                  <a:srgbClr val="002060"/>
                </a:solidFill>
              </a:rPr>
              <a:t> </a:t>
            </a:r>
            <a:endParaRPr/>
          </a:p>
        </p:txBody>
      </p:sp>
      <p:sp>
        <p:nvSpPr>
          <p:cNvPr id="453" name="Google Shape;453;p24"/>
          <p:cNvSpPr txBox="1">
            <a:spLocks noGrp="1"/>
          </p:cNvSpPr>
          <p:nvPr>
            <p:ph type="ftr" idx="11"/>
          </p:nvPr>
        </p:nvSpPr>
        <p:spPr>
          <a:xfrm>
            <a:off x="4165600" y="6356393"/>
            <a:ext cx="3860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GB" sz="1050" b="1" smtClean="0">
                <a:solidFill>
                  <a:schemeClr val="dk1"/>
                </a:solidFill>
                <a:latin typeface="Times New Roman"/>
                <a:ea typeface="Times New Roman"/>
                <a:cs typeface="Times New Roman"/>
                <a:sym typeface="Times New Roman"/>
              </a:rPr>
              <a:t>Microprocessor Architecture and Internet of Things_CET3014B    Unit 3      2022-23     S4  </a:t>
            </a:r>
            <a:endParaRPr sz="1050" b="1">
              <a:solidFill>
                <a:schemeClr val="dk1"/>
              </a:solidFill>
              <a:latin typeface="Times New Roman"/>
              <a:ea typeface="Times New Roman"/>
              <a:cs typeface="Times New Roman"/>
              <a:sym typeface="Times New Roman"/>
            </a:endParaRPr>
          </a:p>
        </p:txBody>
      </p:sp>
      <p:pic>
        <p:nvPicPr>
          <p:cNvPr id="454" name="Google Shape;454;p24"/>
          <p:cNvPicPr preferRelativeResize="0"/>
          <p:nvPr/>
        </p:nvPicPr>
        <p:blipFill rotWithShape="1">
          <a:blip r:embed="rId3">
            <a:alphaModFix/>
          </a:blip>
          <a:srcRect/>
          <a:stretch/>
        </p:blipFill>
        <p:spPr>
          <a:xfrm>
            <a:off x="55787" y="0"/>
            <a:ext cx="780263" cy="737552"/>
          </a:xfrm>
          <a:prstGeom prst="rect">
            <a:avLst/>
          </a:prstGeom>
          <a:noFill/>
          <a:ln>
            <a:noFill/>
          </a:ln>
        </p:spPr>
      </p:pic>
      <p:sp>
        <p:nvSpPr>
          <p:cNvPr id="455" name="Google Shape;455;p24"/>
          <p:cNvSpPr txBox="1">
            <a:spLocks noGrp="1"/>
          </p:cNvSpPr>
          <p:nvPr>
            <p:ph type="sldNum" idx="12"/>
          </p:nvPr>
        </p:nvSpPr>
        <p:spPr>
          <a:xfrm>
            <a:off x="8737600" y="6356393"/>
            <a:ext cx="28448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29</a:t>
            </a:fld>
            <a:endParaRPr/>
          </a:p>
        </p:txBody>
      </p:sp>
      <p:pic>
        <p:nvPicPr>
          <p:cNvPr id="456" name="Google Shape;456;p24"/>
          <p:cNvPicPr preferRelativeResize="0"/>
          <p:nvPr/>
        </p:nvPicPr>
        <p:blipFill rotWithShape="1">
          <a:blip r:embed="rId4">
            <a:alphaModFix/>
          </a:blip>
          <a:srcRect/>
          <a:stretch/>
        </p:blipFill>
        <p:spPr>
          <a:xfrm>
            <a:off x="207034" y="800246"/>
            <a:ext cx="7832786" cy="5531543"/>
          </a:xfrm>
          <a:prstGeom prst="rect">
            <a:avLst/>
          </a:prstGeom>
          <a:noFill/>
          <a:ln>
            <a:noFill/>
          </a:ln>
        </p:spPr>
      </p:pic>
      <p:sp>
        <p:nvSpPr>
          <p:cNvPr id="457" name="Google Shape;457;p24"/>
          <p:cNvSpPr/>
          <p:nvPr/>
        </p:nvSpPr>
        <p:spPr>
          <a:xfrm>
            <a:off x="7957808" y="1000726"/>
            <a:ext cx="4192439" cy="5262979"/>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2800">
                <a:solidFill>
                  <a:srgbClr val="FF0000"/>
                </a:solidFill>
                <a:latin typeface="Times New Roman"/>
                <a:ea typeface="Times New Roman"/>
                <a:cs typeface="Times New Roman"/>
                <a:sym typeface="Times New Roman"/>
              </a:rPr>
              <a:t>If paging is </a:t>
            </a:r>
            <a:r>
              <a:rPr lang="en-US" sz="2800" b="1">
                <a:solidFill>
                  <a:srgbClr val="0070C0"/>
                </a:solidFill>
                <a:latin typeface="Times New Roman"/>
                <a:ea typeface="Times New Roman"/>
                <a:cs typeface="Times New Roman"/>
                <a:sym typeface="Times New Roman"/>
              </a:rPr>
              <a:t>not used</a:t>
            </a:r>
            <a:r>
              <a:rPr lang="en-US" sz="2800">
                <a:solidFill>
                  <a:schemeClr val="dk1"/>
                </a:solidFill>
                <a:latin typeface="Times New Roman"/>
                <a:ea typeface="Times New Roman"/>
                <a:cs typeface="Times New Roman"/>
                <a:sym typeface="Times New Roman"/>
              </a:rPr>
              <a:t>, the </a:t>
            </a:r>
            <a:r>
              <a:rPr lang="en-US" sz="2800" b="1">
                <a:solidFill>
                  <a:srgbClr val="FF0000"/>
                </a:solidFill>
                <a:latin typeface="Times New Roman"/>
                <a:ea typeface="Times New Roman"/>
                <a:cs typeface="Times New Roman"/>
                <a:sym typeface="Times New Roman"/>
              </a:rPr>
              <a:t>linear address space </a:t>
            </a:r>
            <a:r>
              <a:rPr lang="en-US" sz="2800">
                <a:solidFill>
                  <a:schemeClr val="dk1"/>
                </a:solidFill>
                <a:latin typeface="Times New Roman"/>
                <a:ea typeface="Times New Roman"/>
                <a:cs typeface="Times New Roman"/>
                <a:sym typeface="Times New Roman"/>
              </a:rPr>
              <a:t>of the processor is </a:t>
            </a:r>
            <a:r>
              <a:rPr lang="en-US" sz="2800">
                <a:solidFill>
                  <a:srgbClr val="FF0000"/>
                </a:solidFill>
                <a:latin typeface="Times New Roman"/>
                <a:ea typeface="Times New Roman"/>
                <a:cs typeface="Times New Roman"/>
                <a:sym typeface="Times New Roman"/>
              </a:rPr>
              <a:t>mapped directly into the </a:t>
            </a:r>
            <a:r>
              <a:rPr lang="en-US" sz="2800" b="1">
                <a:solidFill>
                  <a:srgbClr val="FF0000"/>
                </a:solidFill>
                <a:latin typeface="Times New Roman"/>
                <a:ea typeface="Times New Roman"/>
                <a:cs typeface="Times New Roman"/>
                <a:sym typeface="Times New Roman"/>
              </a:rPr>
              <a:t>physical</a:t>
            </a:r>
            <a:endParaRPr/>
          </a:p>
          <a:p>
            <a:pPr marL="0" marR="0" lvl="0" indent="0" algn="just" rtl="0">
              <a:spcBef>
                <a:spcPts val="0"/>
              </a:spcBef>
              <a:spcAft>
                <a:spcPts val="0"/>
              </a:spcAft>
              <a:buNone/>
            </a:pPr>
            <a:r>
              <a:rPr lang="en-US" sz="2800" b="1">
                <a:solidFill>
                  <a:srgbClr val="FF0000"/>
                </a:solidFill>
                <a:latin typeface="Times New Roman"/>
                <a:ea typeface="Times New Roman"/>
                <a:cs typeface="Times New Roman"/>
                <a:sym typeface="Times New Roman"/>
              </a:rPr>
              <a:t>address space</a:t>
            </a:r>
            <a:r>
              <a:rPr lang="en-US" sz="2800">
                <a:solidFill>
                  <a:srgbClr val="7030A0"/>
                </a:solidFill>
                <a:latin typeface="Times New Roman"/>
                <a:ea typeface="Times New Roman"/>
                <a:cs typeface="Times New Roman"/>
                <a:sym typeface="Times New Roman"/>
              </a:rPr>
              <a:t> </a:t>
            </a:r>
            <a:r>
              <a:rPr lang="en-US" sz="2800">
                <a:solidFill>
                  <a:schemeClr val="dk1"/>
                </a:solidFill>
                <a:latin typeface="Times New Roman"/>
                <a:ea typeface="Times New Roman"/>
                <a:cs typeface="Times New Roman"/>
                <a:sym typeface="Times New Roman"/>
              </a:rPr>
              <a:t>of processor.</a:t>
            </a:r>
            <a:endParaRPr/>
          </a:p>
          <a:p>
            <a:pPr marL="0" marR="0" lvl="0" indent="0" algn="just" rtl="0">
              <a:spcBef>
                <a:spcPts val="0"/>
              </a:spcBef>
              <a:spcAft>
                <a:spcPts val="0"/>
              </a:spcAft>
              <a:buNone/>
            </a:pPr>
            <a:endParaRPr sz="2800">
              <a:solidFill>
                <a:schemeClr val="dk1"/>
              </a:solidFill>
              <a:latin typeface="Times New Roman"/>
              <a:ea typeface="Times New Roman"/>
              <a:cs typeface="Times New Roman"/>
              <a:sym typeface="Times New Roman"/>
            </a:endParaRPr>
          </a:p>
          <a:p>
            <a:pPr marL="0" marR="0" lvl="0" indent="0" algn="just" rtl="0">
              <a:spcBef>
                <a:spcPts val="0"/>
              </a:spcBef>
              <a:spcAft>
                <a:spcPts val="0"/>
              </a:spcAft>
              <a:buNone/>
            </a:pPr>
            <a:r>
              <a:rPr lang="en-US" sz="2800">
                <a:solidFill>
                  <a:schemeClr val="dk1"/>
                </a:solidFill>
                <a:latin typeface="Times New Roman"/>
                <a:ea typeface="Times New Roman"/>
                <a:cs typeface="Times New Roman"/>
                <a:sym typeface="Times New Roman"/>
              </a:rPr>
              <a:t> </a:t>
            </a:r>
            <a:r>
              <a:rPr lang="en-US" sz="2800">
                <a:solidFill>
                  <a:srgbClr val="7030A0"/>
                </a:solidFill>
                <a:latin typeface="Times New Roman"/>
                <a:ea typeface="Times New Roman"/>
                <a:cs typeface="Times New Roman"/>
                <a:sym typeface="Times New Roman"/>
              </a:rPr>
              <a:t>The physical address space </a:t>
            </a:r>
            <a:r>
              <a:rPr lang="en-US" sz="2800">
                <a:solidFill>
                  <a:schemeClr val="dk1"/>
                </a:solidFill>
                <a:latin typeface="Times New Roman"/>
                <a:ea typeface="Times New Roman"/>
                <a:cs typeface="Times New Roman"/>
                <a:sym typeface="Times New Roman"/>
              </a:rPr>
              <a:t>is defined as </a:t>
            </a:r>
            <a:r>
              <a:rPr lang="en-US" sz="2800" b="1">
                <a:solidFill>
                  <a:schemeClr val="dk1"/>
                </a:solidFill>
                <a:latin typeface="Times New Roman"/>
                <a:ea typeface="Times New Roman"/>
                <a:cs typeface="Times New Roman"/>
                <a:sym typeface="Times New Roman"/>
              </a:rPr>
              <a:t>the range of addresses</a:t>
            </a:r>
            <a:r>
              <a:rPr lang="en-US" sz="2800">
                <a:solidFill>
                  <a:schemeClr val="dk1"/>
                </a:solidFill>
                <a:latin typeface="Times New Roman"/>
                <a:ea typeface="Times New Roman"/>
                <a:cs typeface="Times New Roman"/>
                <a:sym typeface="Times New Roman"/>
              </a:rPr>
              <a:t> that </a:t>
            </a:r>
            <a:r>
              <a:rPr lang="en-US" sz="2800" b="1">
                <a:solidFill>
                  <a:srgbClr val="0070C0"/>
                </a:solidFill>
                <a:latin typeface="Times New Roman"/>
                <a:ea typeface="Times New Roman"/>
                <a:cs typeface="Times New Roman"/>
                <a:sym typeface="Times New Roman"/>
              </a:rPr>
              <a:t>the processor</a:t>
            </a:r>
            <a:r>
              <a:rPr lang="en-US" sz="2800">
                <a:solidFill>
                  <a:schemeClr val="dk1"/>
                </a:solidFill>
                <a:latin typeface="Times New Roman"/>
                <a:ea typeface="Times New Roman"/>
                <a:cs typeface="Times New Roman"/>
                <a:sym typeface="Times New Roman"/>
              </a:rPr>
              <a:t> can generate on its address bus.</a:t>
            </a:r>
            <a:endParaRPr/>
          </a:p>
          <a:p>
            <a:pPr marL="0" marR="0" lvl="0" indent="0" algn="l" rtl="0">
              <a:spcBef>
                <a:spcPts val="0"/>
              </a:spcBef>
              <a:spcAft>
                <a:spcPts val="0"/>
              </a:spcAft>
              <a:buNone/>
            </a:pPr>
            <a:endParaRPr sz="2800" b="1">
              <a:solidFill>
                <a:srgbClr val="FF0000"/>
              </a:solidFill>
              <a:latin typeface="Times New Roman"/>
              <a:ea typeface="Times New Roman"/>
              <a:cs typeface="Times New Roman"/>
              <a:sym typeface="Times New Roman"/>
            </a:endParaRPr>
          </a:p>
        </p:txBody>
      </p:sp>
      <p:cxnSp>
        <p:nvCxnSpPr>
          <p:cNvPr id="458" name="Google Shape;458;p24"/>
          <p:cNvCxnSpPr/>
          <p:nvPr/>
        </p:nvCxnSpPr>
        <p:spPr>
          <a:xfrm rot="10800000" flipH="1">
            <a:off x="60542" y="951701"/>
            <a:ext cx="12192000" cy="27709"/>
          </a:xfrm>
          <a:prstGeom prst="straightConnector1">
            <a:avLst/>
          </a:prstGeom>
          <a:noFill/>
          <a:ln w="9525" cap="flat" cmpd="sng">
            <a:solidFill>
              <a:srgbClr val="00B050"/>
            </a:solidFill>
            <a:prstDash val="solid"/>
            <a:round/>
            <a:headEnd type="none" w="sm" len="sm"/>
            <a:tailEnd type="none" w="sm" len="sm"/>
          </a:ln>
        </p:spPr>
      </p:cxnSp>
      <p:sp>
        <p:nvSpPr>
          <p:cNvPr id="459" name="Google Shape;459;p24"/>
          <p:cNvSpPr/>
          <p:nvPr/>
        </p:nvSpPr>
        <p:spPr>
          <a:xfrm>
            <a:off x="146051" y="6356350"/>
            <a:ext cx="471487" cy="457200"/>
          </a:xfrm>
          <a:prstGeom prst="rect">
            <a:avLst/>
          </a:prstGeom>
          <a:solidFill>
            <a:srgbClr val="7030A0"/>
          </a:solidFill>
          <a:ln w="25400" cap="flat" cmpd="sng">
            <a:solidFill>
              <a:srgbClr val="7030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460" name="Google Shape;460;p24"/>
          <p:cNvCxnSpPr/>
          <p:nvPr/>
        </p:nvCxnSpPr>
        <p:spPr>
          <a:xfrm flipH="1">
            <a:off x="773905" y="13063"/>
            <a:ext cx="14288" cy="6821487"/>
          </a:xfrm>
          <a:prstGeom prst="straightConnector1">
            <a:avLst/>
          </a:prstGeom>
          <a:noFill/>
          <a:ln w="15875" cap="flat" cmpd="sng">
            <a:solidFill>
              <a:srgbClr val="00B050"/>
            </a:solidFill>
            <a:prstDash val="solid"/>
            <a:round/>
            <a:headEnd type="none" w="sm" len="sm"/>
            <a:tailEnd type="none" w="sm" len="sm"/>
          </a:ln>
        </p:spPr>
      </p:cxnSp>
      <p:cxnSp>
        <p:nvCxnSpPr>
          <p:cNvPr id="461" name="Google Shape;461;p24"/>
          <p:cNvCxnSpPr/>
          <p:nvPr/>
        </p:nvCxnSpPr>
        <p:spPr>
          <a:xfrm>
            <a:off x="-10316" y="6264275"/>
            <a:ext cx="12192000" cy="0"/>
          </a:xfrm>
          <a:prstGeom prst="straightConnector1">
            <a:avLst/>
          </a:prstGeom>
          <a:noFill/>
          <a:ln w="15875" cap="flat" cmpd="sng">
            <a:solidFill>
              <a:srgbClr val="00B050"/>
            </a:solidFill>
            <a:prstDash val="solid"/>
            <a:round/>
            <a:headEnd type="none" w="sm" len="sm"/>
            <a:tailEnd type="none" w="sm" len="sm"/>
          </a:ln>
        </p:spPr>
      </p:cxnSp>
      <p:sp>
        <p:nvSpPr>
          <p:cNvPr id="462" name="Google Shape;462;p24"/>
          <p:cNvSpPr txBox="1">
            <a:spLocks noGrp="1"/>
          </p:cNvSpPr>
          <p:nvPr>
            <p:ph type="dt" idx="10"/>
          </p:nvPr>
        </p:nvSpPr>
        <p:spPr>
          <a:xfrm>
            <a:off x="609600" y="6356393"/>
            <a:ext cx="28448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5BFC478F-FD41-47D2-9B4C-CD1D5D4885FF}" type="datetime1">
              <a:rPr lang="en-US" smtClean="0"/>
              <a:t>3/29/2023</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5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57">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57">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57">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57">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5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3"/>
          <p:cNvSpPr txBox="1">
            <a:spLocks noGrp="1"/>
          </p:cNvSpPr>
          <p:nvPr>
            <p:ph type="title"/>
          </p:nvPr>
        </p:nvSpPr>
        <p:spPr>
          <a:xfrm>
            <a:off x="1484744" y="621758"/>
            <a:ext cx="10515600" cy="432061"/>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ct val="100000"/>
              <a:buFont typeface="Calibri"/>
              <a:buNone/>
            </a:pPr>
            <a:r>
              <a:rPr lang="en-US" b="1" dirty="0" smtClean="0">
                <a:latin typeface="Times New Roman" panose="02020603050405020304" pitchFamily="18" charset="0"/>
                <a:cs typeface="Times New Roman" panose="02020603050405020304" pitchFamily="18" charset="0"/>
              </a:rPr>
              <a:t>CCA LCA  </a:t>
            </a:r>
            <a:r>
              <a:rPr lang="en-US" b="1" dirty="0">
                <a:latin typeface="Times New Roman" panose="02020603050405020304" pitchFamily="18" charset="0"/>
                <a:cs typeface="Times New Roman" panose="02020603050405020304" pitchFamily="18" charset="0"/>
              </a:rPr>
              <a:t/>
            </a:r>
            <a:br>
              <a:rPr lang="en-US" b="1" dirty="0">
                <a:latin typeface="Times New Roman" panose="02020603050405020304" pitchFamily="18" charset="0"/>
                <a:cs typeface="Times New Roman" panose="02020603050405020304" pitchFamily="18" charset="0"/>
              </a:rPr>
            </a:br>
            <a:endParaRPr b="1" dirty="0">
              <a:latin typeface="Times New Roman" panose="02020603050405020304" pitchFamily="18" charset="0"/>
              <a:cs typeface="Times New Roman" panose="02020603050405020304" pitchFamily="18" charset="0"/>
            </a:endParaRPr>
          </a:p>
        </p:txBody>
      </p:sp>
      <p:sp>
        <p:nvSpPr>
          <p:cNvPr id="130" name="Google Shape;130;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A7EED888-5EB6-47E2-BD74-1A69AD893CDB}" type="datetime1">
              <a:rPr lang="en-US" smtClean="0"/>
              <a:t>3/29/2023</a:t>
            </a:fld>
            <a:endParaRPr/>
          </a:p>
        </p:txBody>
      </p:sp>
      <p:sp>
        <p:nvSpPr>
          <p:cNvPr id="131" name="Google Shape;131;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GB" smtClean="0"/>
              <a:t>Microprocessor Architecture and Internet of Things_CET3014B    Unit 3      2022-23     S4  </a:t>
            </a:r>
            <a:endParaRPr/>
          </a:p>
        </p:txBody>
      </p:sp>
      <p:sp>
        <p:nvSpPr>
          <p:cNvPr id="132" name="Google Shape;132;p3"/>
          <p:cNvSpPr/>
          <p:nvPr/>
        </p:nvSpPr>
        <p:spPr>
          <a:xfrm>
            <a:off x="69848" y="13063"/>
            <a:ext cx="654050" cy="864123"/>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4400"/>
              <a:buFont typeface="Arial"/>
              <a:buNone/>
            </a:pPr>
            <a:endParaRPr sz="4400">
              <a:solidFill>
                <a:schemeClr val="dk1"/>
              </a:solidFill>
              <a:latin typeface="Calibri"/>
              <a:ea typeface="Calibri"/>
              <a:cs typeface="Calibri"/>
              <a:sym typeface="Calibri"/>
            </a:endParaRPr>
          </a:p>
        </p:txBody>
      </p:sp>
      <p:cxnSp>
        <p:nvCxnSpPr>
          <p:cNvPr id="133" name="Google Shape;133;p3"/>
          <p:cNvCxnSpPr/>
          <p:nvPr/>
        </p:nvCxnSpPr>
        <p:spPr>
          <a:xfrm rot="10800000" flipH="1">
            <a:off x="77354" y="927697"/>
            <a:ext cx="12192000" cy="27709"/>
          </a:xfrm>
          <a:prstGeom prst="straightConnector1">
            <a:avLst/>
          </a:prstGeom>
          <a:noFill/>
          <a:ln w="9525" cap="flat" cmpd="sng">
            <a:solidFill>
              <a:srgbClr val="00B050"/>
            </a:solidFill>
            <a:prstDash val="solid"/>
            <a:miter lim="800000"/>
            <a:headEnd type="none" w="sm" len="sm"/>
            <a:tailEnd type="none" w="sm" len="sm"/>
          </a:ln>
        </p:spPr>
      </p:cxnSp>
      <p:sp>
        <p:nvSpPr>
          <p:cNvPr id="134" name="Google Shape;134;p3"/>
          <p:cNvSpPr/>
          <p:nvPr/>
        </p:nvSpPr>
        <p:spPr>
          <a:xfrm>
            <a:off x="146051" y="6356350"/>
            <a:ext cx="471487" cy="457200"/>
          </a:xfrm>
          <a:prstGeom prst="rect">
            <a:avLst/>
          </a:prstGeom>
          <a:solidFill>
            <a:srgbClr val="7030A0"/>
          </a:solidFill>
          <a:ln w="12700" cap="flat" cmpd="sng">
            <a:solidFill>
              <a:srgbClr val="7030A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cxnSp>
        <p:nvCxnSpPr>
          <p:cNvPr id="135" name="Google Shape;135;p3"/>
          <p:cNvCxnSpPr/>
          <p:nvPr/>
        </p:nvCxnSpPr>
        <p:spPr>
          <a:xfrm flipH="1">
            <a:off x="773905" y="13063"/>
            <a:ext cx="14288" cy="6821487"/>
          </a:xfrm>
          <a:prstGeom prst="straightConnector1">
            <a:avLst/>
          </a:prstGeom>
          <a:noFill/>
          <a:ln w="15875" cap="flat" cmpd="sng">
            <a:solidFill>
              <a:srgbClr val="00B050"/>
            </a:solidFill>
            <a:prstDash val="solid"/>
            <a:miter lim="800000"/>
            <a:headEnd type="none" w="sm" len="sm"/>
            <a:tailEnd type="none" w="sm" len="sm"/>
          </a:ln>
        </p:spPr>
      </p:cxnSp>
      <p:cxnSp>
        <p:nvCxnSpPr>
          <p:cNvPr id="136" name="Google Shape;136;p3"/>
          <p:cNvCxnSpPr/>
          <p:nvPr/>
        </p:nvCxnSpPr>
        <p:spPr>
          <a:xfrm>
            <a:off x="-10316" y="6264275"/>
            <a:ext cx="12192000" cy="0"/>
          </a:xfrm>
          <a:prstGeom prst="straightConnector1">
            <a:avLst/>
          </a:prstGeom>
          <a:noFill/>
          <a:ln w="15875" cap="flat" cmpd="sng">
            <a:solidFill>
              <a:srgbClr val="00B050"/>
            </a:solidFill>
            <a:prstDash val="solid"/>
            <a:miter lim="800000"/>
            <a:headEnd type="none" w="sm" len="sm"/>
            <a:tailEnd type="none" w="sm" len="sm"/>
          </a:ln>
        </p:spPr>
      </p:cxnSp>
      <p:sp>
        <p:nvSpPr>
          <p:cNvPr id="138" name="Google Shape;138;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a:t>
            </a:fld>
            <a:endParaRPr/>
          </a:p>
        </p:txBody>
      </p:sp>
      <p:pic>
        <p:nvPicPr>
          <p:cNvPr id="3" name="Picture 2"/>
          <p:cNvPicPr>
            <a:picLocks noChangeAspect="1"/>
          </p:cNvPicPr>
          <p:nvPr/>
        </p:nvPicPr>
        <p:blipFill>
          <a:blip r:embed="rId4"/>
          <a:stretch>
            <a:fillRect/>
          </a:stretch>
        </p:blipFill>
        <p:spPr>
          <a:xfrm>
            <a:off x="944561" y="1005916"/>
            <a:ext cx="10859512" cy="5258359"/>
          </a:xfrm>
          <a:prstGeom prst="rect">
            <a:avLst/>
          </a:prstGeom>
        </p:spPr>
      </p:pic>
    </p:spTree>
    <p:extLst>
      <p:ext uri="{BB962C8B-B14F-4D97-AF65-F5344CB8AC3E}">
        <p14:creationId xmlns:p14="http://schemas.microsoft.com/office/powerpoint/2010/main" val="369196223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66"/>
        <p:cNvGrpSpPr/>
        <p:nvPr/>
      </p:nvGrpSpPr>
      <p:grpSpPr>
        <a:xfrm>
          <a:off x="0" y="0"/>
          <a:ext cx="0" cy="0"/>
          <a:chOff x="0" y="0"/>
          <a:chExt cx="0" cy="0"/>
        </a:xfrm>
      </p:grpSpPr>
      <p:sp>
        <p:nvSpPr>
          <p:cNvPr id="467" name="Google Shape;467;p25"/>
          <p:cNvSpPr txBox="1">
            <a:spLocks noGrp="1"/>
          </p:cNvSpPr>
          <p:nvPr>
            <p:ph type="title"/>
          </p:nvPr>
        </p:nvSpPr>
        <p:spPr>
          <a:xfrm>
            <a:off x="1006919" y="-100691"/>
            <a:ext cx="9410718" cy="8382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rgbClr val="7030A0"/>
              </a:buClr>
              <a:buSzPts val="6000"/>
              <a:buFont typeface="Times New Roman"/>
              <a:buNone/>
            </a:pPr>
            <a:r>
              <a:rPr lang="en-US" sz="6000" b="1">
                <a:solidFill>
                  <a:srgbClr val="7030A0"/>
                </a:solidFill>
                <a:latin typeface="Times New Roman"/>
                <a:ea typeface="Times New Roman"/>
                <a:cs typeface="Times New Roman"/>
                <a:sym typeface="Times New Roman"/>
              </a:rPr>
              <a:t>Segmentation Unit</a:t>
            </a:r>
            <a:endParaRPr sz="6000" b="1">
              <a:solidFill>
                <a:srgbClr val="7030A0"/>
              </a:solidFill>
              <a:latin typeface="Times New Roman"/>
              <a:ea typeface="Times New Roman"/>
              <a:cs typeface="Times New Roman"/>
              <a:sym typeface="Times New Roman"/>
            </a:endParaRPr>
          </a:p>
        </p:txBody>
      </p:sp>
      <p:sp>
        <p:nvSpPr>
          <p:cNvPr id="468" name="Google Shape;468;p25"/>
          <p:cNvSpPr txBox="1">
            <a:spLocks noGrp="1"/>
          </p:cNvSpPr>
          <p:nvPr>
            <p:ph type="body" idx="1"/>
          </p:nvPr>
        </p:nvSpPr>
        <p:spPr>
          <a:xfrm>
            <a:off x="798516" y="917270"/>
            <a:ext cx="11227230" cy="4776731"/>
          </a:xfrm>
          <a:prstGeom prst="rect">
            <a:avLst/>
          </a:prstGeom>
          <a:noFill/>
          <a:ln>
            <a:noFill/>
          </a:ln>
        </p:spPr>
        <p:txBody>
          <a:bodyPr spcFirstLastPara="1" wrap="square" lIns="91425" tIns="45700" rIns="91425" bIns="45700" anchor="t" anchorCtr="0">
            <a:noAutofit/>
          </a:bodyPr>
          <a:lstStyle/>
          <a:p>
            <a:pPr marL="342900" lvl="0" indent="-342900" algn="l" rtl="0">
              <a:spcBef>
                <a:spcPts val="0"/>
              </a:spcBef>
              <a:spcAft>
                <a:spcPts val="0"/>
              </a:spcAft>
              <a:buClr>
                <a:srgbClr val="FF0000"/>
              </a:buClr>
              <a:buSzPts val="2800"/>
              <a:buChar char="•"/>
            </a:pPr>
            <a:r>
              <a:rPr lang="en-US" sz="2800">
                <a:solidFill>
                  <a:srgbClr val="FF0000"/>
                </a:solidFill>
                <a:latin typeface="Times New Roman"/>
                <a:ea typeface="Times New Roman"/>
                <a:cs typeface="Times New Roman"/>
                <a:sym typeface="Times New Roman"/>
              </a:rPr>
              <a:t>Divides processor’s addressable memory space</a:t>
            </a:r>
            <a:r>
              <a:rPr lang="en-US" sz="2800" b="1">
                <a:solidFill>
                  <a:srgbClr val="7030A0"/>
                </a:solidFill>
                <a:latin typeface="Times New Roman"/>
                <a:ea typeface="Times New Roman"/>
                <a:cs typeface="Times New Roman"/>
                <a:sym typeface="Times New Roman"/>
              </a:rPr>
              <a:t> </a:t>
            </a:r>
            <a:r>
              <a:rPr lang="en-US" sz="2800" b="1">
                <a:latin typeface="Times New Roman"/>
                <a:ea typeface="Times New Roman"/>
                <a:cs typeface="Times New Roman"/>
                <a:sym typeface="Times New Roman"/>
              </a:rPr>
              <a:t>(Linear Address Space) </a:t>
            </a:r>
            <a:r>
              <a:rPr lang="en-US" sz="2800">
                <a:solidFill>
                  <a:srgbClr val="7030A0"/>
                </a:solidFill>
                <a:latin typeface="Times New Roman"/>
                <a:ea typeface="Times New Roman"/>
                <a:cs typeface="Times New Roman"/>
                <a:sym typeface="Times New Roman"/>
              </a:rPr>
              <a:t>into smaller protected address space called </a:t>
            </a:r>
            <a:r>
              <a:rPr lang="en-US" sz="3600" b="1">
                <a:solidFill>
                  <a:srgbClr val="C00000"/>
                </a:solidFill>
                <a:latin typeface="Times New Roman"/>
                <a:ea typeface="Times New Roman"/>
                <a:cs typeface="Times New Roman"/>
                <a:sym typeface="Times New Roman"/>
              </a:rPr>
              <a:t>segments</a:t>
            </a:r>
            <a:r>
              <a:rPr lang="en-US" sz="2800" b="1">
                <a:solidFill>
                  <a:srgbClr val="7030A0"/>
                </a:solidFill>
                <a:latin typeface="Times New Roman"/>
                <a:ea typeface="Times New Roman"/>
                <a:cs typeface="Times New Roman"/>
                <a:sym typeface="Times New Roman"/>
              </a:rPr>
              <a:t>.</a:t>
            </a:r>
            <a:endParaRPr/>
          </a:p>
          <a:p>
            <a:pPr marL="342900" lvl="0" indent="-342900" algn="l" rtl="0">
              <a:spcBef>
                <a:spcPts val="560"/>
              </a:spcBef>
              <a:spcAft>
                <a:spcPts val="0"/>
              </a:spcAft>
              <a:buClr>
                <a:schemeClr val="dk1"/>
              </a:buClr>
              <a:buSzPts val="2800"/>
              <a:buNone/>
            </a:pPr>
            <a:endParaRPr sz="2800">
              <a:latin typeface="Times New Roman"/>
              <a:ea typeface="Times New Roman"/>
              <a:cs typeface="Times New Roman"/>
              <a:sym typeface="Times New Roman"/>
            </a:endParaRPr>
          </a:p>
          <a:p>
            <a:pPr marL="342900" lvl="0" indent="-342900" algn="l" rtl="0">
              <a:spcBef>
                <a:spcPts val="560"/>
              </a:spcBef>
              <a:spcAft>
                <a:spcPts val="0"/>
              </a:spcAft>
              <a:buClr>
                <a:schemeClr val="dk1"/>
              </a:buClr>
              <a:buSzPts val="2800"/>
              <a:buChar char="•"/>
            </a:pPr>
            <a:r>
              <a:rPr lang="en-US" sz="2800">
                <a:latin typeface="Times New Roman"/>
                <a:ea typeface="Times New Roman"/>
                <a:cs typeface="Times New Roman"/>
                <a:sym typeface="Times New Roman"/>
              </a:rPr>
              <a:t>Defines various </a:t>
            </a:r>
            <a:r>
              <a:rPr lang="en-US" sz="2800">
                <a:solidFill>
                  <a:srgbClr val="7030A0"/>
                </a:solidFill>
                <a:latin typeface="Times New Roman"/>
                <a:ea typeface="Times New Roman"/>
                <a:cs typeface="Times New Roman"/>
                <a:sym typeface="Times New Roman"/>
              </a:rPr>
              <a:t>types of segments </a:t>
            </a:r>
            <a:r>
              <a:rPr lang="en-US" sz="2800">
                <a:latin typeface="Times New Roman"/>
                <a:ea typeface="Times New Roman"/>
                <a:cs typeface="Times New Roman"/>
                <a:sym typeface="Times New Roman"/>
              </a:rPr>
              <a:t>with different </a:t>
            </a:r>
            <a:r>
              <a:rPr lang="en-US" sz="2800" b="1">
                <a:solidFill>
                  <a:srgbClr val="0000FF"/>
                </a:solidFill>
                <a:latin typeface="Times New Roman"/>
                <a:ea typeface="Times New Roman"/>
                <a:cs typeface="Times New Roman"/>
                <a:sym typeface="Times New Roman"/>
              </a:rPr>
              <a:t>attributes </a:t>
            </a:r>
            <a:r>
              <a:rPr lang="en-US" sz="2800">
                <a:latin typeface="Times New Roman"/>
                <a:ea typeface="Times New Roman"/>
                <a:cs typeface="Times New Roman"/>
                <a:sym typeface="Times New Roman"/>
              </a:rPr>
              <a:t>and </a:t>
            </a:r>
            <a:r>
              <a:rPr lang="en-US" sz="2800">
                <a:solidFill>
                  <a:srgbClr val="FF0000"/>
                </a:solidFill>
                <a:latin typeface="Times New Roman"/>
                <a:ea typeface="Times New Roman"/>
                <a:cs typeface="Times New Roman"/>
                <a:sym typeface="Times New Roman"/>
              </a:rPr>
              <a:t>provides </a:t>
            </a:r>
            <a:r>
              <a:rPr lang="en-US" sz="2800" b="1">
                <a:solidFill>
                  <a:srgbClr val="953734"/>
                </a:solidFill>
                <a:latin typeface="Times New Roman"/>
                <a:ea typeface="Times New Roman"/>
                <a:cs typeface="Times New Roman"/>
                <a:sym typeface="Times New Roman"/>
              </a:rPr>
              <a:t>segment level protection</a:t>
            </a:r>
            <a:r>
              <a:rPr lang="en-US" sz="2800">
                <a:solidFill>
                  <a:srgbClr val="FF0000"/>
                </a:solidFill>
                <a:latin typeface="Times New Roman"/>
                <a:ea typeface="Times New Roman"/>
                <a:cs typeface="Times New Roman"/>
                <a:sym typeface="Times New Roman"/>
              </a:rPr>
              <a:t>.</a:t>
            </a:r>
            <a:endParaRPr/>
          </a:p>
          <a:p>
            <a:pPr marL="342900" lvl="0" indent="-165100" algn="l" rtl="0">
              <a:spcBef>
                <a:spcPts val="560"/>
              </a:spcBef>
              <a:spcAft>
                <a:spcPts val="0"/>
              </a:spcAft>
              <a:buClr>
                <a:schemeClr val="dk1"/>
              </a:buClr>
              <a:buSzPts val="2800"/>
              <a:buNone/>
            </a:pPr>
            <a:endParaRPr sz="2800">
              <a:latin typeface="Times New Roman"/>
              <a:ea typeface="Times New Roman"/>
              <a:cs typeface="Times New Roman"/>
              <a:sym typeface="Times New Roman"/>
            </a:endParaRPr>
          </a:p>
          <a:p>
            <a:pPr marL="342900" lvl="0" indent="-342900" algn="l" rtl="0">
              <a:spcBef>
                <a:spcPts val="560"/>
              </a:spcBef>
              <a:spcAft>
                <a:spcPts val="0"/>
              </a:spcAft>
              <a:buClr>
                <a:srgbClr val="953734"/>
              </a:buClr>
              <a:buSzPts val="2800"/>
              <a:buChar char="•"/>
            </a:pPr>
            <a:r>
              <a:rPr lang="en-US" sz="2800" b="1">
                <a:solidFill>
                  <a:srgbClr val="953734"/>
                </a:solidFill>
                <a:latin typeface="Times New Roman"/>
                <a:ea typeface="Times New Roman"/>
                <a:cs typeface="Times New Roman"/>
                <a:sym typeface="Times New Roman"/>
              </a:rPr>
              <a:t>Isolation</a:t>
            </a:r>
            <a:r>
              <a:rPr lang="en-US" sz="2800">
                <a:latin typeface="Times New Roman"/>
                <a:ea typeface="Times New Roman"/>
                <a:cs typeface="Times New Roman"/>
                <a:sym typeface="Times New Roman"/>
              </a:rPr>
              <a:t> of </a:t>
            </a:r>
            <a:r>
              <a:rPr lang="en-US" sz="2800" b="1">
                <a:latin typeface="Times New Roman"/>
                <a:ea typeface="Times New Roman"/>
                <a:cs typeface="Times New Roman"/>
                <a:sym typeface="Times New Roman"/>
              </a:rPr>
              <a:t>code , data </a:t>
            </a:r>
            <a:r>
              <a:rPr lang="en-US" sz="2800">
                <a:latin typeface="Times New Roman"/>
                <a:ea typeface="Times New Roman"/>
                <a:cs typeface="Times New Roman"/>
                <a:sym typeface="Times New Roman"/>
              </a:rPr>
              <a:t>and </a:t>
            </a:r>
            <a:r>
              <a:rPr lang="en-US" sz="2800" b="1">
                <a:latin typeface="Times New Roman"/>
                <a:ea typeface="Times New Roman"/>
                <a:cs typeface="Times New Roman"/>
                <a:sym typeface="Times New Roman"/>
              </a:rPr>
              <a:t>stack  modules.</a:t>
            </a:r>
            <a:endParaRPr sz="2800" b="1">
              <a:latin typeface="Times New Roman"/>
              <a:ea typeface="Times New Roman"/>
              <a:cs typeface="Times New Roman"/>
              <a:sym typeface="Times New Roman"/>
            </a:endParaRPr>
          </a:p>
          <a:p>
            <a:pPr marL="342900" lvl="0" indent="-342900" algn="l" rtl="0">
              <a:spcBef>
                <a:spcPts val="560"/>
              </a:spcBef>
              <a:spcAft>
                <a:spcPts val="0"/>
              </a:spcAft>
              <a:buClr>
                <a:srgbClr val="FF0000"/>
              </a:buClr>
              <a:buSzPts val="2800"/>
              <a:buChar char="•"/>
            </a:pPr>
            <a:r>
              <a:rPr lang="en-US" sz="2800">
                <a:solidFill>
                  <a:srgbClr val="FF0000"/>
                </a:solidFill>
                <a:latin typeface="Times New Roman"/>
                <a:ea typeface="Times New Roman"/>
                <a:cs typeface="Times New Roman"/>
                <a:sym typeface="Times New Roman"/>
              </a:rPr>
              <a:t>Cannot be Disabled. </a:t>
            </a:r>
            <a:r>
              <a:rPr lang="en-US" sz="2800" b="1" i="1">
                <a:solidFill>
                  <a:srgbClr val="7030A0"/>
                </a:solidFill>
                <a:latin typeface="Times New Roman"/>
                <a:ea typeface="Times New Roman"/>
                <a:cs typeface="Times New Roman"/>
                <a:sym typeface="Times New Roman"/>
              </a:rPr>
              <a:t>There is </a:t>
            </a:r>
            <a:r>
              <a:rPr lang="en-US" sz="2800" b="1" i="1">
                <a:solidFill>
                  <a:srgbClr val="953734"/>
                </a:solidFill>
                <a:latin typeface="Times New Roman"/>
                <a:ea typeface="Times New Roman"/>
                <a:cs typeface="Times New Roman"/>
                <a:sym typeface="Times New Roman"/>
              </a:rPr>
              <a:t>No Bit </a:t>
            </a:r>
            <a:r>
              <a:rPr lang="en-US" sz="2800" b="1" i="1">
                <a:solidFill>
                  <a:srgbClr val="7030A0"/>
                </a:solidFill>
                <a:latin typeface="Times New Roman"/>
                <a:ea typeface="Times New Roman"/>
                <a:cs typeface="Times New Roman"/>
                <a:sym typeface="Times New Roman"/>
              </a:rPr>
              <a:t>available to Disable segmentation </a:t>
            </a:r>
            <a:endParaRPr sz="2800">
              <a:solidFill>
                <a:srgbClr val="FF0000"/>
              </a:solidFill>
              <a:latin typeface="Times New Roman"/>
              <a:ea typeface="Times New Roman"/>
              <a:cs typeface="Times New Roman"/>
              <a:sym typeface="Times New Roman"/>
            </a:endParaRPr>
          </a:p>
          <a:p>
            <a:pPr marL="342900" lvl="0" indent="-342900" algn="l" rtl="0">
              <a:spcBef>
                <a:spcPts val="640"/>
              </a:spcBef>
              <a:spcAft>
                <a:spcPts val="0"/>
              </a:spcAft>
              <a:buClr>
                <a:schemeClr val="dk1"/>
              </a:buClr>
              <a:buSzPts val="2800"/>
              <a:buChar char="•"/>
            </a:pPr>
            <a:r>
              <a:rPr lang="en-US" sz="2800">
                <a:latin typeface="Times New Roman"/>
                <a:ea typeface="Times New Roman"/>
                <a:cs typeface="Times New Roman"/>
                <a:sym typeface="Times New Roman"/>
              </a:rPr>
              <a:t>It converts </a:t>
            </a:r>
            <a:r>
              <a:rPr lang="en-US" b="1">
                <a:solidFill>
                  <a:srgbClr val="002060"/>
                </a:solidFill>
                <a:latin typeface="Times New Roman"/>
                <a:ea typeface="Times New Roman"/>
                <a:cs typeface="Times New Roman"/>
                <a:sym typeface="Times New Roman"/>
              </a:rPr>
              <a:t>Logical Address </a:t>
            </a:r>
            <a:r>
              <a:rPr lang="en-US" sz="2800" b="1">
                <a:latin typeface="Times New Roman"/>
                <a:ea typeface="Times New Roman"/>
                <a:cs typeface="Times New Roman"/>
                <a:sym typeface="Times New Roman"/>
              </a:rPr>
              <a:t>to</a:t>
            </a:r>
            <a:r>
              <a:rPr lang="en-US" sz="2800" b="1">
                <a:solidFill>
                  <a:srgbClr val="FF0000"/>
                </a:solidFill>
                <a:latin typeface="Times New Roman"/>
                <a:ea typeface="Times New Roman"/>
                <a:cs typeface="Times New Roman"/>
                <a:sym typeface="Times New Roman"/>
              </a:rPr>
              <a:t> </a:t>
            </a:r>
            <a:r>
              <a:rPr lang="en-US" b="1">
                <a:solidFill>
                  <a:srgbClr val="002060"/>
                </a:solidFill>
                <a:latin typeface="Times New Roman"/>
                <a:ea typeface="Times New Roman"/>
                <a:cs typeface="Times New Roman"/>
                <a:sym typeface="Times New Roman"/>
              </a:rPr>
              <a:t>Linear Address. </a:t>
            </a:r>
            <a:endParaRPr b="1">
              <a:solidFill>
                <a:srgbClr val="002060"/>
              </a:solidFill>
              <a:latin typeface="Times New Roman"/>
              <a:ea typeface="Times New Roman"/>
              <a:cs typeface="Times New Roman"/>
              <a:sym typeface="Times New Roman"/>
            </a:endParaRPr>
          </a:p>
          <a:p>
            <a:pPr marL="342900" lvl="0" indent="-342900" algn="l" rtl="0">
              <a:spcBef>
                <a:spcPts val="360"/>
              </a:spcBef>
              <a:spcAft>
                <a:spcPts val="0"/>
              </a:spcAft>
              <a:buClr>
                <a:srgbClr val="002060"/>
              </a:buClr>
              <a:buSzPts val="1800"/>
              <a:buChar char="•"/>
            </a:pPr>
            <a:r>
              <a:rPr lang="en-US" sz="1800" b="1" u="sng">
                <a:solidFill>
                  <a:srgbClr val="002060"/>
                </a:solidFill>
                <a:latin typeface="Times New Roman"/>
                <a:ea typeface="Times New Roman"/>
                <a:cs typeface="Times New Roman"/>
                <a:sym typeface="Times New Roman"/>
                <a:hlinkClick r:id="rId3">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https://www.youtube.com/watch?v=p9yZNLeOj4s</a:t>
            </a:r>
            <a:endParaRPr sz="1800" b="1">
              <a:solidFill>
                <a:srgbClr val="002060"/>
              </a:solidFill>
              <a:latin typeface="Times New Roman"/>
              <a:ea typeface="Times New Roman"/>
              <a:cs typeface="Times New Roman"/>
              <a:sym typeface="Times New Roman"/>
            </a:endParaRPr>
          </a:p>
          <a:p>
            <a:pPr marL="342900" lvl="0" indent="-342900" algn="l" rtl="0">
              <a:spcBef>
                <a:spcPts val="360"/>
              </a:spcBef>
              <a:spcAft>
                <a:spcPts val="0"/>
              </a:spcAft>
              <a:buClr>
                <a:srgbClr val="002060"/>
              </a:buClr>
              <a:buSzPts val="1800"/>
              <a:buChar char="•"/>
            </a:pPr>
            <a:r>
              <a:rPr lang="en-US" sz="1800" b="1">
                <a:solidFill>
                  <a:srgbClr val="002060"/>
                </a:solidFill>
                <a:latin typeface="Times New Roman"/>
                <a:ea typeface="Times New Roman"/>
                <a:cs typeface="Times New Roman"/>
                <a:sym typeface="Times New Roman"/>
              </a:rPr>
              <a:t>https://www.youtube.com/watch?v=Gjfiuj3lm2o</a:t>
            </a:r>
            <a:endParaRPr sz="1800" b="1">
              <a:solidFill>
                <a:srgbClr val="002060"/>
              </a:solidFill>
              <a:latin typeface="Times New Roman"/>
              <a:ea typeface="Times New Roman"/>
              <a:cs typeface="Times New Roman"/>
              <a:sym typeface="Times New Roman"/>
            </a:endParaRPr>
          </a:p>
        </p:txBody>
      </p:sp>
      <p:pic>
        <p:nvPicPr>
          <p:cNvPr id="469" name="Google Shape;469;p25"/>
          <p:cNvPicPr preferRelativeResize="0"/>
          <p:nvPr/>
        </p:nvPicPr>
        <p:blipFill rotWithShape="1">
          <a:blip r:embed="rId4">
            <a:alphaModFix/>
          </a:blip>
          <a:srcRect/>
          <a:stretch/>
        </p:blipFill>
        <p:spPr>
          <a:xfrm>
            <a:off x="6" y="0"/>
            <a:ext cx="780263" cy="737552"/>
          </a:xfrm>
          <a:prstGeom prst="rect">
            <a:avLst/>
          </a:prstGeom>
          <a:noFill/>
          <a:ln>
            <a:noFill/>
          </a:ln>
        </p:spPr>
      </p:pic>
      <p:sp>
        <p:nvSpPr>
          <p:cNvPr id="470" name="Google Shape;470;p25"/>
          <p:cNvSpPr txBox="1">
            <a:spLocks noGrp="1"/>
          </p:cNvSpPr>
          <p:nvPr>
            <p:ph type="ftr" idx="11"/>
          </p:nvPr>
        </p:nvSpPr>
        <p:spPr>
          <a:xfrm>
            <a:off x="3271569" y="6384058"/>
            <a:ext cx="4881418"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GB" smtClean="0"/>
              <a:t>Microprocessor Architecture and Internet of Things_CET3014B    Unit 3      2022-23     S4  </a:t>
            </a:r>
            <a:endParaRPr/>
          </a:p>
        </p:txBody>
      </p:sp>
      <p:sp>
        <p:nvSpPr>
          <p:cNvPr id="471" name="Google Shape;471;p25"/>
          <p:cNvSpPr txBox="1">
            <a:spLocks noGrp="1"/>
          </p:cNvSpPr>
          <p:nvPr>
            <p:ph type="sldNum" idx="12"/>
          </p:nvPr>
        </p:nvSpPr>
        <p:spPr>
          <a:xfrm>
            <a:off x="8737600" y="6356393"/>
            <a:ext cx="28448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30</a:t>
            </a:fld>
            <a:endParaRPr/>
          </a:p>
        </p:txBody>
      </p:sp>
      <p:cxnSp>
        <p:nvCxnSpPr>
          <p:cNvPr id="472" name="Google Shape;472;p25"/>
          <p:cNvCxnSpPr/>
          <p:nvPr/>
        </p:nvCxnSpPr>
        <p:spPr>
          <a:xfrm rot="10800000" flipH="1">
            <a:off x="6" y="829626"/>
            <a:ext cx="12192000" cy="27709"/>
          </a:xfrm>
          <a:prstGeom prst="straightConnector1">
            <a:avLst/>
          </a:prstGeom>
          <a:noFill/>
          <a:ln w="9525" cap="flat" cmpd="sng">
            <a:solidFill>
              <a:srgbClr val="00B050"/>
            </a:solidFill>
            <a:prstDash val="solid"/>
            <a:round/>
            <a:headEnd type="none" w="sm" len="sm"/>
            <a:tailEnd type="none" w="sm" len="sm"/>
          </a:ln>
        </p:spPr>
      </p:cxnSp>
      <p:sp>
        <p:nvSpPr>
          <p:cNvPr id="473" name="Google Shape;473;p25"/>
          <p:cNvSpPr/>
          <p:nvPr/>
        </p:nvSpPr>
        <p:spPr>
          <a:xfrm>
            <a:off x="146051" y="6356350"/>
            <a:ext cx="471487" cy="457200"/>
          </a:xfrm>
          <a:prstGeom prst="rect">
            <a:avLst/>
          </a:prstGeom>
          <a:solidFill>
            <a:srgbClr val="7030A0"/>
          </a:solidFill>
          <a:ln w="25400" cap="flat" cmpd="sng">
            <a:solidFill>
              <a:srgbClr val="7030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474" name="Google Shape;474;p25"/>
          <p:cNvCxnSpPr/>
          <p:nvPr/>
        </p:nvCxnSpPr>
        <p:spPr>
          <a:xfrm flipH="1">
            <a:off x="773905" y="13063"/>
            <a:ext cx="14288" cy="6821487"/>
          </a:xfrm>
          <a:prstGeom prst="straightConnector1">
            <a:avLst/>
          </a:prstGeom>
          <a:noFill/>
          <a:ln w="15875" cap="flat" cmpd="sng">
            <a:solidFill>
              <a:srgbClr val="00B050"/>
            </a:solidFill>
            <a:prstDash val="solid"/>
            <a:round/>
            <a:headEnd type="none" w="sm" len="sm"/>
            <a:tailEnd type="none" w="sm" len="sm"/>
          </a:ln>
        </p:spPr>
      </p:cxnSp>
      <p:cxnSp>
        <p:nvCxnSpPr>
          <p:cNvPr id="475" name="Google Shape;475;p25"/>
          <p:cNvCxnSpPr/>
          <p:nvPr/>
        </p:nvCxnSpPr>
        <p:spPr>
          <a:xfrm>
            <a:off x="-10316" y="6264275"/>
            <a:ext cx="12192000" cy="0"/>
          </a:xfrm>
          <a:prstGeom prst="straightConnector1">
            <a:avLst/>
          </a:prstGeom>
          <a:noFill/>
          <a:ln w="15875" cap="flat" cmpd="sng">
            <a:solidFill>
              <a:srgbClr val="00B050"/>
            </a:solidFill>
            <a:prstDash val="solid"/>
            <a:round/>
            <a:headEnd type="none" w="sm" len="sm"/>
            <a:tailEnd type="none" w="sm" len="sm"/>
          </a:ln>
        </p:spPr>
      </p:cxnSp>
      <p:sp>
        <p:nvSpPr>
          <p:cNvPr id="476" name="Google Shape;476;p25"/>
          <p:cNvSpPr txBox="1">
            <a:spLocks noGrp="1"/>
          </p:cNvSpPr>
          <p:nvPr>
            <p:ph type="dt" idx="10"/>
          </p:nvPr>
        </p:nvSpPr>
        <p:spPr>
          <a:xfrm>
            <a:off x="883841" y="6323360"/>
            <a:ext cx="28448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3CCEC4EF-BF10-4327-AB52-2D0BE324A99C}" type="datetime1">
              <a:rPr lang="en-US" smtClean="0"/>
              <a:t>3/29/2023</a:t>
            </a:fld>
            <a:endParaRPr/>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6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6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6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6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68">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68">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68">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68">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6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82"/>
        <p:cNvGrpSpPr/>
        <p:nvPr/>
      </p:nvGrpSpPr>
      <p:grpSpPr>
        <a:xfrm>
          <a:off x="0" y="0"/>
          <a:ext cx="0" cy="0"/>
          <a:chOff x="0" y="0"/>
          <a:chExt cx="0" cy="0"/>
        </a:xfrm>
      </p:grpSpPr>
      <p:sp>
        <p:nvSpPr>
          <p:cNvPr id="483" name="Google Shape;483;p26"/>
          <p:cNvSpPr txBox="1">
            <a:spLocks noGrp="1"/>
          </p:cNvSpPr>
          <p:nvPr>
            <p:ph type="title"/>
          </p:nvPr>
        </p:nvSpPr>
        <p:spPr>
          <a:xfrm>
            <a:off x="1581332" y="232229"/>
            <a:ext cx="9530080" cy="626394"/>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rgbClr val="7030A0"/>
              </a:buClr>
              <a:buSzPts val="3800"/>
              <a:buFont typeface="Times New Roman"/>
              <a:buNone/>
            </a:pPr>
            <a:r>
              <a:rPr lang="en-US" sz="3800" b="1">
                <a:solidFill>
                  <a:srgbClr val="7030A0"/>
                </a:solidFill>
                <a:latin typeface="Times New Roman"/>
                <a:ea typeface="Times New Roman"/>
                <a:cs typeface="Times New Roman"/>
                <a:sym typeface="Times New Roman"/>
              </a:rPr>
              <a:t>Segment in Pentium Protected Mode </a:t>
            </a:r>
            <a:endParaRPr sz="3800" b="1">
              <a:solidFill>
                <a:srgbClr val="7030A0"/>
              </a:solidFill>
              <a:latin typeface="Times New Roman"/>
              <a:ea typeface="Times New Roman"/>
              <a:cs typeface="Times New Roman"/>
              <a:sym typeface="Times New Roman"/>
            </a:endParaRPr>
          </a:p>
        </p:txBody>
      </p:sp>
      <p:sp>
        <p:nvSpPr>
          <p:cNvPr id="484" name="Google Shape;484;p26"/>
          <p:cNvSpPr txBox="1">
            <a:spLocks noGrp="1"/>
          </p:cNvSpPr>
          <p:nvPr>
            <p:ph type="body" idx="1"/>
          </p:nvPr>
        </p:nvSpPr>
        <p:spPr>
          <a:xfrm>
            <a:off x="843394" y="858623"/>
            <a:ext cx="7524751" cy="5192748"/>
          </a:xfrm>
          <a:prstGeom prst="rect">
            <a:avLst/>
          </a:prstGeom>
          <a:noFill/>
          <a:ln>
            <a:noFill/>
          </a:ln>
        </p:spPr>
        <p:txBody>
          <a:bodyPr spcFirstLastPara="1" wrap="square" lIns="91425" tIns="45700" rIns="91425" bIns="45700" anchor="t" anchorCtr="0">
            <a:noAutofit/>
          </a:bodyPr>
          <a:lstStyle/>
          <a:p>
            <a:pPr marL="342900" lvl="0" indent="-342900" algn="l" rtl="0">
              <a:spcBef>
                <a:spcPts val="0"/>
              </a:spcBef>
              <a:spcAft>
                <a:spcPts val="0"/>
              </a:spcAft>
              <a:buClr>
                <a:srgbClr val="FF0000"/>
              </a:buClr>
              <a:buSzPts val="3600"/>
              <a:buChar char="•"/>
            </a:pPr>
            <a:r>
              <a:rPr lang="en-US" sz="2800" b="1" dirty="0">
                <a:solidFill>
                  <a:srgbClr val="FF0000"/>
                </a:solidFill>
                <a:latin typeface="Times New Roman"/>
                <a:ea typeface="Times New Roman"/>
                <a:cs typeface="Times New Roman"/>
                <a:sym typeface="Times New Roman"/>
              </a:rPr>
              <a:t>Area of memory:</a:t>
            </a:r>
            <a:endParaRPr sz="2800" dirty="0"/>
          </a:p>
          <a:p>
            <a:pPr marL="342900" lvl="0" indent="-342900" algn="l" rtl="0">
              <a:spcBef>
                <a:spcPts val="800"/>
              </a:spcBef>
              <a:spcAft>
                <a:spcPts val="0"/>
              </a:spcAft>
              <a:buClr>
                <a:schemeClr val="dk1"/>
              </a:buClr>
              <a:buSzPts val="3600"/>
              <a:buChar char="•"/>
            </a:pPr>
            <a:r>
              <a:rPr lang="en-US" sz="2800" dirty="0">
                <a:latin typeface="Times New Roman"/>
                <a:ea typeface="Times New Roman"/>
                <a:cs typeface="Times New Roman"/>
                <a:sym typeface="Times New Roman"/>
              </a:rPr>
              <a:t>Can be of </a:t>
            </a:r>
            <a:r>
              <a:rPr lang="en-US" sz="2800" dirty="0">
                <a:solidFill>
                  <a:srgbClr val="FF0000"/>
                </a:solidFill>
                <a:latin typeface="Times New Roman"/>
                <a:ea typeface="Times New Roman"/>
                <a:cs typeface="Times New Roman"/>
                <a:sym typeface="Times New Roman"/>
              </a:rPr>
              <a:t>variable sizes </a:t>
            </a:r>
            <a:r>
              <a:rPr lang="en-US" sz="2800" dirty="0">
                <a:latin typeface="Times New Roman"/>
                <a:ea typeface="Times New Roman"/>
                <a:cs typeface="Times New Roman"/>
                <a:sym typeface="Times New Roman"/>
              </a:rPr>
              <a:t>and </a:t>
            </a:r>
            <a:r>
              <a:rPr lang="en-US" sz="2800" dirty="0">
                <a:solidFill>
                  <a:srgbClr val="FF0000"/>
                </a:solidFill>
                <a:latin typeface="Times New Roman"/>
                <a:ea typeface="Times New Roman"/>
                <a:cs typeface="Times New Roman"/>
                <a:sym typeface="Times New Roman"/>
              </a:rPr>
              <a:t>maximum size can be of </a:t>
            </a:r>
            <a:r>
              <a:rPr lang="en-US" sz="2800" b="1" dirty="0">
                <a:solidFill>
                  <a:srgbClr val="002060"/>
                </a:solidFill>
                <a:latin typeface="Times New Roman"/>
                <a:ea typeface="Times New Roman"/>
                <a:cs typeface="Times New Roman"/>
                <a:sym typeface="Times New Roman"/>
              </a:rPr>
              <a:t>4GB </a:t>
            </a:r>
            <a:r>
              <a:rPr lang="en-US" sz="2800" dirty="0">
                <a:latin typeface="Times New Roman"/>
                <a:ea typeface="Times New Roman"/>
                <a:cs typeface="Times New Roman"/>
                <a:sym typeface="Times New Roman"/>
              </a:rPr>
              <a:t>(2</a:t>
            </a:r>
            <a:r>
              <a:rPr lang="en-US" sz="2800" baseline="30000" dirty="0">
                <a:latin typeface="Times New Roman"/>
                <a:ea typeface="Times New Roman"/>
                <a:cs typeface="Times New Roman"/>
                <a:sym typeface="Times New Roman"/>
              </a:rPr>
              <a:t>32</a:t>
            </a:r>
            <a:r>
              <a:rPr lang="en-US" sz="2800" dirty="0">
                <a:latin typeface="Times New Roman"/>
                <a:ea typeface="Times New Roman"/>
                <a:cs typeface="Times New Roman"/>
                <a:sym typeface="Times New Roman"/>
              </a:rPr>
              <a:t>  Bytes)</a:t>
            </a:r>
            <a:endParaRPr sz="2800" dirty="0"/>
          </a:p>
          <a:p>
            <a:pPr marL="342900" lvl="0" indent="-342900" algn="l" rtl="0">
              <a:spcBef>
                <a:spcPts val="720"/>
              </a:spcBef>
              <a:spcAft>
                <a:spcPts val="0"/>
              </a:spcAft>
              <a:buClr>
                <a:schemeClr val="dk1"/>
              </a:buClr>
              <a:buSzPts val="3600"/>
              <a:buChar char="•"/>
            </a:pPr>
            <a:r>
              <a:rPr lang="en-US" sz="2800" dirty="0">
                <a:latin typeface="Times New Roman"/>
                <a:ea typeface="Times New Roman"/>
                <a:cs typeface="Times New Roman"/>
                <a:sym typeface="Times New Roman"/>
              </a:rPr>
              <a:t>Used for </a:t>
            </a:r>
            <a:r>
              <a:rPr lang="en-US" sz="2800" b="1" dirty="0">
                <a:solidFill>
                  <a:srgbClr val="FF0000"/>
                </a:solidFill>
                <a:latin typeface="Times New Roman"/>
                <a:ea typeface="Times New Roman"/>
                <a:cs typeface="Times New Roman"/>
                <a:sym typeface="Times New Roman"/>
              </a:rPr>
              <a:t>different purposes </a:t>
            </a:r>
            <a:r>
              <a:rPr lang="en-US" sz="2800" dirty="0">
                <a:latin typeface="Times New Roman"/>
                <a:ea typeface="Times New Roman"/>
                <a:cs typeface="Times New Roman"/>
                <a:sym typeface="Times New Roman"/>
              </a:rPr>
              <a:t>(e.g. Code/Data/Stack)  </a:t>
            </a:r>
            <a:endParaRPr sz="2800" dirty="0"/>
          </a:p>
          <a:p>
            <a:pPr marL="342900" lvl="0" indent="-342900" algn="l" rtl="0">
              <a:spcBef>
                <a:spcPts val="720"/>
              </a:spcBef>
              <a:spcAft>
                <a:spcPts val="0"/>
              </a:spcAft>
              <a:buClr>
                <a:schemeClr val="dk1"/>
              </a:buClr>
              <a:buSzPts val="3600"/>
              <a:buChar char="•"/>
            </a:pPr>
            <a:r>
              <a:rPr lang="en-US" sz="2800" dirty="0">
                <a:latin typeface="Times New Roman"/>
                <a:ea typeface="Times New Roman"/>
                <a:cs typeface="Times New Roman"/>
                <a:sym typeface="Times New Roman"/>
              </a:rPr>
              <a:t>Have </a:t>
            </a:r>
            <a:r>
              <a:rPr lang="en-US" sz="2800" dirty="0">
                <a:solidFill>
                  <a:srgbClr val="FF0000"/>
                </a:solidFill>
                <a:latin typeface="Times New Roman"/>
                <a:ea typeface="Times New Roman"/>
                <a:cs typeface="Times New Roman"/>
                <a:sym typeface="Times New Roman"/>
              </a:rPr>
              <a:t>certain </a:t>
            </a:r>
            <a:r>
              <a:rPr lang="en-US" sz="2800" b="1" dirty="0">
                <a:solidFill>
                  <a:srgbClr val="FF0000"/>
                </a:solidFill>
                <a:latin typeface="Times New Roman"/>
                <a:ea typeface="Times New Roman"/>
                <a:cs typeface="Times New Roman"/>
                <a:sym typeface="Times New Roman"/>
              </a:rPr>
              <a:t>attributes</a:t>
            </a:r>
            <a:r>
              <a:rPr lang="en-US" sz="2800" dirty="0">
                <a:solidFill>
                  <a:srgbClr val="FF0000"/>
                </a:solidFill>
                <a:latin typeface="Times New Roman"/>
                <a:ea typeface="Times New Roman"/>
                <a:cs typeface="Times New Roman"/>
                <a:sym typeface="Times New Roman"/>
              </a:rPr>
              <a:t> </a:t>
            </a:r>
            <a:r>
              <a:rPr lang="en-US" sz="2800" dirty="0">
                <a:latin typeface="Times New Roman"/>
                <a:ea typeface="Times New Roman"/>
                <a:cs typeface="Times New Roman"/>
                <a:sym typeface="Times New Roman"/>
              </a:rPr>
              <a:t>associated with them</a:t>
            </a:r>
            <a:endParaRPr sz="2800" dirty="0"/>
          </a:p>
          <a:p>
            <a:pPr marL="342900" lvl="0" indent="-342900" algn="l" rtl="0">
              <a:spcBef>
                <a:spcPts val="800"/>
              </a:spcBef>
              <a:spcAft>
                <a:spcPts val="0"/>
              </a:spcAft>
              <a:buClr>
                <a:schemeClr val="dk1"/>
              </a:buClr>
              <a:buSzPts val="3600"/>
              <a:buChar char="•"/>
            </a:pPr>
            <a:r>
              <a:rPr lang="en-US" sz="2800" dirty="0">
                <a:latin typeface="Times New Roman"/>
                <a:ea typeface="Times New Roman"/>
                <a:cs typeface="Times New Roman"/>
                <a:sym typeface="Times New Roman"/>
              </a:rPr>
              <a:t>Defined by </a:t>
            </a:r>
            <a:r>
              <a:rPr lang="en-US" sz="2800" b="1" dirty="0">
                <a:solidFill>
                  <a:srgbClr val="0000FF"/>
                </a:solidFill>
                <a:latin typeface="Times New Roman"/>
                <a:ea typeface="Times New Roman"/>
                <a:cs typeface="Times New Roman"/>
                <a:sym typeface="Times New Roman"/>
              </a:rPr>
              <a:t>System Programmer</a:t>
            </a:r>
            <a:endParaRPr sz="2800" dirty="0"/>
          </a:p>
          <a:p>
            <a:pPr marL="342900" lvl="0" indent="-342900" algn="l" rtl="0">
              <a:spcBef>
                <a:spcPts val="720"/>
              </a:spcBef>
              <a:spcAft>
                <a:spcPts val="0"/>
              </a:spcAft>
              <a:buClr>
                <a:schemeClr val="dk1"/>
              </a:buClr>
              <a:buSzPts val="3600"/>
              <a:buChar char="•"/>
            </a:pPr>
            <a:r>
              <a:rPr lang="en-US" sz="2800" dirty="0">
                <a:latin typeface="Times New Roman"/>
                <a:ea typeface="Times New Roman"/>
                <a:cs typeface="Times New Roman"/>
                <a:sym typeface="Times New Roman"/>
              </a:rPr>
              <a:t>All the segments are </a:t>
            </a:r>
            <a:r>
              <a:rPr lang="en-US" sz="2800" dirty="0">
                <a:solidFill>
                  <a:srgbClr val="FF0000"/>
                </a:solidFill>
                <a:latin typeface="Times New Roman"/>
                <a:ea typeface="Times New Roman"/>
                <a:cs typeface="Times New Roman"/>
                <a:sym typeface="Times New Roman"/>
              </a:rPr>
              <a:t>Fitted</a:t>
            </a:r>
            <a:r>
              <a:rPr lang="en-US" sz="2800" dirty="0">
                <a:latin typeface="Times New Roman"/>
                <a:ea typeface="Times New Roman"/>
                <a:cs typeface="Times New Roman"/>
                <a:sym typeface="Times New Roman"/>
              </a:rPr>
              <a:t> in </a:t>
            </a:r>
            <a:r>
              <a:rPr lang="en-US" sz="2800" b="1" dirty="0">
                <a:solidFill>
                  <a:srgbClr val="974806"/>
                </a:solidFill>
                <a:latin typeface="Times New Roman"/>
                <a:ea typeface="Times New Roman"/>
                <a:cs typeface="Times New Roman"/>
                <a:sym typeface="Times New Roman"/>
              </a:rPr>
              <a:t>Linear address Space</a:t>
            </a:r>
            <a:r>
              <a:rPr lang="en-US" sz="2800" dirty="0">
                <a:solidFill>
                  <a:srgbClr val="974806"/>
                </a:solidFill>
                <a:latin typeface="Times New Roman"/>
                <a:ea typeface="Times New Roman"/>
                <a:cs typeface="Times New Roman"/>
                <a:sym typeface="Times New Roman"/>
              </a:rPr>
              <a:t>.</a:t>
            </a:r>
            <a:endParaRPr sz="2800" dirty="0"/>
          </a:p>
          <a:p>
            <a:pPr marL="342900" lvl="0" indent="-342900" algn="l" rtl="0">
              <a:spcBef>
                <a:spcPts val="720"/>
              </a:spcBef>
              <a:spcAft>
                <a:spcPts val="0"/>
              </a:spcAft>
              <a:buClr>
                <a:srgbClr val="002060"/>
              </a:buClr>
              <a:buSzPts val="3600"/>
              <a:buChar char="•"/>
            </a:pPr>
            <a:r>
              <a:rPr lang="en-US" sz="2800" b="1" dirty="0">
                <a:solidFill>
                  <a:srgbClr val="002060"/>
                </a:solidFill>
                <a:latin typeface="Times New Roman"/>
                <a:ea typeface="Times New Roman"/>
                <a:cs typeface="Times New Roman"/>
                <a:sym typeface="Times New Roman"/>
              </a:rPr>
              <a:t>Base address </a:t>
            </a:r>
            <a:r>
              <a:rPr lang="en-US" sz="2800" b="1" dirty="0">
                <a:solidFill>
                  <a:srgbClr val="00B050"/>
                </a:solidFill>
                <a:latin typeface="Times New Roman"/>
                <a:ea typeface="Times New Roman"/>
                <a:cs typeface="Times New Roman"/>
                <a:sym typeface="Times New Roman"/>
              </a:rPr>
              <a:t>(32bit) + </a:t>
            </a:r>
            <a:r>
              <a:rPr lang="en-US" sz="2800" b="1" dirty="0">
                <a:solidFill>
                  <a:srgbClr val="002060"/>
                </a:solidFill>
                <a:latin typeface="Times New Roman"/>
                <a:ea typeface="Times New Roman"/>
                <a:cs typeface="Times New Roman"/>
                <a:sym typeface="Times New Roman"/>
              </a:rPr>
              <a:t>Offset</a:t>
            </a:r>
            <a:r>
              <a:rPr lang="en-US" sz="2800" b="1" dirty="0">
                <a:solidFill>
                  <a:srgbClr val="00B050"/>
                </a:solidFill>
                <a:latin typeface="Times New Roman"/>
                <a:ea typeface="Times New Roman"/>
                <a:cs typeface="Times New Roman"/>
                <a:sym typeface="Times New Roman"/>
              </a:rPr>
              <a:t> (32bit) </a:t>
            </a:r>
            <a:r>
              <a:rPr lang="en-US" sz="2800" b="1" dirty="0" smtClean="0">
                <a:solidFill>
                  <a:srgbClr val="00B050"/>
                </a:solidFill>
                <a:latin typeface="Times New Roman"/>
                <a:ea typeface="Times New Roman"/>
                <a:cs typeface="Times New Roman"/>
                <a:sym typeface="Times New Roman"/>
              </a:rPr>
              <a:t>= </a:t>
            </a:r>
            <a:r>
              <a:rPr lang="en-US" sz="2800" b="1" dirty="0">
                <a:solidFill>
                  <a:srgbClr val="002060"/>
                </a:solidFill>
                <a:latin typeface="Times New Roman"/>
                <a:ea typeface="Times New Roman"/>
                <a:cs typeface="Times New Roman"/>
                <a:sym typeface="Times New Roman"/>
              </a:rPr>
              <a:t>Linear  Address</a:t>
            </a:r>
            <a:endParaRPr sz="2800" dirty="0"/>
          </a:p>
          <a:p>
            <a:pPr marL="342900" lvl="0" indent="-342900" algn="l" rtl="0">
              <a:spcBef>
                <a:spcPts val="960"/>
              </a:spcBef>
              <a:spcAft>
                <a:spcPts val="0"/>
              </a:spcAft>
              <a:buClr>
                <a:schemeClr val="dk1"/>
              </a:buClr>
              <a:buSzPts val="4800"/>
              <a:buNone/>
            </a:pPr>
            <a:endParaRPr sz="4000" b="1" dirty="0">
              <a:latin typeface="Times New Roman"/>
              <a:ea typeface="Times New Roman"/>
              <a:cs typeface="Times New Roman"/>
              <a:sym typeface="Times New Roman"/>
            </a:endParaRPr>
          </a:p>
          <a:p>
            <a:pPr marL="0" lvl="0" indent="0" algn="l" rtl="0">
              <a:spcBef>
                <a:spcPts val="960"/>
              </a:spcBef>
              <a:spcAft>
                <a:spcPts val="0"/>
              </a:spcAft>
              <a:buClr>
                <a:schemeClr val="dk1"/>
              </a:buClr>
              <a:buSzPts val="4800"/>
              <a:buNone/>
            </a:pPr>
            <a:endParaRPr sz="4000" dirty="0">
              <a:latin typeface="Times New Roman"/>
              <a:ea typeface="Times New Roman"/>
              <a:cs typeface="Times New Roman"/>
              <a:sym typeface="Times New Roman"/>
            </a:endParaRPr>
          </a:p>
          <a:p>
            <a:pPr marL="342900" lvl="0" indent="-38100" algn="l" rtl="0">
              <a:spcBef>
                <a:spcPts val="960"/>
              </a:spcBef>
              <a:spcAft>
                <a:spcPts val="0"/>
              </a:spcAft>
              <a:buClr>
                <a:schemeClr val="dk1"/>
              </a:buClr>
              <a:buSzPts val="4800"/>
              <a:buNone/>
            </a:pPr>
            <a:endParaRPr sz="4000" dirty="0">
              <a:latin typeface="Times New Roman"/>
              <a:ea typeface="Times New Roman"/>
              <a:cs typeface="Times New Roman"/>
              <a:sym typeface="Times New Roman"/>
            </a:endParaRPr>
          </a:p>
          <a:p>
            <a:pPr marL="0" lvl="0" indent="0" algn="l" rtl="0">
              <a:spcBef>
                <a:spcPts val="720"/>
              </a:spcBef>
              <a:spcAft>
                <a:spcPts val="0"/>
              </a:spcAft>
              <a:buClr>
                <a:schemeClr val="dk1"/>
              </a:buClr>
              <a:buSzPts val="3600"/>
              <a:buNone/>
            </a:pPr>
            <a:endParaRPr sz="2800" dirty="0">
              <a:solidFill>
                <a:schemeClr val="dk1"/>
              </a:solidFill>
              <a:latin typeface="Times New Roman"/>
              <a:ea typeface="Times New Roman"/>
              <a:cs typeface="Times New Roman"/>
              <a:sym typeface="Times New Roman"/>
            </a:endParaRPr>
          </a:p>
        </p:txBody>
      </p:sp>
      <p:sp>
        <p:nvSpPr>
          <p:cNvPr id="485" name="Google Shape;485;p26"/>
          <p:cNvSpPr txBox="1">
            <a:spLocks noGrp="1"/>
          </p:cNvSpPr>
          <p:nvPr>
            <p:ph type="ftr" idx="11"/>
          </p:nvPr>
        </p:nvSpPr>
        <p:spPr>
          <a:xfrm>
            <a:off x="2743200" y="6356393"/>
            <a:ext cx="52832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GB" sz="1050" b="1" smtClean="0">
                <a:solidFill>
                  <a:schemeClr val="dk1"/>
                </a:solidFill>
                <a:latin typeface="Times New Roman"/>
                <a:ea typeface="Times New Roman"/>
                <a:cs typeface="Times New Roman"/>
                <a:sym typeface="Times New Roman"/>
              </a:rPr>
              <a:t>Microprocessor Architecture and Internet of Things_CET3014B    Unit 3      2022-23     S4  </a:t>
            </a:r>
            <a:endParaRPr sz="1050" b="1">
              <a:solidFill>
                <a:schemeClr val="dk1"/>
              </a:solidFill>
              <a:latin typeface="Times New Roman"/>
              <a:ea typeface="Times New Roman"/>
              <a:cs typeface="Times New Roman"/>
              <a:sym typeface="Times New Roman"/>
            </a:endParaRPr>
          </a:p>
        </p:txBody>
      </p:sp>
      <p:pic>
        <p:nvPicPr>
          <p:cNvPr id="486" name="Google Shape;486;p26"/>
          <p:cNvPicPr preferRelativeResize="0"/>
          <p:nvPr/>
        </p:nvPicPr>
        <p:blipFill rotWithShape="1">
          <a:blip r:embed="rId3">
            <a:alphaModFix/>
          </a:blip>
          <a:srcRect/>
          <a:stretch/>
        </p:blipFill>
        <p:spPr>
          <a:xfrm>
            <a:off x="55761" y="62693"/>
            <a:ext cx="819451" cy="774594"/>
          </a:xfrm>
          <a:prstGeom prst="rect">
            <a:avLst/>
          </a:prstGeom>
          <a:noFill/>
          <a:ln>
            <a:noFill/>
          </a:ln>
        </p:spPr>
      </p:pic>
      <p:sp>
        <p:nvSpPr>
          <p:cNvPr id="487" name="Google Shape;487;p26"/>
          <p:cNvSpPr txBox="1">
            <a:spLocks noGrp="1"/>
          </p:cNvSpPr>
          <p:nvPr>
            <p:ph type="sldNum" idx="12"/>
          </p:nvPr>
        </p:nvSpPr>
        <p:spPr>
          <a:xfrm>
            <a:off x="8737600" y="6356393"/>
            <a:ext cx="28448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31</a:t>
            </a:fld>
            <a:endParaRPr/>
          </a:p>
        </p:txBody>
      </p:sp>
      <p:cxnSp>
        <p:nvCxnSpPr>
          <p:cNvPr id="488" name="Google Shape;488;p26"/>
          <p:cNvCxnSpPr/>
          <p:nvPr/>
        </p:nvCxnSpPr>
        <p:spPr>
          <a:xfrm rot="10800000" flipH="1">
            <a:off x="60542" y="951701"/>
            <a:ext cx="12192000" cy="27709"/>
          </a:xfrm>
          <a:prstGeom prst="straightConnector1">
            <a:avLst/>
          </a:prstGeom>
          <a:noFill/>
          <a:ln w="9525" cap="flat" cmpd="sng">
            <a:solidFill>
              <a:srgbClr val="00B050"/>
            </a:solidFill>
            <a:prstDash val="solid"/>
            <a:round/>
            <a:headEnd type="none" w="sm" len="sm"/>
            <a:tailEnd type="none" w="sm" len="sm"/>
          </a:ln>
        </p:spPr>
      </p:cxnSp>
      <p:sp>
        <p:nvSpPr>
          <p:cNvPr id="489" name="Google Shape;489;p26"/>
          <p:cNvSpPr/>
          <p:nvPr/>
        </p:nvSpPr>
        <p:spPr>
          <a:xfrm>
            <a:off x="146051" y="6356350"/>
            <a:ext cx="471487" cy="457200"/>
          </a:xfrm>
          <a:prstGeom prst="rect">
            <a:avLst/>
          </a:prstGeom>
          <a:solidFill>
            <a:srgbClr val="7030A0"/>
          </a:solidFill>
          <a:ln w="25400" cap="flat" cmpd="sng">
            <a:solidFill>
              <a:srgbClr val="7030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490" name="Google Shape;490;p26"/>
          <p:cNvCxnSpPr/>
          <p:nvPr/>
        </p:nvCxnSpPr>
        <p:spPr>
          <a:xfrm flipH="1">
            <a:off x="773905" y="13063"/>
            <a:ext cx="14288" cy="6821487"/>
          </a:xfrm>
          <a:prstGeom prst="straightConnector1">
            <a:avLst/>
          </a:prstGeom>
          <a:noFill/>
          <a:ln w="15875" cap="flat" cmpd="sng">
            <a:solidFill>
              <a:srgbClr val="00B050"/>
            </a:solidFill>
            <a:prstDash val="solid"/>
            <a:round/>
            <a:headEnd type="none" w="sm" len="sm"/>
            <a:tailEnd type="none" w="sm" len="sm"/>
          </a:ln>
        </p:spPr>
      </p:cxnSp>
      <p:cxnSp>
        <p:nvCxnSpPr>
          <p:cNvPr id="491" name="Google Shape;491;p26"/>
          <p:cNvCxnSpPr/>
          <p:nvPr/>
        </p:nvCxnSpPr>
        <p:spPr>
          <a:xfrm>
            <a:off x="-10316" y="6264275"/>
            <a:ext cx="12192000" cy="0"/>
          </a:xfrm>
          <a:prstGeom prst="straightConnector1">
            <a:avLst/>
          </a:prstGeom>
          <a:noFill/>
          <a:ln w="15875" cap="flat" cmpd="sng">
            <a:solidFill>
              <a:srgbClr val="00B050"/>
            </a:solidFill>
            <a:prstDash val="solid"/>
            <a:round/>
            <a:headEnd type="none" w="sm" len="sm"/>
            <a:tailEnd type="none" w="sm" len="sm"/>
          </a:ln>
        </p:spPr>
      </p:cxnSp>
      <p:sp>
        <p:nvSpPr>
          <p:cNvPr id="492" name="Google Shape;492;p26"/>
          <p:cNvSpPr txBox="1">
            <a:spLocks noGrp="1"/>
          </p:cNvSpPr>
          <p:nvPr>
            <p:ph type="dt" idx="10"/>
          </p:nvPr>
        </p:nvSpPr>
        <p:spPr>
          <a:xfrm>
            <a:off x="609600" y="6356393"/>
            <a:ext cx="28448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452323C7-6440-4A21-B13B-5258ECB1F6FA}" type="datetime1">
              <a:rPr lang="en-US" smtClean="0"/>
              <a:t>3/29/2023</a:t>
            </a:fld>
            <a:endParaRPr/>
          </a:p>
        </p:txBody>
      </p:sp>
      <p:pic>
        <p:nvPicPr>
          <p:cNvPr id="2" name="Picture 1"/>
          <p:cNvPicPr>
            <a:picLocks noChangeAspect="1"/>
          </p:cNvPicPr>
          <p:nvPr/>
        </p:nvPicPr>
        <p:blipFill>
          <a:blip r:embed="rId4"/>
          <a:stretch>
            <a:fillRect/>
          </a:stretch>
        </p:blipFill>
        <p:spPr>
          <a:xfrm>
            <a:off x="8146473" y="1292225"/>
            <a:ext cx="3745922" cy="4972050"/>
          </a:xfrm>
          <a:prstGeom prst="rect">
            <a:avLst/>
          </a:prstGeom>
        </p:spPr>
      </p:pic>
    </p:spTree>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8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8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8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8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8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8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98"/>
        <p:cNvGrpSpPr/>
        <p:nvPr/>
      </p:nvGrpSpPr>
      <p:grpSpPr>
        <a:xfrm>
          <a:off x="0" y="0"/>
          <a:ext cx="0" cy="0"/>
          <a:chOff x="0" y="0"/>
          <a:chExt cx="0" cy="0"/>
        </a:xfrm>
      </p:grpSpPr>
      <p:sp>
        <p:nvSpPr>
          <p:cNvPr id="499" name="Google Shape;499;p27"/>
          <p:cNvSpPr txBox="1">
            <a:spLocks noGrp="1"/>
          </p:cNvSpPr>
          <p:nvPr>
            <p:ph type="title"/>
          </p:nvPr>
        </p:nvSpPr>
        <p:spPr>
          <a:xfrm>
            <a:off x="901337" y="62694"/>
            <a:ext cx="9530080" cy="124587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rgbClr val="002060"/>
              </a:buClr>
              <a:buSzPts val="3800"/>
              <a:buFont typeface="Times New Roman"/>
              <a:buNone/>
            </a:pPr>
            <a:r>
              <a:rPr lang="en-US" sz="3800" b="1">
                <a:solidFill>
                  <a:srgbClr val="002060"/>
                </a:solidFill>
                <a:latin typeface="Times New Roman"/>
                <a:ea typeface="Times New Roman"/>
                <a:cs typeface="Times New Roman"/>
                <a:sym typeface="Times New Roman"/>
              </a:rPr>
              <a:t>Protected Mode Memory Management</a:t>
            </a:r>
            <a:br>
              <a:rPr lang="en-US" sz="3800" b="1">
                <a:solidFill>
                  <a:srgbClr val="002060"/>
                </a:solidFill>
                <a:latin typeface="Times New Roman"/>
                <a:ea typeface="Times New Roman"/>
                <a:cs typeface="Times New Roman"/>
                <a:sym typeface="Times New Roman"/>
              </a:rPr>
            </a:br>
            <a:r>
              <a:rPr lang="en-US" sz="3800" b="1">
                <a:solidFill>
                  <a:srgbClr val="7030A0"/>
                </a:solidFill>
                <a:latin typeface="Times New Roman"/>
                <a:ea typeface="Times New Roman"/>
                <a:cs typeface="Times New Roman"/>
                <a:sym typeface="Times New Roman"/>
              </a:rPr>
              <a:t> Segmentation Unit</a:t>
            </a:r>
            <a:endParaRPr sz="3800" b="1">
              <a:solidFill>
                <a:srgbClr val="002060"/>
              </a:solidFill>
              <a:latin typeface="Times New Roman"/>
              <a:ea typeface="Times New Roman"/>
              <a:cs typeface="Times New Roman"/>
              <a:sym typeface="Times New Roman"/>
            </a:endParaRPr>
          </a:p>
        </p:txBody>
      </p:sp>
      <p:sp>
        <p:nvSpPr>
          <p:cNvPr id="500" name="Google Shape;500;p27"/>
          <p:cNvSpPr txBox="1">
            <a:spLocks noGrp="1"/>
          </p:cNvSpPr>
          <p:nvPr>
            <p:ph type="body" idx="1"/>
          </p:nvPr>
        </p:nvSpPr>
        <p:spPr>
          <a:xfrm>
            <a:off x="788193" y="1232509"/>
            <a:ext cx="10972800" cy="4918734"/>
          </a:xfrm>
          <a:prstGeom prst="rect">
            <a:avLst/>
          </a:prstGeom>
          <a:noFill/>
          <a:ln>
            <a:noFill/>
          </a:ln>
        </p:spPr>
        <p:txBody>
          <a:bodyPr spcFirstLastPara="1" wrap="square" lIns="91425" tIns="45700" rIns="91425" bIns="45700" anchor="t" anchorCtr="0">
            <a:noAutofit/>
          </a:bodyPr>
          <a:lstStyle/>
          <a:p>
            <a:pPr marL="0" lvl="0" indent="0" algn="just" rtl="0">
              <a:spcBef>
                <a:spcPts val="0"/>
              </a:spcBef>
              <a:spcAft>
                <a:spcPts val="0"/>
              </a:spcAft>
              <a:buClr>
                <a:schemeClr val="dk1"/>
              </a:buClr>
              <a:buSzPts val="4800"/>
              <a:buNone/>
            </a:pPr>
            <a:r>
              <a:rPr lang="en-US" sz="4800">
                <a:latin typeface="Times New Roman"/>
                <a:ea typeface="Times New Roman"/>
                <a:cs typeface="Times New Roman"/>
                <a:sym typeface="Times New Roman"/>
              </a:rPr>
              <a:t>Segments are used to hold :</a:t>
            </a:r>
            <a:endParaRPr/>
          </a:p>
          <a:p>
            <a:pPr marL="742950" lvl="1" indent="-285750" algn="just" rtl="0">
              <a:spcBef>
                <a:spcPts val="880"/>
              </a:spcBef>
              <a:spcAft>
                <a:spcPts val="0"/>
              </a:spcAft>
              <a:buClr>
                <a:srgbClr val="002060"/>
              </a:buClr>
              <a:buSzPts val="4400"/>
              <a:buFont typeface="Noto Sans Symbols"/>
              <a:buChar char="⮚"/>
            </a:pPr>
            <a:r>
              <a:rPr lang="en-US" sz="4400" b="1">
                <a:solidFill>
                  <a:srgbClr val="002060"/>
                </a:solidFill>
                <a:latin typeface="Times New Roman"/>
                <a:ea typeface="Times New Roman"/>
                <a:cs typeface="Times New Roman"/>
                <a:sym typeface="Times New Roman"/>
              </a:rPr>
              <a:t>Code</a:t>
            </a:r>
            <a:endParaRPr/>
          </a:p>
          <a:p>
            <a:pPr marL="742950" lvl="1" indent="-285750" algn="just" rtl="0">
              <a:spcBef>
                <a:spcPts val="880"/>
              </a:spcBef>
              <a:spcAft>
                <a:spcPts val="0"/>
              </a:spcAft>
              <a:buClr>
                <a:srgbClr val="002060"/>
              </a:buClr>
              <a:buSzPts val="4400"/>
              <a:buFont typeface="Noto Sans Symbols"/>
              <a:buChar char="⮚"/>
            </a:pPr>
            <a:r>
              <a:rPr lang="en-US" sz="4400" b="1">
                <a:solidFill>
                  <a:srgbClr val="002060"/>
                </a:solidFill>
                <a:latin typeface="Times New Roman"/>
                <a:ea typeface="Times New Roman"/>
                <a:cs typeface="Times New Roman"/>
                <a:sym typeface="Times New Roman"/>
              </a:rPr>
              <a:t>Data</a:t>
            </a:r>
            <a:endParaRPr/>
          </a:p>
          <a:p>
            <a:pPr marL="742950" lvl="1" indent="-285750" algn="just" rtl="0">
              <a:spcBef>
                <a:spcPts val="880"/>
              </a:spcBef>
              <a:spcAft>
                <a:spcPts val="0"/>
              </a:spcAft>
              <a:buClr>
                <a:srgbClr val="002060"/>
              </a:buClr>
              <a:buSzPts val="4400"/>
              <a:buFont typeface="Noto Sans Symbols"/>
              <a:buChar char="⮚"/>
            </a:pPr>
            <a:r>
              <a:rPr lang="en-US" sz="4400" b="1">
                <a:solidFill>
                  <a:srgbClr val="002060"/>
                </a:solidFill>
                <a:latin typeface="Times New Roman"/>
                <a:ea typeface="Times New Roman"/>
                <a:cs typeface="Times New Roman"/>
                <a:sym typeface="Times New Roman"/>
              </a:rPr>
              <a:t>Stack</a:t>
            </a:r>
            <a:endParaRPr/>
          </a:p>
          <a:p>
            <a:pPr marL="742950" lvl="1" indent="-285750" algn="just" rtl="0">
              <a:spcBef>
                <a:spcPts val="880"/>
              </a:spcBef>
              <a:spcAft>
                <a:spcPts val="0"/>
              </a:spcAft>
              <a:buClr>
                <a:srgbClr val="002060"/>
              </a:buClr>
              <a:buSzPts val="4400"/>
              <a:buFont typeface="Noto Sans Symbols"/>
              <a:buChar char="⮚"/>
            </a:pPr>
            <a:r>
              <a:rPr lang="en-US" sz="4400" b="1">
                <a:solidFill>
                  <a:srgbClr val="002060"/>
                </a:solidFill>
                <a:latin typeface="Times New Roman"/>
                <a:ea typeface="Times New Roman"/>
                <a:cs typeface="Times New Roman"/>
                <a:sym typeface="Times New Roman"/>
              </a:rPr>
              <a:t>TSS </a:t>
            </a:r>
            <a:endParaRPr/>
          </a:p>
          <a:p>
            <a:pPr marL="742950" lvl="1" indent="-285750" algn="just" rtl="0">
              <a:spcBef>
                <a:spcPts val="880"/>
              </a:spcBef>
              <a:spcAft>
                <a:spcPts val="0"/>
              </a:spcAft>
              <a:buClr>
                <a:srgbClr val="002060"/>
              </a:buClr>
              <a:buSzPts val="4400"/>
              <a:buFont typeface="Noto Sans Symbols"/>
              <a:buChar char="⮚"/>
            </a:pPr>
            <a:r>
              <a:rPr lang="en-US" sz="4400" b="1">
                <a:solidFill>
                  <a:srgbClr val="002060"/>
                </a:solidFill>
                <a:latin typeface="Times New Roman"/>
                <a:ea typeface="Times New Roman"/>
                <a:cs typeface="Times New Roman"/>
                <a:sym typeface="Times New Roman"/>
              </a:rPr>
              <a:t>LDT</a:t>
            </a:r>
            <a:endParaRPr/>
          </a:p>
        </p:txBody>
      </p:sp>
      <p:sp>
        <p:nvSpPr>
          <p:cNvPr id="501" name="Google Shape;501;p27"/>
          <p:cNvSpPr txBox="1">
            <a:spLocks noGrp="1"/>
          </p:cNvSpPr>
          <p:nvPr>
            <p:ph type="ftr" idx="11"/>
          </p:nvPr>
        </p:nvSpPr>
        <p:spPr>
          <a:xfrm>
            <a:off x="4165600" y="6356393"/>
            <a:ext cx="3860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GB" sz="1050" b="1" smtClean="0">
                <a:solidFill>
                  <a:schemeClr val="dk1"/>
                </a:solidFill>
                <a:latin typeface="Times New Roman"/>
                <a:ea typeface="Times New Roman"/>
                <a:cs typeface="Times New Roman"/>
                <a:sym typeface="Times New Roman"/>
              </a:rPr>
              <a:t>Microprocessor Architecture and Internet of Things_CET3014B    Unit 3      2022-23     S4  </a:t>
            </a:r>
            <a:endParaRPr sz="1050" b="1">
              <a:solidFill>
                <a:schemeClr val="dk1"/>
              </a:solidFill>
              <a:latin typeface="Times New Roman"/>
              <a:ea typeface="Times New Roman"/>
              <a:cs typeface="Times New Roman"/>
              <a:sym typeface="Times New Roman"/>
            </a:endParaRPr>
          </a:p>
        </p:txBody>
      </p:sp>
      <p:pic>
        <p:nvPicPr>
          <p:cNvPr id="502" name="Google Shape;502;p27"/>
          <p:cNvPicPr preferRelativeResize="0"/>
          <p:nvPr/>
        </p:nvPicPr>
        <p:blipFill rotWithShape="1">
          <a:blip r:embed="rId3">
            <a:alphaModFix/>
          </a:blip>
          <a:srcRect/>
          <a:stretch/>
        </p:blipFill>
        <p:spPr>
          <a:xfrm>
            <a:off x="55761" y="62694"/>
            <a:ext cx="845576" cy="799290"/>
          </a:xfrm>
          <a:prstGeom prst="rect">
            <a:avLst/>
          </a:prstGeom>
          <a:noFill/>
          <a:ln>
            <a:noFill/>
          </a:ln>
        </p:spPr>
      </p:pic>
      <p:sp>
        <p:nvSpPr>
          <p:cNvPr id="503" name="Google Shape;503;p27"/>
          <p:cNvSpPr txBox="1">
            <a:spLocks noGrp="1"/>
          </p:cNvSpPr>
          <p:nvPr>
            <p:ph type="sldNum" idx="12"/>
          </p:nvPr>
        </p:nvSpPr>
        <p:spPr>
          <a:xfrm>
            <a:off x="8737600" y="6356393"/>
            <a:ext cx="28448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32</a:t>
            </a:fld>
            <a:endParaRPr/>
          </a:p>
        </p:txBody>
      </p:sp>
      <p:cxnSp>
        <p:nvCxnSpPr>
          <p:cNvPr id="504" name="Google Shape;504;p27"/>
          <p:cNvCxnSpPr/>
          <p:nvPr/>
        </p:nvCxnSpPr>
        <p:spPr>
          <a:xfrm rot="10800000" flipH="1">
            <a:off x="42249" y="1340078"/>
            <a:ext cx="12192000" cy="27709"/>
          </a:xfrm>
          <a:prstGeom prst="straightConnector1">
            <a:avLst/>
          </a:prstGeom>
          <a:noFill/>
          <a:ln w="9525" cap="flat" cmpd="sng">
            <a:solidFill>
              <a:srgbClr val="00B050"/>
            </a:solidFill>
            <a:prstDash val="solid"/>
            <a:round/>
            <a:headEnd type="none" w="sm" len="sm"/>
            <a:tailEnd type="none" w="sm" len="sm"/>
          </a:ln>
        </p:spPr>
      </p:cxnSp>
      <p:sp>
        <p:nvSpPr>
          <p:cNvPr id="505" name="Google Shape;505;p27"/>
          <p:cNvSpPr/>
          <p:nvPr/>
        </p:nvSpPr>
        <p:spPr>
          <a:xfrm>
            <a:off x="146051" y="6356350"/>
            <a:ext cx="471487" cy="457200"/>
          </a:xfrm>
          <a:prstGeom prst="rect">
            <a:avLst/>
          </a:prstGeom>
          <a:solidFill>
            <a:srgbClr val="7030A0"/>
          </a:solidFill>
          <a:ln w="25400" cap="flat" cmpd="sng">
            <a:solidFill>
              <a:srgbClr val="7030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506" name="Google Shape;506;p27"/>
          <p:cNvCxnSpPr/>
          <p:nvPr/>
        </p:nvCxnSpPr>
        <p:spPr>
          <a:xfrm flipH="1">
            <a:off x="773905" y="13063"/>
            <a:ext cx="14288" cy="6821487"/>
          </a:xfrm>
          <a:prstGeom prst="straightConnector1">
            <a:avLst/>
          </a:prstGeom>
          <a:noFill/>
          <a:ln w="15875" cap="flat" cmpd="sng">
            <a:solidFill>
              <a:srgbClr val="00B050"/>
            </a:solidFill>
            <a:prstDash val="solid"/>
            <a:round/>
            <a:headEnd type="none" w="sm" len="sm"/>
            <a:tailEnd type="none" w="sm" len="sm"/>
          </a:ln>
        </p:spPr>
      </p:cxnSp>
      <p:cxnSp>
        <p:nvCxnSpPr>
          <p:cNvPr id="507" name="Google Shape;507;p27"/>
          <p:cNvCxnSpPr/>
          <p:nvPr/>
        </p:nvCxnSpPr>
        <p:spPr>
          <a:xfrm>
            <a:off x="-10316" y="6264275"/>
            <a:ext cx="12192000" cy="0"/>
          </a:xfrm>
          <a:prstGeom prst="straightConnector1">
            <a:avLst/>
          </a:prstGeom>
          <a:noFill/>
          <a:ln w="15875" cap="flat" cmpd="sng">
            <a:solidFill>
              <a:srgbClr val="00B050"/>
            </a:solidFill>
            <a:prstDash val="solid"/>
            <a:round/>
            <a:headEnd type="none" w="sm" len="sm"/>
            <a:tailEnd type="none" w="sm" len="sm"/>
          </a:ln>
        </p:spPr>
      </p:cxnSp>
      <p:sp>
        <p:nvSpPr>
          <p:cNvPr id="508" name="Google Shape;508;p27"/>
          <p:cNvSpPr txBox="1">
            <a:spLocks noGrp="1"/>
          </p:cNvSpPr>
          <p:nvPr>
            <p:ph type="dt" idx="10"/>
          </p:nvPr>
        </p:nvSpPr>
        <p:spPr>
          <a:xfrm>
            <a:off x="609600" y="6356393"/>
            <a:ext cx="28448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343CCD9F-9396-48F0-A561-59830CF2EDA3}" type="datetime1">
              <a:rPr lang="en-US" smtClean="0"/>
              <a:t>3/29/2023</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0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0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0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0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00">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00">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14"/>
        <p:cNvGrpSpPr/>
        <p:nvPr/>
      </p:nvGrpSpPr>
      <p:grpSpPr>
        <a:xfrm>
          <a:off x="0" y="0"/>
          <a:ext cx="0" cy="0"/>
          <a:chOff x="0" y="0"/>
          <a:chExt cx="0" cy="0"/>
        </a:xfrm>
      </p:grpSpPr>
      <p:sp>
        <p:nvSpPr>
          <p:cNvPr id="515" name="Google Shape;515;p28"/>
          <p:cNvSpPr txBox="1">
            <a:spLocks noGrp="1"/>
          </p:cNvSpPr>
          <p:nvPr>
            <p:ph type="title"/>
          </p:nvPr>
        </p:nvSpPr>
        <p:spPr>
          <a:xfrm>
            <a:off x="1594069" y="136793"/>
            <a:ext cx="9530080" cy="626394"/>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rgbClr val="002060"/>
              </a:buClr>
              <a:buSzPts val="6000"/>
              <a:buFont typeface="Times New Roman"/>
              <a:buNone/>
            </a:pPr>
            <a:r>
              <a:rPr lang="en-US" sz="6000" b="1">
                <a:solidFill>
                  <a:srgbClr val="002060"/>
                </a:solidFill>
                <a:latin typeface="Times New Roman"/>
                <a:ea typeface="Times New Roman"/>
                <a:cs typeface="Times New Roman"/>
                <a:sym typeface="Times New Roman"/>
              </a:rPr>
              <a:t>Segment Descriptor</a:t>
            </a:r>
            <a:endParaRPr sz="6000" b="1">
              <a:solidFill>
                <a:srgbClr val="002060"/>
              </a:solidFill>
              <a:latin typeface="Times New Roman"/>
              <a:ea typeface="Times New Roman"/>
              <a:cs typeface="Times New Roman"/>
              <a:sym typeface="Times New Roman"/>
            </a:endParaRPr>
          </a:p>
        </p:txBody>
      </p:sp>
      <p:sp>
        <p:nvSpPr>
          <p:cNvPr id="516" name="Google Shape;516;p28"/>
          <p:cNvSpPr txBox="1">
            <a:spLocks noGrp="1"/>
          </p:cNvSpPr>
          <p:nvPr>
            <p:ph type="body" idx="1"/>
          </p:nvPr>
        </p:nvSpPr>
        <p:spPr>
          <a:xfrm>
            <a:off x="838453" y="932348"/>
            <a:ext cx="11292970" cy="3694206"/>
          </a:xfrm>
          <a:prstGeom prst="rect">
            <a:avLst/>
          </a:prstGeom>
          <a:noFill/>
          <a:ln>
            <a:noFill/>
          </a:ln>
        </p:spPr>
        <p:txBody>
          <a:bodyPr spcFirstLastPara="1" wrap="square" lIns="0" tIns="45700" rIns="91425" bIns="45700" anchor="t" anchorCtr="0">
            <a:noAutofit/>
          </a:bodyPr>
          <a:lstStyle/>
          <a:p>
            <a:pPr marL="527050" lvl="0" algn="l" rtl="0">
              <a:spcBef>
                <a:spcPts val="0"/>
              </a:spcBef>
              <a:spcAft>
                <a:spcPts val="0"/>
              </a:spcAft>
              <a:buClr>
                <a:schemeClr val="dk1"/>
              </a:buClr>
              <a:buSzPts val="2500"/>
              <a:buFont typeface="Wingdings" panose="05000000000000000000" pitchFamily="2" charset="2"/>
              <a:buChar char="Ø"/>
            </a:pPr>
            <a:r>
              <a:rPr lang="en-US" sz="2400" dirty="0">
                <a:latin typeface="Times New Roman"/>
                <a:ea typeface="Times New Roman"/>
                <a:cs typeface="Times New Roman"/>
                <a:sym typeface="Times New Roman"/>
              </a:rPr>
              <a:t>Every </a:t>
            </a:r>
            <a:r>
              <a:rPr lang="en-US" sz="2400" b="1" dirty="0">
                <a:latin typeface="Times New Roman"/>
                <a:ea typeface="Times New Roman"/>
                <a:cs typeface="Times New Roman"/>
                <a:sym typeface="Times New Roman"/>
              </a:rPr>
              <a:t>memory segment </a:t>
            </a:r>
            <a:r>
              <a:rPr lang="en-US" sz="2400" dirty="0">
                <a:latin typeface="Times New Roman"/>
                <a:ea typeface="Times New Roman"/>
                <a:cs typeface="Times New Roman"/>
                <a:sym typeface="Times New Roman"/>
              </a:rPr>
              <a:t>is described by a </a:t>
            </a:r>
            <a:r>
              <a:rPr lang="en-US" sz="2000" b="1" dirty="0">
                <a:solidFill>
                  <a:srgbClr val="205867"/>
                </a:solidFill>
                <a:latin typeface="Times New Roman"/>
                <a:ea typeface="Times New Roman"/>
                <a:cs typeface="Times New Roman"/>
                <a:sym typeface="Times New Roman"/>
              </a:rPr>
              <a:t>special structure </a:t>
            </a:r>
            <a:r>
              <a:rPr lang="en-US" sz="2400" dirty="0">
                <a:latin typeface="Times New Roman"/>
                <a:ea typeface="Times New Roman"/>
                <a:cs typeface="Times New Roman"/>
                <a:sym typeface="Times New Roman"/>
              </a:rPr>
              <a:t>called </a:t>
            </a:r>
            <a:r>
              <a:rPr lang="en-US" sz="2000" b="1" dirty="0">
                <a:solidFill>
                  <a:srgbClr val="FF0000"/>
                </a:solidFill>
                <a:latin typeface="Times New Roman"/>
                <a:ea typeface="Times New Roman"/>
                <a:cs typeface="Times New Roman"/>
                <a:sym typeface="Times New Roman"/>
              </a:rPr>
              <a:t>Segment Descriptor</a:t>
            </a:r>
            <a:endParaRPr sz="2800" dirty="0"/>
          </a:p>
          <a:p>
            <a:pPr marL="527050" lvl="0" algn="l" rtl="0">
              <a:spcBef>
                <a:spcPts val="0"/>
              </a:spcBef>
              <a:spcAft>
                <a:spcPts val="0"/>
              </a:spcAft>
              <a:buClr>
                <a:schemeClr val="dk1"/>
              </a:buClr>
              <a:buSzPts val="2500"/>
              <a:buFont typeface="Wingdings" panose="05000000000000000000" pitchFamily="2" charset="2"/>
              <a:buChar char="Ø"/>
            </a:pPr>
            <a:r>
              <a:rPr lang="en-US" sz="2400" b="1" dirty="0">
                <a:latin typeface="Times New Roman"/>
                <a:ea typeface="Times New Roman"/>
                <a:cs typeface="Times New Roman"/>
                <a:sym typeface="Times New Roman"/>
              </a:rPr>
              <a:t>It describes- </a:t>
            </a:r>
            <a:endParaRPr sz="2800" dirty="0"/>
          </a:p>
          <a:p>
            <a:pPr marL="527050" lvl="0" algn="l" rtl="0">
              <a:spcBef>
                <a:spcPts val="0"/>
              </a:spcBef>
              <a:spcAft>
                <a:spcPts val="0"/>
              </a:spcAft>
              <a:buClr>
                <a:schemeClr val="dk1"/>
              </a:buClr>
              <a:buSzPts val="2500"/>
              <a:buFont typeface="Wingdings" panose="05000000000000000000" pitchFamily="2" charset="2"/>
              <a:buChar char="Ø"/>
            </a:pPr>
            <a:r>
              <a:rPr lang="en-US" sz="2400" b="1" dirty="0">
                <a:latin typeface="Times New Roman"/>
                <a:ea typeface="Times New Roman"/>
                <a:cs typeface="Times New Roman"/>
                <a:sym typeface="Times New Roman"/>
              </a:rPr>
              <a:t>Segment </a:t>
            </a:r>
            <a:r>
              <a:rPr lang="en-US" sz="2400" b="1" dirty="0">
                <a:solidFill>
                  <a:srgbClr val="7030A0"/>
                </a:solidFill>
                <a:latin typeface="Times New Roman"/>
                <a:ea typeface="Times New Roman"/>
                <a:cs typeface="Times New Roman"/>
                <a:sym typeface="Times New Roman"/>
              </a:rPr>
              <a:t>Base Address</a:t>
            </a:r>
            <a:r>
              <a:rPr lang="en-US" sz="2400" dirty="0">
                <a:solidFill>
                  <a:srgbClr val="7030A0"/>
                </a:solidFill>
                <a:latin typeface="Times New Roman"/>
                <a:ea typeface="Times New Roman"/>
                <a:cs typeface="Times New Roman"/>
                <a:sym typeface="Times New Roman"/>
              </a:rPr>
              <a:t>: </a:t>
            </a:r>
            <a:r>
              <a:rPr lang="en-US" sz="2400" b="1" dirty="0">
                <a:solidFill>
                  <a:srgbClr val="C00000"/>
                </a:solidFill>
                <a:latin typeface="Times New Roman"/>
                <a:ea typeface="Times New Roman"/>
                <a:cs typeface="Times New Roman"/>
                <a:sym typeface="Times New Roman"/>
              </a:rPr>
              <a:t>32 Bit </a:t>
            </a:r>
            <a:r>
              <a:rPr lang="en-US" sz="2400" dirty="0">
                <a:latin typeface="Times New Roman"/>
                <a:ea typeface="Times New Roman"/>
                <a:cs typeface="Times New Roman"/>
                <a:sym typeface="Times New Roman"/>
              </a:rPr>
              <a:t>(Location of first byte of the segment in the linear address space) </a:t>
            </a:r>
            <a:endParaRPr sz="2400" dirty="0">
              <a:latin typeface="Times New Roman"/>
              <a:ea typeface="Times New Roman"/>
              <a:cs typeface="Times New Roman"/>
              <a:sym typeface="Times New Roman"/>
            </a:endParaRPr>
          </a:p>
          <a:p>
            <a:pPr marL="527050" lvl="0" algn="l" rtl="0">
              <a:spcBef>
                <a:spcPts val="0"/>
              </a:spcBef>
              <a:spcAft>
                <a:spcPts val="0"/>
              </a:spcAft>
              <a:buClr>
                <a:srgbClr val="7030A0"/>
              </a:buClr>
              <a:buSzPts val="2500"/>
              <a:buFont typeface="Wingdings" panose="05000000000000000000" pitchFamily="2" charset="2"/>
              <a:buChar char="Ø"/>
            </a:pPr>
            <a:r>
              <a:rPr lang="en-US" sz="2400" b="1" dirty="0">
                <a:solidFill>
                  <a:srgbClr val="7030A0"/>
                </a:solidFill>
                <a:latin typeface="Times New Roman"/>
                <a:ea typeface="Times New Roman"/>
                <a:cs typeface="Times New Roman"/>
                <a:sym typeface="Times New Roman"/>
              </a:rPr>
              <a:t>Size/Length of Segment: </a:t>
            </a:r>
            <a:r>
              <a:rPr lang="en-US" sz="2400" b="1" dirty="0">
                <a:solidFill>
                  <a:srgbClr val="C00000"/>
                </a:solidFill>
                <a:latin typeface="Times New Roman"/>
                <a:ea typeface="Times New Roman"/>
                <a:cs typeface="Times New Roman"/>
                <a:sym typeface="Times New Roman"/>
              </a:rPr>
              <a:t>20 Bit </a:t>
            </a:r>
            <a:r>
              <a:rPr lang="en-US" sz="2400" dirty="0">
                <a:latin typeface="Times New Roman"/>
                <a:ea typeface="Times New Roman"/>
                <a:cs typeface="Times New Roman"/>
                <a:sym typeface="Times New Roman"/>
              </a:rPr>
              <a:t>(largest valid offset of the segment described)</a:t>
            </a:r>
            <a:endParaRPr sz="2400" dirty="0">
              <a:latin typeface="Times New Roman"/>
              <a:ea typeface="Times New Roman"/>
              <a:cs typeface="Times New Roman"/>
              <a:sym typeface="Times New Roman"/>
            </a:endParaRPr>
          </a:p>
          <a:p>
            <a:pPr marL="527050" lvl="0" algn="l" rtl="0">
              <a:spcBef>
                <a:spcPts val="0"/>
              </a:spcBef>
              <a:spcAft>
                <a:spcPts val="0"/>
              </a:spcAft>
              <a:buClr>
                <a:schemeClr val="dk1"/>
              </a:buClr>
              <a:buSzPts val="2500"/>
              <a:buFont typeface="Wingdings" panose="05000000000000000000" pitchFamily="2" charset="2"/>
              <a:buChar char="Ø"/>
            </a:pPr>
            <a:r>
              <a:rPr lang="en-US" sz="2000" b="1" dirty="0">
                <a:latin typeface="Times New Roman"/>
                <a:ea typeface="Times New Roman"/>
                <a:cs typeface="Times New Roman"/>
                <a:sym typeface="Times New Roman"/>
              </a:rPr>
              <a:t>Segment </a:t>
            </a:r>
            <a:r>
              <a:rPr lang="en-US" sz="2000" b="1" dirty="0">
                <a:solidFill>
                  <a:srgbClr val="7030A0"/>
                </a:solidFill>
                <a:latin typeface="Times New Roman"/>
                <a:ea typeface="Times New Roman"/>
                <a:cs typeface="Times New Roman"/>
                <a:sym typeface="Times New Roman"/>
              </a:rPr>
              <a:t>type / Use: </a:t>
            </a:r>
            <a:r>
              <a:rPr lang="en-US" sz="2000" b="1" dirty="0">
                <a:solidFill>
                  <a:srgbClr val="C00000"/>
                </a:solidFill>
                <a:latin typeface="Times New Roman"/>
                <a:ea typeface="Times New Roman"/>
                <a:cs typeface="Times New Roman"/>
                <a:sym typeface="Times New Roman"/>
              </a:rPr>
              <a:t>4 Bit</a:t>
            </a:r>
            <a:endParaRPr sz="2000" b="1" dirty="0">
              <a:solidFill>
                <a:srgbClr val="C00000"/>
              </a:solidFill>
              <a:latin typeface="Times New Roman"/>
              <a:ea typeface="Times New Roman"/>
              <a:cs typeface="Times New Roman"/>
              <a:sym typeface="Times New Roman"/>
            </a:endParaRPr>
          </a:p>
          <a:p>
            <a:pPr marL="527050" lvl="0" algn="l" rtl="0">
              <a:spcBef>
                <a:spcPts val="0"/>
              </a:spcBef>
              <a:spcAft>
                <a:spcPts val="0"/>
              </a:spcAft>
              <a:buClr>
                <a:schemeClr val="dk1"/>
              </a:buClr>
              <a:buSzPts val="2500"/>
              <a:buFont typeface="Wingdings" panose="05000000000000000000" pitchFamily="2" charset="2"/>
              <a:buChar char="Ø"/>
            </a:pPr>
            <a:r>
              <a:rPr lang="en-US" sz="2000" b="1" dirty="0">
                <a:latin typeface="Times New Roman"/>
                <a:ea typeface="Times New Roman"/>
                <a:cs typeface="Times New Roman"/>
                <a:sym typeface="Times New Roman"/>
              </a:rPr>
              <a:t>Privilege Level: </a:t>
            </a:r>
            <a:r>
              <a:rPr lang="en-US" sz="2000" b="1" dirty="0">
                <a:solidFill>
                  <a:srgbClr val="C00000"/>
                </a:solidFill>
                <a:latin typeface="Times New Roman"/>
                <a:ea typeface="Times New Roman"/>
                <a:cs typeface="Times New Roman"/>
                <a:sym typeface="Times New Roman"/>
              </a:rPr>
              <a:t>2 Bit</a:t>
            </a:r>
            <a:endParaRPr sz="2000" b="1" dirty="0">
              <a:solidFill>
                <a:srgbClr val="C00000"/>
              </a:solidFill>
              <a:latin typeface="Times New Roman"/>
              <a:ea typeface="Times New Roman"/>
              <a:cs typeface="Times New Roman"/>
              <a:sym typeface="Times New Roman"/>
            </a:endParaRPr>
          </a:p>
          <a:p>
            <a:pPr marL="342900">
              <a:spcBef>
                <a:spcPts val="0"/>
              </a:spcBef>
              <a:buFont typeface="Wingdings" panose="05000000000000000000" pitchFamily="2" charset="2"/>
              <a:buChar char="Ø"/>
            </a:pPr>
            <a:r>
              <a:rPr lang="en-US" sz="2400" b="1" dirty="0">
                <a:latin typeface="Times New Roman"/>
                <a:ea typeface="Times New Roman"/>
                <a:cs typeface="Times New Roman"/>
                <a:sym typeface="Times New Roman"/>
              </a:rPr>
              <a:t>Access Right/Miscellaneous:  </a:t>
            </a:r>
            <a:r>
              <a:rPr lang="en-US" sz="2400" b="1" dirty="0">
                <a:solidFill>
                  <a:srgbClr val="C00000"/>
                </a:solidFill>
                <a:latin typeface="Times New Roman"/>
                <a:ea typeface="Times New Roman"/>
                <a:cs typeface="Times New Roman"/>
                <a:sym typeface="Times New Roman"/>
              </a:rPr>
              <a:t>6 Bits </a:t>
            </a:r>
            <a:r>
              <a:rPr lang="en-US" sz="2400" dirty="0">
                <a:latin typeface="Times New Roman"/>
                <a:ea typeface="Times New Roman"/>
                <a:cs typeface="Times New Roman"/>
                <a:sym typeface="Times New Roman"/>
              </a:rPr>
              <a:t>(G, </a:t>
            </a:r>
            <a:r>
              <a:rPr lang="en-US" sz="2400" dirty="0" smtClean="0">
                <a:latin typeface="Times New Roman"/>
                <a:ea typeface="Times New Roman"/>
                <a:cs typeface="Times New Roman"/>
                <a:sym typeface="Times New Roman"/>
              </a:rPr>
              <a:t>D/B </a:t>
            </a:r>
            <a:r>
              <a:rPr lang="en-US" sz="1400" dirty="0" smtClean="0">
                <a:latin typeface="Times New Roman"/>
                <a:ea typeface="Times New Roman"/>
                <a:cs typeface="Times New Roman"/>
                <a:sym typeface="Times New Roman"/>
              </a:rPr>
              <a:t>(</a:t>
            </a:r>
            <a:r>
              <a:rPr lang="en-US" sz="1400" b="1" dirty="0">
                <a:solidFill>
                  <a:srgbClr val="974806"/>
                </a:solidFill>
                <a:latin typeface="Times New Roman"/>
                <a:ea typeface="Times New Roman"/>
                <a:cs typeface="Times New Roman"/>
                <a:sym typeface="Times New Roman"/>
              </a:rPr>
              <a:t>Default</a:t>
            </a:r>
            <a:r>
              <a:rPr lang="en-US" sz="1400" dirty="0">
                <a:latin typeface="Times New Roman"/>
                <a:ea typeface="Times New Roman"/>
                <a:cs typeface="Times New Roman"/>
                <a:sym typeface="Times New Roman"/>
              </a:rPr>
              <a:t> (Data and Code)/ </a:t>
            </a:r>
            <a:r>
              <a:rPr lang="en-US" sz="1400" b="1" dirty="0">
                <a:solidFill>
                  <a:srgbClr val="974806"/>
                </a:solidFill>
                <a:latin typeface="Times New Roman"/>
                <a:ea typeface="Times New Roman"/>
                <a:cs typeface="Times New Roman"/>
                <a:sym typeface="Times New Roman"/>
              </a:rPr>
              <a:t>Big </a:t>
            </a:r>
            <a:r>
              <a:rPr lang="en-US" sz="1400" dirty="0">
                <a:latin typeface="Times New Roman"/>
                <a:ea typeface="Times New Roman"/>
                <a:cs typeface="Times New Roman"/>
                <a:sym typeface="Times New Roman"/>
              </a:rPr>
              <a:t>(Stack) </a:t>
            </a:r>
            <a:r>
              <a:rPr lang="en-US" sz="2400" dirty="0" smtClean="0">
                <a:latin typeface="Times New Roman"/>
                <a:ea typeface="Times New Roman"/>
                <a:cs typeface="Times New Roman"/>
                <a:sym typeface="Times New Roman"/>
              </a:rPr>
              <a:t>), AVL-</a:t>
            </a:r>
            <a:r>
              <a:rPr lang="en-GB" sz="2400" dirty="0">
                <a:latin typeface="Times New Roman"/>
                <a:ea typeface="Times New Roman"/>
                <a:cs typeface="Times New Roman"/>
                <a:sym typeface="Times New Roman"/>
              </a:rPr>
              <a:t>Available for use by system </a:t>
            </a:r>
            <a:r>
              <a:rPr lang="en-GB" sz="2400" dirty="0" smtClean="0">
                <a:latin typeface="Times New Roman"/>
                <a:ea typeface="Times New Roman"/>
                <a:cs typeface="Times New Roman"/>
                <a:sym typeface="Times New Roman"/>
              </a:rPr>
              <a:t>software</a:t>
            </a:r>
            <a:r>
              <a:rPr lang="en-US" sz="2400" dirty="0" smtClean="0">
                <a:latin typeface="Times New Roman"/>
                <a:ea typeface="Times New Roman"/>
                <a:cs typeface="Times New Roman"/>
                <a:sym typeface="Times New Roman"/>
              </a:rPr>
              <a:t>, </a:t>
            </a:r>
            <a:r>
              <a:rPr lang="en-US" sz="2400" dirty="0">
                <a:latin typeface="Times New Roman"/>
                <a:ea typeface="Times New Roman"/>
                <a:cs typeface="Times New Roman"/>
                <a:sym typeface="Times New Roman"/>
              </a:rPr>
              <a:t>P, </a:t>
            </a:r>
            <a:r>
              <a:rPr lang="en-US" sz="2400" dirty="0" smtClean="0">
                <a:latin typeface="Times New Roman"/>
                <a:ea typeface="Times New Roman"/>
                <a:cs typeface="Times New Roman"/>
                <a:sym typeface="Times New Roman"/>
              </a:rPr>
              <a:t>S-  </a:t>
            </a:r>
            <a:r>
              <a:rPr lang="en-US" sz="2000" dirty="0" smtClean="0">
                <a:latin typeface="Times New Roman"/>
                <a:ea typeface="Times New Roman"/>
                <a:cs typeface="Times New Roman"/>
                <a:sym typeface="Times New Roman"/>
              </a:rPr>
              <a:t>Descriptor  </a:t>
            </a:r>
            <a:r>
              <a:rPr lang="en-US" sz="2000" dirty="0">
                <a:latin typeface="Times New Roman"/>
                <a:ea typeface="Times New Roman"/>
                <a:cs typeface="Times New Roman"/>
                <a:sym typeface="Times New Roman"/>
              </a:rPr>
              <a:t>type </a:t>
            </a:r>
            <a:r>
              <a:rPr lang="en-US" sz="1800" dirty="0">
                <a:latin typeface="Times New Roman"/>
                <a:ea typeface="Times New Roman"/>
                <a:cs typeface="Times New Roman"/>
                <a:sym typeface="Times New Roman"/>
              </a:rPr>
              <a:t>(</a:t>
            </a:r>
            <a:r>
              <a:rPr lang="en-US" sz="1800" b="1" dirty="0">
                <a:latin typeface="Times New Roman"/>
                <a:ea typeface="Times New Roman"/>
                <a:cs typeface="Times New Roman"/>
                <a:sym typeface="Times New Roman"/>
              </a:rPr>
              <a:t>System Descriptor </a:t>
            </a:r>
            <a:r>
              <a:rPr lang="en-US" sz="1800" b="1" dirty="0">
                <a:solidFill>
                  <a:srgbClr val="C00000"/>
                </a:solidFill>
                <a:latin typeface="Times New Roman"/>
                <a:ea typeface="Times New Roman"/>
                <a:cs typeface="Times New Roman"/>
                <a:sym typeface="Times New Roman"/>
              </a:rPr>
              <a:t>(</a:t>
            </a:r>
            <a:r>
              <a:rPr lang="en-US" sz="1800" b="1" dirty="0" smtClean="0">
                <a:solidFill>
                  <a:srgbClr val="C00000"/>
                </a:solidFill>
                <a:latin typeface="Times New Roman"/>
                <a:ea typeface="Times New Roman"/>
                <a:cs typeface="Times New Roman"/>
                <a:sym typeface="Times New Roman"/>
              </a:rPr>
              <a:t>0-TSS, LDT) </a:t>
            </a:r>
            <a:r>
              <a:rPr lang="en-US" sz="1800" dirty="0" smtClean="0">
                <a:latin typeface="Times New Roman"/>
                <a:ea typeface="Times New Roman"/>
                <a:cs typeface="Times New Roman"/>
                <a:sym typeface="Times New Roman"/>
              </a:rPr>
              <a:t>or </a:t>
            </a:r>
            <a:r>
              <a:rPr lang="en-US" sz="1800" b="1" dirty="0">
                <a:latin typeface="Times New Roman"/>
                <a:ea typeface="Times New Roman"/>
                <a:cs typeface="Times New Roman"/>
                <a:sym typeface="Times New Roman"/>
              </a:rPr>
              <a:t>Non Segment Descriptor </a:t>
            </a:r>
            <a:r>
              <a:rPr lang="en-US" sz="1800" b="1" dirty="0">
                <a:solidFill>
                  <a:srgbClr val="C00000"/>
                </a:solidFill>
                <a:latin typeface="Times New Roman"/>
                <a:ea typeface="Times New Roman"/>
                <a:cs typeface="Times New Roman"/>
                <a:sym typeface="Times New Roman"/>
              </a:rPr>
              <a:t>(</a:t>
            </a:r>
            <a:r>
              <a:rPr lang="en-US" sz="1800" b="1" dirty="0" smtClean="0">
                <a:solidFill>
                  <a:srgbClr val="C00000"/>
                </a:solidFill>
                <a:latin typeface="Times New Roman"/>
                <a:ea typeface="Times New Roman"/>
                <a:cs typeface="Times New Roman"/>
                <a:sym typeface="Times New Roman"/>
              </a:rPr>
              <a:t>1-Data,Code and Stack)</a:t>
            </a:r>
            <a:r>
              <a:rPr lang="en-US" sz="1800" dirty="0" smtClean="0">
                <a:latin typeface="Times New Roman"/>
                <a:ea typeface="Times New Roman"/>
                <a:cs typeface="Times New Roman"/>
                <a:sym typeface="Times New Roman"/>
              </a:rPr>
              <a:t>))</a:t>
            </a:r>
            <a:endParaRPr sz="1800" dirty="0"/>
          </a:p>
          <a:p>
            <a:pPr marL="527050" lvl="0" algn="l" rtl="0">
              <a:spcBef>
                <a:spcPts val="0"/>
              </a:spcBef>
              <a:spcAft>
                <a:spcPts val="0"/>
              </a:spcAft>
              <a:buClr>
                <a:srgbClr val="C00000"/>
              </a:buClr>
              <a:buSzPts val="2500"/>
              <a:buFont typeface="Wingdings" panose="05000000000000000000" pitchFamily="2" charset="2"/>
              <a:buChar char="Ø"/>
            </a:pPr>
            <a:r>
              <a:rPr lang="en-US" sz="2000" b="1" dirty="0">
                <a:solidFill>
                  <a:srgbClr val="C00000"/>
                </a:solidFill>
                <a:latin typeface="Times New Roman"/>
                <a:ea typeface="Times New Roman"/>
                <a:cs typeface="Times New Roman"/>
                <a:sym typeface="Times New Roman"/>
              </a:rPr>
              <a:t>(32+20+4+2+6=64 bits=8 bytes)</a:t>
            </a:r>
            <a:endParaRPr sz="2000" b="1" dirty="0">
              <a:solidFill>
                <a:srgbClr val="C00000"/>
              </a:solidFill>
              <a:latin typeface="Times New Roman"/>
              <a:ea typeface="Times New Roman"/>
              <a:cs typeface="Times New Roman"/>
              <a:sym typeface="Times New Roman"/>
            </a:endParaRPr>
          </a:p>
        </p:txBody>
      </p:sp>
      <p:sp>
        <p:nvSpPr>
          <p:cNvPr id="517" name="Google Shape;517;p28"/>
          <p:cNvSpPr txBox="1">
            <a:spLocks noGrp="1"/>
          </p:cNvSpPr>
          <p:nvPr>
            <p:ph type="ftr" idx="11"/>
          </p:nvPr>
        </p:nvSpPr>
        <p:spPr>
          <a:xfrm>
            <a:off x="4165600" y="6356393"/>
            <a:ext cx="3860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GB" sz="1050" b="1" smtClean="0">
                <a:solidFill>
                  <a:schemeClr val="dk1"/>
                </a:solidFill>
                <a:latin typeface="Times New Roman"/>
                <a:ea typeface="Times New Roman"/>
                <a:cs typeface="Times New Roman"/>
                <a:sym typeface="Times New Roman"/>
              </a:rPr>
              <a:t>Microprocessor Architecture and Internet of Things_CET3014B    Unit 3      2022-23     S4  </a:t>
            </a:r>
            <a:endParaRPr sz="1050" b="1">
              <a:solidFill>
                <a:schemeClr val="dk1"/>
              </a:solidFill>
              <a:latin typeface="Times New Roman"/>
              <a:ea typeface="Times New Roman"/>
              <a:cs typeface="Times New Roman"/>
              <a:sym typeface="Times New Roman"/>
            </a:endParaRPr>
          </a:p>
        </p:txBody>
      </p:sp>
      <p:pic>
        <p:nvPicPr>
          <p:cNvPr id="518" name="Google Shape;518;p28"/>
          <p:cNvPicPr preferRelativeResize="0"/>
          <p:nvPr/>
        </p:nvPicPr>
        <p:blipFill rotWithShape="1">
          <a:blip r:embed="rId3">
            <a:alphaModFix/>
          </a:blip>
          <a:srcRect/>
          <a:stretch/>
        </p:blipFill>
        <p:spPr>
          <a:xfrm>
            <a:off x="55761" y="62693"/>
            <a:ext cx="819451" cy="774594"/>
          </a:xfrm>
          <a:prstGeom prst="rect">
            <a:avLst/>
          </a:prstGeom>
          <a:noFill/>
          <a:ln>
            <a:noFill/>
          </a:ln>
        </p:spPr>
      </p:pic>
      <p:sp>
        <p:nvSpPr>
          <p:cNvPr id="519" name="Google Shape;519;p28"/>
          <p:cNvSpPr txBox="1">
            <a:spLocks noGrp="1"/>
          </p:cNvSpPr>
          <p:nvPr>
            <p:ph type="sldNum" idx="12"/>
          </p:nvPr>
        </p:nvSpPr>
        <p:spPr>
          <a:xfrm>
            <a:off x="8737600" y="6356393"/>
            <a:ext cx="28448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33</a:t>
            </a:fld>
            <a:endParaRPr/>
          </a:p>
        </p:txBody>
      </p:sp>
      <p:cxnSp>
        <p:nvCxnSpPr>
          <p:cNvPr id="520" name="Google Shape;520;p28"/>
          <p:cNvCxnSpPr/>
          <p:nvPr/>
        </p:nvCxnSpPr>
        <p:spPr>
          <a:xfrm rot="10800000" flipH="1">
            <a:off x="60542" y="951701"/>
            <a:ext cx="12192000" cy="27709"/>
          </a:xfrm>
          <a:prstGeom prst="straightConnector1">
            <a:avLst/>
          </a:prstGeom>
          <a:noFill/>
          <a:ln w="9525" cap="flat" cmpd="sng">
            <a:solidFill>
              <a:srgbClr val="00B050"/>
            </a:solidFill>
            <a:prstDash val="solid"/>
            <a:round/>
            <a:headEnd type="none" w="sm" len="sm"/>
            <a:tailEnd type="none" w="sm" len="sm"/>
          </a:ln>
        </p:spPr>
      </p:cxnSp>
      <p:sp>
        <p:nvSpPr>
          <p:cNvPr id="521" name="Google Shape;521;p28"/>
          <p:cNvSpPr/>
          <p:nvPr/>
        </p:nvSpPr>
        <p:spPr>
          <a:xfrm>
            <a:off x="146051" y="6356350"/>
            <a:ext cx="471487" cy="457200"/>
          </a:xfrm>
          <a:prstGeom prst="rect">
            <a:avLst/>
          </a:prstGeom>
          <a:solidFill>
            <a:srgbClr val="7030A0"/>
          </a:solidFill>
          <a:ln w="25400" cap="flat" cmpd="sng">
            <a:solidFill>
              <a:srgbClr val="7030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522" name="Google Shape;522;p28"/>
          <p:cNvCxnSpPr/>
          <p:nvPr/>
        </p:nvCxnSpPr>
        <p:spPr>
          <a:xfrm flipH="1">
            <a:off x="773905" y="13063"/>
            <a:ext cx="14288" cy="6821487"/>
          </a:xfrm>
          <a:prstGeom prst="straightConnector1">
            <a:avLst/>
          </a:prstGeom>
          <a:noFill/>
          <a:ln w="15875" cap="flat" cmpd="sng">
            <a:solidFill>
              <a:srgbClr val="00B050"/>
            </a:solidFill>
            <a:prstDash val="solid"/>
            <a:round/>
            <a:headEnd type="none" w="sm" len="sm"/>
            <a:tailEnd type="none" w="sm" len="sm"/>
          </a:ln>
        </p:spPr>
      </p:cxnSp>
      <p:cxnSp>
        <p:nvCxnSpPr>
          <p:cNvPr id="523" name="Google Shape;523;p28"/>
          <p:cNvCxnSpPr/>
          <p:nvPr/>
        </p:nvCxnSpPr>
        <p:spPr>
          <a:xfrm>
            <a:off x="-10316" y="6264275"/>
            <a:ext cx="12192000" cy="0"/>
          </a:xfrm>
          <a:prstGeom prst="straightConnector1">
            <a:avLst/>
          </a:prstGeom>
          <a:noFill/>
          <a:ln w="15875" cap="flat" cmpd="sng">
            <a:solidFill>
              <a:srgbClr val="00B050"/>
            </a:solidFill>
            <a:prstDash val="solid"/>
            <a:round/>
            <a:headEnd type="none" w="sm" len="sm"/>
            <a:tailEnd type="none" w="sm" len="sm"/>
          </a:ln>
        </p:spPr>
      </p:cxnSp>
      <p:graphicFrame>
        <p:nvGraphicFramePr>
          <p:cNvPr id="524" name="Google Shape;524;p28"/>
          <p:cNvGraphicFramePr/>
          <p:nvPr>
            <p:extLst>
              <p:ext uri="{D42A27DB-BD31-4B8C-83A1-F6EECF244321}">
                <p14:modId xmlns:p14="http://schemas.microsoft.com/office/powerpoint/2010/main" val="4294960325"/>
              </p:ext>
            </p:extLst>
          </p:nvPr>
        </p:nvGraphicFramePr>
        <p:xfrm>
          <a:off x="1105445" y="5673825"/>
          <a:ext cx="9810800" cy="590450"/>
        </p:xfrm>
        <a:graphic>
          <a:graphicData uri="http://schemas.openxmlformats.org/drawingml/2006/table">
            <a:tbl>
              <a:tblPr firstRow="1" bandRow="1">
                <a:noFill/>
                <a:tableStyleId>{C14310B4-761D-440C-B97F-3B79ECA8EF60}</a:tableStyleId>
              </a:tblPr>
              <a:tblGrid>
                <a:gridCol w="4905400">
                  <a:extLst>
                    <a:ext uri="{9D8B030D-6E8A-4147-A177-3AD203B41FA5}">
                      <a16:colId xmlns:a16="http://schemas.microsoft.com/office/drawing/2014/main" val="20000"/>
                    </a:ext>
                  </a:extLst>
                </a:gridCol>
                <a:gridCol w="4905400">
                  <a:extLst>
                    <a:ext uri="{9D8B030D-6E8A-4147-A177-3AD203B41FA5}">
                      <a16:colId xmlns:a16="http://schemas.microsoft.com/office/drawing/2014/main" val="20001"/>
                    </a:ext>
                  </a:extLst>
                </a:gridCol>
              </a:tblGrid>
              <a:tr h="590450">
                <a:tc>
                  <a:txBody>
                    <a:bodyPr/>
                    <a:lstStyle/>
                    <a:p>
                      <a:pPr marL="0" marR="0" lvl="0" indent="0" algn="l" rtl="0">
                        <a:spcBef>
                          <a:spcPts val="0"/>
                        </a:spcBef>
                        <a:spcAft>
                          <a:spcPts val="0"/>
                        </a:spcAft>
                        <a:buNone/>
                      </a:pPr>
                      <a:r>
                        <a:rPr lang="en-US" sz="2000" u="none" strike="noStrike" cap="none"/>
                        <a:t>Base Address 15:00</a:t>
                      </a:r>
                      <a:endParaRPr sz="2000"/>
                    </a:p>
                  </a:txBody>
                  <a:tcPr marL="121925" marR="121925" marT="45725" marB="45725">
                    <a:solidFill>
                      <a:schemeClr val="accent2"/>
                    </a:solidFill>
                  </a:tcPr>
                </a:tc>
                <a:tc>
                  <a:txBody>
                    <a:bodyPr/>
                    <a:lstStyle/>
                    <a:p>
                      <a:pPr marL="0" marR="0" lvl="0" indent="0" algn="l" rtl="0">
                        <a:spcBef>
                          <a:spcPts val="0"/>
                        </a:spcBef>
                        <a:spcAft>
                          <a:spcPts val="0"/>
                        </a:spcAft>
                        <a:buNone/>
                      </a:pPr>
                      <a:r>
                        <a:rPr lang="en-US" sz="2000" dirty="0"/>
                        <a:t>Segment Limit 15:00</a:t>
                      </a:r>
                      <a:endParaRPr sz="2000" dirty="0"/>
                    </a:p>
                  </a:txBody>
                  <a:tcPr marL="121925" marR="121925" marT="45725" marB="45725">
                    <a:solidFill>
                      <a:schemeClr val="accent3"/>
                    </a:solidFill>
                  </a:tcPr>
                </a:tc>
                <a:extLst>
                  <a:ext uri="{0D108BD9-81ED-4DB2-BD59-A6C34878D82A}">
                    <a16:rowId xmlns:a16="http://schemas.microsoft.com/office/drawing/2014/main" val="10000"/>
                  </a:ext>
                </a:extLst>
              </a:tr>
            </a:tbl>
          </a:graphicData>
        </a:graphic>
      </p:graphicFrame>
      <p:graphicFrame>
        <p:nvGraphicFramePr>
          <p:cNvPr id="525" name="Google Shape;525;p28"/>
          <p:cNvGraphicFramePr/>
          <p:nvPr>
            <p:extLst>
              <p:ext uri="{D42A27DB-BD31-4B8C-83A1-F6EECF244321}">
                <p14:modId xmlns:p14="http://schemas.microsoft.com/office/powerpoint/2010/main" val="1108657180"/>
              </p:ext>
            </p:extLst>
          </p:nvPr>
        </p:nvGraphicFramePr>
        <p:xfrm>
          <a:off x="1105395" y="4736547"/>
          <a:ext cx="9810850" cy="914410"/>
        </p:xfrm>
        <a:graphic>
          <a:graphicData uri="http://schemas.openxmlformats.org/drawingml/2006/table">
            <a:tbl>
              <a:tblPr firstRow="1" bandRow="1">
                <a:noFill/>
                <a:tableStyleId>{C14310B4-761D-440C-B97F-3B79ECA8EF60}</a:tableStyleId>
              </a:tblPr>
              <a:tblGrid>
                <a:gridCol w="1415025">
                  <a:extLst>
                    <a:ext uri="{9D8B030D-6E8A-4147-A177-3AD203B41FA5}">
                      <a16:colId xmlns:a16="http://schemas.microsoft.com/office/drawing/2014/main" val="20000"/>
                    </a:ext>
                  </a:extLst>
                </a:gridCol>
                <a:gridCol w="849025">
                  <a:extLst>
                    <a:ext uri="{9D8B030D-6E8A-4147-A177-3AD203B41FA5}">
                      <a16:colId xmlns:a16="http://schemas.microsoft.com/office/drawing/2014/main" val="20001"/>
                    </a:ext>
                  </a:extLst>
                </a:gridCol>
                <a:gridCol w="754675">
                  <a:extLst>
                    <a:ext uri="{9D8B030D-6E8A-4147-A177-3AD203B41FA5}">
                      <a16:colId xmlns:a16="http://schemas.microsoft.com/office/drawing/2014/main" val="20002"/>
                    </a:ext>
                  </a:extLst>
                </a:gridCol>
                <a:gridCol w="566000">
                  <a:extLst>
                    <a:ext uri="{9D8B030D-6E8A-4147-A177-3AD203B41FA5}">
                      <a16:colId xmlns:a16="http://schemas.microsoft.com/office/drawing/2014/main" val="20003"/>
                    </a:ext>
                  </a:extLst>
                </a:gridCol>
                <a:gridCol w="754675">
                  <a:extLst>
                    <a:ext uri="{9D8B030D-6E8A-4147-A177-3AD203B41FA5}">
                      <a16:colId xmlns:a16="http://schemas.microsoft.com/office/drawing/2014/main" val="20004"/>
                    </a:ext>
                  </a:extLst>
                </a:gridCol>
                <a:gridCol w="1280400">
                  <a:extLst>
                    <a:ext uri="{9D8B030D-6E8A-4147-A177-3AD203B41FA5}">
                      <a16:colId xmlns:a16="http://schemas.microsoft.com/office/drawing/2014/main" val="20005"/>
                    </a:ext>
                  </a:extLst>
                </a:gridCol>
                <a:gridCol w="476250">
                  <a:extLst>
                    <a:ext uri="{9D8B030D-6E8A-4147-A177-3AD203B41FA5}">
                      <a16:colId xmlns:a16="http://schemas.microsoft.com/office/drawing/2014/main" val="20006"/>
                    </a:ext>
                  </a:extLst>
                </a:gridCol>
                <a:gridCol w="1029000">
                  <a:extLst>
                    <a:ext uri="{9D8B030D-6E8A-4147-A177-3AD203B41FA5}">
                      <a16:colId xmlns:a16="http://schemas.microsoft.com/office/drawing/2014/main" val="20007"/>
                    </a:ext>
                  </a:extLst>
                </a:gridCol>
                <a:gridCol w="435600">
                  <a:extLst>
                    <a:ext uri="{9D8B030D-6E8A-4147-A177-3AD203B41FA5}">
                      <a16:colId xmlns:a16="http://schemas.microsoft.com/office/drawing/2014/main" val="20008"/>
                    </a:ext>
                  </a:extLst>
                </a:gridCol>
                <a:gridCol w="1080100">
                  <a:extLst>
                    <a:ext uri="{9D8B030D-6E8A-4147-A177-3AD203B41FA5}">
                      <a16:colId xmlns:a16="http://schemas.microsoft.com/office/drawing/2014/main" val="20009"/>
                    </a:ext>
                  </a:extLst>
                </a:gridCol>
                <a:gridCol w="1170100">
                  <a:extLst>
                    <a:ext uri="{9D8B030D-6E8A-4147-A177-3AD203B41FA5}">
                      <a16:colId xmlns:a16="http://schemas.microsoft.com/office/drawing/2014/main" val="20010"/>
                    </a:ext>
                  </a:extLst>
                </a:gridCol>
              </a:tblGrid>
              <a:tr h="645469">
                <a:tc>
                  <a:txBody>
                    <a:bodyPr/>
                    <a:lstStyle/>
                    <a:p>
                      <a:pPr marL="0" marR="0" lvl="0" indent="0" algn="l" rtl="0">
                        <a:spcBef>
                          <a:spcPts val="0"/>
                        </a:spcBef>
                        <a:spcAft>
                          <a:spcPts val="0"/>
                        </a:spcAft>
                        <a:buNone/>
                      </a:pPr>
                      <a:r>
                        <a:rPr lang="en-US" sz="1800"/>
                        <a:t>Base</a:t>
                      </a:r>
                      <a:endParaRPr/>
                    </a:p>
                    <a:p>
                      <a:pPr marL="0" marR="0" lvl="0" indent="0" algn="l" rtl="0">
                        <a:spcBef>
                          <a:spcPts val="0"/>
                        </a:spcBef>
                        <a:spcAft>
                          <a:spcPts val="0"/>
                        </a:spcAft>
                        <a:buNone/>
                      </a:pPr>
                      <a:r>
                        <a:rPr lang="en-US" sz="1800"/>
                        <a:t>Addr.  31:24</a:t>
                      </a:r>
                      <a:endParaRPr sz="1800"/>
                    </a:p>
                  </a:txBody>
                  <a:tcPr marL="121925" marR="121925" marT="45725" marB="45725">
                    <a:solidFill>
                      <a:schemeClr val="accent2"/>
                    </a:solidFill>
                  </a:tcPr>
                </a:tc>
                <a:tc>
                  <a:txBody>
                    <a:bodyPr/>
                    <a:lstStyle/>
                    <a:p>
                      <a:pPr marL="0" marR="0" lvl="0" indent="0" algn="l" rtl="0">
                        <a:spcBef>
                          <a:spcPts val="0"/>
                        </a:spcBef>
                        <a:spcAft>
                          <a:spcPts val="0"/>
                        </a:spcAft>
                        <a:buNone/>
                      </a:pPr>
                      <a:r>
                        <a:rPr lang="en-US" sz="1800">
                          <a:solidFill>
                            <a:schemeClr val="dk1"/>
                          </a:solidFill>
                        </a:rPr>
                        <a:t>G</a:t>
                      </a:r>
                      <a:endParaRPr sz="1800">
                        <a:solidFill>
                          <a:schemeClr val="dk1"/>
                        </a:solidFill>
                      </a:endParaRPr>
                    </a:p>
                  </a:txBody>
                  <a:tcPr marL="121925" marR="121925" marT="45725" marB="45725">
                    <a:solidFill>
                      <a:srgbClr val="DDD9C3"/>
                    </a:solidFill>
                  </a:tcPr>
                </a:tc>
                <a:tc>
                  <a:txBody>
                    <a:bodyPr/>
                    <a:lstStyle/>
                    <a:p>
                      <a:pPr marL="0" marR="0" lvl="0" indent="0" algn="l" rtl="0">
                        <a:spcBef>
                          <a:spcPts val="0"/>
                        </a:spcBef>
                        <a:spcAft>
                          <a:spcPts val="0"/>
                        </a:spcAft>
                        <a:buNone/>
                      </a:pPr>
                      <a:r>
                        <a:rPr lang="en-US" sz="1800">
                          <a:solidFill>
                            <a:schemeClr val="dk1"/>
                          </a:solidFill>
                        </a:rPr>
                        <a:t>D/B</a:t>
                      </a:r>
                      <a:endParaRPr sz="1800">
                        <a:solidFill>
                          <a:schemeClr val="dk1"/>
                        </a:solidFill>
                      </a:endParaRPr>
                    </a:p>
                  </a:txBody>
                  <a:tcPr marL="121925" marR="121925" marT="45725" marB="45725">
                    <a:solidFill>
                      <a:srgbClr val="DDD9C3"/>
                    </a:solidFill>
                  </a:tcPr>
                </a:tc>
                <a:tc>
                  <a:txBody>
                    <a:bodyPr/>
                    <a:lstStyle/>
                    <a:p>
                      <a:pPr marL="0" marR="0" lvl="0" indent="0" algn="l" rtl="0">
                        <a:spcBef>
                          <a:spcPts val="0"/>
                        </a:spcBef>
                        <a:spcAft>
                          <a:spcPts val="0"/>
                        </a:spcAft>
                        <a:buNone/>
                      </a:pPr>
                      <a:r>
                        <a:rPr lang="en-US" sz="1800">
                          <a:solidFill>
                            <a:schemeClr val="dk1"/>
                          </a:solidFill>
                        </a:rPr>
                        <a:t>O</a:t>
                      </a:r>
                      <a:endParaRPr sz="1800">
                        <a:solidFill>
                          <a:schemeClr val="dk1"/>
                        </a:solidFill>
                      </a:endParaRPr>
                    </a:p>
                  </a:txBody>
                  <a:tcPr marL="121925" marR="121925" marT="45725" marB="45725">
                    <a:solidFill>
                      <a:srgbClr val="DDD9C3"/>
                    </a:solidFill>
                  </a:tcPr>
                </a:tc>
                <a:tc>
                  <a:txBody>
                    <a:bodyPr/>
                    <a:lstStyle/>
                    <a:p>
                      <a:pPr marL="0" marR="0" lvl="0" indent="0" algn="l" rtl="0">
                        <a:spcBef>
                          <a:spcPts val="0"/>
                        </a:spcBef>
                        <a:spcAft>
                          <a:spcPts val="0"/>
                        </a:spcAft>
                        <a:buNone/>
                      </a:pPr>
                      <a:r>
                        <a:rPr lang="en-US" sz="1800" dirty="0">
                          <a:solidFill>
                            <a:schemeClr val="dk1"/>
                          </a:solidFill>
                        </a:rPr>
                        <a:t>AVL</a:t>
                      </a:r>
                      <a:endParaRPr sz="1800" dirty="0">
                        <a:solidFill>
                          <a:schemeClr val="dk1"/>
                        </a:solidFill>
                      </a:endParaRPr>
                    </a:p>
                  </a:txBody>
                  <a:tcPr marL="121925" marR="121925" marT="45725" marB="45725">
                    <a:solidFill>
                      <a:srgbClr val="DDD9C3"/>
                    </a:solidFill>
                  </a:tcPr>
                </a:tc>
                <a:tc>
                  <a:txBody>
                    <a:bodyPr/>
                    <a:lstStyle/>
                    <a:p>
                      <a:pPr marL="0" marR="0" lvl="0" indent="0" algn="l" rtl="0">
                        <a:spcBef>
                          <a:spcPts val="0"/>
                        </a:spcBef>
                        <a:spcAft>
                          <a:spcPts val="0"/>
                        </a:spcAft>
                        <a:buNone/>
                      </a:pPr>
                      <a:r>
                        <a:rPr lang="en-US" sz="1800" dirty="0" err="1"/>
                        <a:t>Seg</a:t>
                      </a:r>
                      <a:r>
                        <a:rPr lang="en-US" sz="1800" dirty="0"/>
                        <a:t>. Limit 19:16</a:t>
                      </a:r>
                      <a:endParaRPr sz="1800" dirty="0"/>
                    </a:p>
                  </a:txBody>
                  <a:tcPr marL="121925" marR="121925" marT="45725" marB="45725">
                    <a:solidFill>
                      <a:schemeClr val="accent3"/>
                    </a:solidFill>
                  </a:tcPr>
                </a:tc>
                <a:tc>
                  <a:txBody>
                    <a:bodyPr/>
                    <a:lstStyle/>
                    <a:p>
                      <a:pPr marL="0" marR="0" lvl="0" indent="0" algn="l" rtl="0">
                        <a:spcBef>
                          <a:spcPts val="0"/>
                        </a:spcBef>
                        <a:spcAft>
                          <a:spcPts val="0"/>
                        </a:spcAft>
                        <a:buNone/>
                      </a:pPr>
                      <a:r>
                        <a:rPr lang="en-US" sz="1800"/>
                        <a:t>P</a:t>
                      </a:r>
                      <a:endParaRPr sz="1800"/>
                    </a:p>
                  </a:txBody>
                  <a:tcPr marL="121925" marR="121925" marT="45725" marB="45725"/>
                </a:tc>
                <a:tc>
                  <a:txBody>
                    <a:bodyPr/>
                    <a:lstStyle/>
                    <a:p>
                      <a:pPr marL="0" marR="0" lvl="0" indent="0" algn="l" rtl="0">
                        <a:spcBef>
                          <a:spcPts val="0"/>
                        </a:spcBef>
                        <a:spcAft>
                          <a:spcPts val="0"/>
                        </a:spcAft>
                        <a:buNone/>
                      </a:pPr>
                      <a:r>
                        <a:rPr lang="en-US" sz="1800"/>
                        <a:t>DPL</a:t>
                      </a:r>
                      <a:endParaRPr/>
                    </a:p>
                    <a:p>
                      <a:pPr marL="0" marR="0" lvl="0" indent="0" algn="l" rtl="0">
                        <a:spcBef>
                          <a:spcPts val="0"/>
                        </a:spcBef>
                        <a:spcAft>
                          <a:spcPts val="0"/>
                        </a:spcAft>
                        <a:buNone/>
                      </a:pPr>
                      <a:r>
                        <a:rPr lang="en-US" sz="1800"/>
                        <a:t>(2 bit)</a:t>
                      </a:r>
                      <a:endParaRPr sz="1800"/>
                    </a:p>
                  </a:txBody>
                  <a:tcPr marL="121925" marR="121925" marT="45725" marB="45725"/>
                </a:tc>
                <a:tc>
                  <a:txBody>
                    <a:bodyPr/>
                    <a:lstStyle/>
                    <a:p>
                      <a:pPr marL="0" marR="0" lvl="0" indent="0" algn="l" rtl="0">
                        <a:spcBef>
                          <a:spcPts val="0"/>
                        </a:spcBef>
                        <a:spcAft>
                          <a:spcPts val="0"/>
                        </a:spcAft>
                        <a:buNone/>
                      </a:pPr>
                      <a:r>
                        <a:rPr lang="en-US" sz="1800"/>
                        <a:t>S</a:t>
                      </a:r>
                      <a:endParaRPr sz="1800"/>
                    </a:p>
                  </a:txBody>
                  <a:tcPr marL="121925" marR="121925" marT="45725" marB="45725"/>
                </a:tc>
                <a:tc>
                  <a:txBody>
                    <a:bodyPr/>
                    <a:lstStyle/>
                    <a:p>
                      <a:pPr marL="0" marR="0" lvl="0" indent="0" algn="l" rtl="0">
                        <a:spcBef>
                          <a:spcPts val="0"/>
                        </a:spcBef>
                        <a:spcAft>
                          <a:spcPts val="0"/>
                        </a:spcAft>
                        <a:buNone/>
                      </a:pPr>
                      <a:r>
                        <a:rPr lang="en-US" sz="1800" dirty="0"/>
                        <a:t>Type</a:t>
                      </a:r>
                      <a:endParaRPr dirty="0"/>
                    </a:p>
                    <a:p>
                      <a:pPr marL="0" marR="0" lvl="0" indent="0" algn="l" rtl="0">
                        <a:spcBef>
                          <a:spcPts val="0"/>
                        </a:spcBef>
                        <a:spcAft>
                          <a:spcPts val="0"/>
                        </a:spcAft>
                        <a:buNone/>
                      </a:pPr>
                      <a:r>
                        <a:rPr lang="en-US" sz="1800" dirty="0"/>
                        <a:t>(4 bit)</a:t>
                      </a:r>
                      <a:endParaRPr sz="1800" dirty="0"/>
                    </a:p>
                  </a:txBody>
                  <a:tcPr marL="121925" marR="121925" marT="45725" marB="45725"/>
                </a:tc>
                <a:tc>
                  <a:txBody>
                    <a:bodyPr/>
                    <a:lstStyle/>
                    <a:p>
                      <a:pPr marL="0" marR="0" lvl="0" indent="0" algn="l" rtl="0">
                        <a:spcBef>
                          <a:spcPts val="0"/>
                        </a:spcBef>
                        <a:spcAft>
                          <a:spcPts val="0"/>
                        </a:spcAft>
                        <a:buNone/>
                      </a:pPr>
                      <a:r>
                        <a:rPr lang="en-US" sz="1800" dirty="0"/>
                        <a:t>Base </a:t>
                      </a:r>
                      <a:endParaRPr dirty="0"/>
                    </a:p>
                    <a:p>
                      <a:pPr marL="0" marR="0" lvl="0" indent="0" algn="l" rtl="0">
                        <a:spcBef>
                          <a:spcPts val="0"/>
                        </a:spcBef>
                        <a:spcAft>
                          <a:spcPts val="0"/>
                        </a:spcAft>
                        <a:buNone/>
                      </a:pPr>
                      <a:r>
                        <a:rPr lang="en-US" sz="1800" dirty="0" err="1"/>
                        <a:t>Addr</a:t>
                      </a:r>
                      <a:endParaRPr sz="1800" dirty="0"/>
                    </a:p>
                    <a:p>
                      <a:pPr marL="0" marR="0" lvl="0" indent="0" algn="l" rtl="0">
                        <a:spcBef>
                          <a:spcPts val="0"/>
                        </a:spcBef>
                        <a:spcAft>
                          <a:spcPts val="0"/>
                        </a:spcAft>
                        <a:buNone/>
                      </a:pPr>
                      <a:r>
                        <a:rPr lang="en-US" sz="1800" dirty="0"/>
                        <a:t>23:16</a:t>
                      </a:r>
                      <a:endParaRPr sz="1800" dirty="0"/>
                    </a:p>
                  </a:txBody>
                  <a:tcPr marL="121925" marR="121925" marT="45725" marB="45725">
                    <a:solidFill>
                      <a:schemeClr val="accent2"/>
                    </a:solidFill>
                  </a:tcPr>
                </a:tc>
                <a:extLst>
                  <a:ext uri="{0D108BD9-81ED-4DB2-BD59-A6C34878D82A}">
                    <a16:rowId xmlns:a16="http://schemas.microsoft.com/office/drawing/2014/main" val="10000"/>
                  </a:ext>
                </a:extLst>
              </a:tr>
            </a:tbl>
          </a:graphicData>
        </a:graphic>
      </p:graphicFrame>
      <p:sp>
        <p:nvSpPr>
          <p:cNvPr id="526" name="Google Shape;526;p28"/>
          <p:cNvSpPr txBox="1">
            <a:spLocks noGrp="1"/>
          </p:cNvSpPr>
          <p:nvPr>
            <p:ph type="dt" idx="10"/>
          </p:nvPr>
        </p:nvSpPr>
        <p:spPr>
          <a:xfrm>
            <a:off x="609600" y="6356393"/>
            <a:ext cx="28448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BCC06BC6-EF5C-48C3-8290-609E87DDF0F7}" type="datetime1">
              <a:rPr lang="en-US" smtClean="0"/>
              <a:t>3/29/2023</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1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1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1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1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1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16">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1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32"/>
        <p:cNvGrpSpPr/>
        <p:nvPr/>
      </p:nvGrpSpPr>
      <p:grpSpPr>
        <a:xfrm>
          <a:off x="0" y="0"/>
          <a:ext cx="0" cy="0"/>
          <a:chOff x="0" y="0"/>
          <a:chExt cx="0" cy="0"/>
        </a:xfrm>
      </p:grpSpPr>
      <p:sp>
        <p:nvSpPr>
          <p:cNvPr id="533" name="Google Shape;533;p29"/>
          <p:cNvSpPr txBox="1">
            <a:spLocks noGrp="1"/>
          </p:cNvSpPr>
          <p:nvPr>
            <p:ph type="title"/>
          </p:nvPr>
        </p:nvSpPr>
        <p:spPr>
          <a:xfrm>
            <a:off x="1594069" y="136793"/>
            <a:ext cx="9530080" cy="626394"/>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rgbClr val="002060"/>
              </a:buClr>
              <a:buSzPts val="6000"/>
              <a:buFont typeface="Times New Roman"/>
              <a:buNone/>
            </a:pPr>
            <a:r>
              <a:rPr lang="en-US" sz="6000" b="1">
                <a:solidFill>
                  <a:srgbClr val="002060"/>
                </a:solidFill>
                <a:latin typeface="Times New Roman"/>
                <a:ea typeface="Times New Roman"/>
                <a:cs typeface="Times New Roman"/>
                <a:sym typeface="Times New Roman"/>
              </a:rPr>
              <a:t>Segment Descriptor</a:t>
            </a:r>
            <a:endParaRPr sz="6000" b="1">
              <a:solidFill>
                <a:srgbClr val="002060"/>
              </a:solidFill>
              <a:latin typeface="Times New Roman"/>
              <a:ea typeface="Times New Roman"/>
              <a:cs typeface="Times New Roman"/>
              <a:sym typeface="Times New Roman"/>
            </a:endParaRPr>
          </a:p>
        </p:txBody>
      </p:sp>
      <p:sp>
        <p:nvSpPr>
          <p:cNvPr id="534" name="Google Shape;534;p29"/>
          <p:cNvSpPr txBox="1">
            <a:spLocks noGrp="1"/>
          </p:cNvSpPr>
          <p:nvPr>
            <p:ph type="ftr" idx="11"/>
          </p:nvPr>
        </p:nvSpPr>
        <p:spPr>
          <a:xfrm>
            <a:off x="4165600" y="6356393"/>
            <a:ext cx="3860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GB" sz="1050" b="1" smtClean="0">
                <a:solidFill>
                  <a:schemeClr val="dk1"/>
                </a:solidFill>
                <a:latin typeface="Times New Roman"/>
                <a:ea typeface="Times New Roman"/>
                <a:cs typeface="Times New Roman"/>
                <a:sym typeface="Times New Roman"/>
              </a:rPr>
              <a:t>Microprocessor Architecture and Internet of Things_CET3014B    Unit 3      2022-23     S4  </a:t>
            </a:r>
            <a:endParaRPr sz="1050" b="1">
              <a:solidFill>
                <a:schemeClr val="dk1"/>
              </a:solidFill>
              <a:latin typeface="Times New Roman"/>
              <a:ea typeface="Times New Roman"/>
              <a:cs typeface="Times New Roman"/>
              <a:sym typeface="Times New Roman"/>
            </a:endParaRPr>
          </a:p>
        </p:txBody>
      </p:sp>
      <p:pic>
        <p:nvPicPr>
          <p:cNvPr id="535" name="Google Shape;535;p29"/>
          <p:cNvPicPr preferRelativeResize="0"/>
          <p:nvPr/>
        </p:nvPicPr>
        <p:blipFill rotWithShape="1">
          <a:blip r:embed="rId3">
            <a:alphaModFix/>
          </a:blip>
          <a:srcRect/>
          <a:stretch/>
        </p:blipFill>
        <p:spPr>
          <a:xfrm>
            <a:off x="55761" y="62693"/>
            <a:ext cx="819451" cy="774594"/>
          </a:xfrm>
          <a:prstGeom prst="rect">
            <a:avLst/>
          </a:prstGeom>
          <a:noFill/>
          <a:ln>
            <a:noFill/>
          </a:ln>
        </p:spPr>
      </p:pic>
      <p:sp>
        <p:nvSpPr>
          <p:cNvPr id="536" name="Google Shape;536;p29"/>
          <p:cNvSpPr txBox="1">
            <a:spLocks noGrp="1"/>
          </p:cNvSpPr>
          <p:nvPr>
            <p:ph type="sldNum" idx="12"/>
          </p:nvPr>
        </p:nvSpPr>
        <p:spPr>
          <a:xfrm>
            <a:off x="8737600" y="6356393"/>
            <a:ext cx="28448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34</a:t>
            </a:fld>
            <a:endParaRPr/>
          </a:p>
        </p:txBody>
      </p:sp>
      <p:cxnSp>
        <p:nvCxnSpPr>
          <p:cNvPr id="537" name="Google Shape;537;p29"/>
          <p:cNvCxnSpPr/>
          <p:nvPr/>
        </p:nvCxnSpPr>
        <p:spPr>
          <a:xfrm rot="10800000" flipH="1">
            <a:off x="55761" y="851914"/>
            <a:ext cx="12192000" cy="27709"/>
          </a:xfrm>
          <a:prstGeom prst="straightConnector1">
            <a:avLst/>
          </a:prstGeom>
          <a:noFill/>
          <a:ln w="9525" cap="flat" cmpd="sng">
            <a:solidFill>
              <a:srgbClr val="00B050"/>
            </a:solidFill>
            <a:prstDash val="solid"/>
            <a:round/>
            <a:headEnd type="none" w="sm" len="sm"/>
            <a:tailEnd type="none" w="sm" len="sm"/>
          </a:ln>
        </p:spPr>
      </p:cxnSp>
      <p:sp>
        <p:nvSpPr>
          <p:cNvPr id="538" name="Google Shape;538;p29"/>
          <p:cNvSpPr/>
          <p:nvPr/>
        </p:nvSpPr>
        <p:spPr>
          <a:xfrm>
            <a:off x="146051" y="6356350"/>
            <a:ext cx="471487" cy="457200"/>
          </a:xfrm>
          <a:prstGeom prst="rect">
            <a:avLst/>
          </a:prstGeom>
          <a:solidFill>
            <a:srgbClr val="7030A0"/>
          </a:solidFill>
          <a:ln w="25400" cap="flat" cmpd="sng">
            <a:solidFill>
              <a:srgbClr val="7030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539" name="Google Shape;539;p29"/>
          <p:cNvCxnSpPr/>
          <p:nvPr/>
        </p:nvCxnSpPr>
        <p:spPr>
          <a:xfrm flipH="1">
            <a:off x="773905" y="13063"/>
            <a:ext cx="14288" cy="6821487"/>
          </a:xfrm>
          <a:prstGeom prst="straightConnector1">
            <a:avLst/>
          </a:prstGeom>
          <a:noFill/>
          <a:ln w="15875" cap="flat" cmpd="sng">
            <a:solidFill>
              <a:srgbClr val="00B050"/>
            </a:solidFill>
            <a:prstDash val="solid"/>
            <a:round/>
            <a:headEnd type="none" w="sm" len="sm"/>
            <a:tailEnd type="none" w="sm" len="sm"/>
          </a:ln>
        </p:spPr>
      </p:cxnSp>
      <p:cxnSp>
        <p:nvCxnSpPr>
          <p:cNvPr id="540" name="Google Shape;540;p29"/>
          <p:cNvCxnSpPr/>
          <p:nvPr/>
        </p:nvCxnSpPr>
        <p:spPr>
          <a:xfrm>
            <a:off x="-10316" y="6264275"/>
            <a:ext cx="12192000" cy="0"/>
          </a:xfrm>
          <a:prstGeom prst="straightConnector1">
            <a:avLst/>
          </a:prstGeom>
          <a:noFill/>
          <a:ln w="15875" cap="flat" cmpd="sng">
            <a:solidFill>
              <a:srgbClr val="00B050"/>
            </a:solidFill>
            <a:prstDash val="solid"/>
            <a:round/>
            <a:headEnd type="none" w="sm" len="sm"/>
            <a:tailEnd type="none" w="sm" len="sm"/>
          </a:ln>
        </p:spPr>
      </p:cxnSp>
      <p:graphicFrame>
        <p:nvGraphicFramePr>
          <p:cNvPr id="541" name="Google Shape;541;p29"/>
          <p:cNvGraphicFramePr/>
          <p:nvPr/>
        </p:nvGraphicFramePr>
        <p:xfrm>
          <a:off x="1110063" y="5563832"/>
          <a:ext cx="9810800" cy="590450"/>
        </p:xfrm>
        <a:graphic>
          <a:graphicData uri="http://schemas.openxmlformats.org/drawingml/2006/table">
            <a:tbl>
              <a:tblPr firstRow="1" bandRow="1">
                <a:noFill/>
                <a:tableStyleId>{C14310B4-761D-440C-B97F-3B79ECA8EF60}</a:tableStyleId>
              </a:tblPr>
              <a:tblGrid>
                <a:gridCol w="4905400">
                  <a:extLst>
                    <a:ext uri="{9D8B030D-6E8A-4147-A177-3AD203B41FA5}">
                      <a16:colId xmlns:a16="http://schemas.microsoft.com/office/drawing/2014/main" val="20000"/>
                    </a:ext>
                  </a:extLst>
                </a:gridCol>
                <a:gridCol w="4905400">
                  <a:extLst>
                    <a:ext uri="{9D8B030D-6E8A-4147-A177-3AD203B41FA5}">
                      <a16:colId xmlns:a16="http://schemas.microsoft.com/office/drawing/2014/main" val="20001"/>
                    </a:ext>
                  </a:extLst>
                </a:gridCol>
              </a:tblGrid>
              <a:tr h="590450">
                <a:tc>
                  <a:txBody>
                    <a:bodyPr/>
                    <a:lstStyle/>
                    <a:p>
                      <a:pPr marL="0" marR="0" lvl="0" indent="0" algn="l" rtl="0">
                        <a:spcBef>
                          <a:spcPts val="0"/>
                        </a:spcBef>
                        <a:spcAft>
                          <a:spcPts val="0"/>
                        </a:spcAft>
                        <a:buNone/>
                      </a:pPr>
                      <a:r>
                        <a:rPr lang="en-US" sz="2000"/>
                        <a:t>Base Address 15:00</a:t>
                      </a:r>
                      <a:endParaRPr sz="2000"/>
                    </a:p>
                  </a:txBody>
                  <a:tcPr marL="121925" marR="121925" marT="45725" marB="45725">
                    <a:solidFill>
                      <a:schemeClr val="accent2"/>
                    </a:solidFill>
                  </a:tcPr>
                </a:tc>
                <a:tc>
                  <a:txBody>
                    <a:bodyPr/>
                    <a:lstStyle/>
                    <a:p>
                      <a:pPr marL="0" marR="0" lvl="0" indent="0" algn="l" rtl="0">
                        <a:spcBef>
                          <a:spcPts val="0"/>
                        </a:spcBef>
                        <a:spcAft>
                          <a:spcPts val="0"/>
                        </a:spcAft>
                        <a:buNone/>
                      </a:pPr>
                      <a:r>
                        <a:rPr lang="en-US" sz="2000"/>
                        <a:t>Segment Limit 15:00</a:t>
                      </a:r>
                      <a:endParaRPr sz="2000"/>
                    </a:p>
                  </a:txBody>
                  <a:tcPr marL="121925" marR="121925" marT="45725" marB="45725">
                    <a:solidFill>
                      <a:schemeClr val="accent3"/>
                    </a:solidFill>
                  </a:tcPr>
                </a:tc>
                <a:extLst>
                  <a:ext uri="{0D108BD9-81ED-4DB2-BD59-A6C34878D82A}">
                    <a16:rowId xmlns:a16="http://schemas.microsoft.com/office/drawing/2014/main" val="10000"/>
                  </a:ext>
                </a:extLst>
              </a:tr>
            </a:tbl>
          </a:graphicData>
        </a:graphic>
      </p:graphicFrame>
      <p:graphicFrame>
        <p:nvGraphicFramePr>
          <p:cNvPr id="542" name="Google Shape;542;p29"/>
          <p:cNvGraphicFramePr/>
          <p:nvPr/>
        </p:nvGraphicFramePr>
        <p:xfrm>
          <a:off x="1110062" y="4608699"/>
          <a:ext cx="9810850" cy="914410"/>
        </p:xfrm>
        <a:graphic>
          <a:graphicData uri="http://schemas.openxmlformats.org/drawingml/2006/table">
            <a:tbl>
              <a:tblPr firstRow="1" bandRow="1">
                <a:noFill/>
                <a:tableStyleId>{C14310B4-761D-440C-B97F-3B79ECA8EF60}</a:tableStyleId>
              </a:tblPr>
              <a:tblGrid>
                <a:gridCol w="1415025">
                  <a:extLst>
                    <a:ext uri="{9D8B030D-6E8A-4147-A177-3AD203B41FA5}">
                      <a16:colId xmlns:a16="http://schemas.microsoft.com/office/drawing/2014/main" val="20000"/>
                    </a:ext>
                  </a:extLst>
                </a:gridCol>
                <a:gridCol w="849025">
                  <a:extLst>
                    <a:ext uri="{9D8B030D-6E8A-4147-A177-3AD203B41FA5}">
                      <a16:colId xmlns:a16="http://schemas.microsoft.com/office/drawing/2014/main" val="20001"/>
                    </a:ext>
                  </a:extLst>
                </a:gridCol>
                <a:gridCol w="754675">
                  <a:extLst>
                    <a:ext uri="{9D8B030D-6E8A-4147-A177-3AD203B41FA5}">
                      <a16:colId xmlns:a16="http://schemas.microsoft.com/office/drawing/2014/main" val="20002"/>
                    </a:ext>
                  </a:extLst>
                </a:gridCol>
                <a:gridCol w="566000">
                  <a:extLst>
                    <a:ext uri="{9D8B030D-6E8A-4147-A177-3AD203B41FA5}">
                      <a16:colId xmlns:a16="http://schemas.microsoft.com/office/drawing/2014/main" val="20003"/>
                    </a:ext>
                  </a:extLst>
                </a:gridCol>
                <a:gridCol w="754675">
                  <a:extLst>
                    <a:ext uri="{9D8B030D-6E8A-4147-A177-3AD203B41FA5}">
                      <a16:colId xmlns:a16="http://schemas.microsoft.com/office/drawing/2014/main" val="20004"/>
                    </a:ext>
                  </a:extLst>
                </a:gridCol>
                <a:gridCol w="1280400">
                  <a:extLst>
                    <a:ext uri="{9D8B030D-6E8A-4147-A177-3AD203B41FA5}">
                      <a16:colId xmlns:a16="http://schemas.microsoft.com/office/drawing/2014/main" val="20005"/>
                    </a:ext>
                  </a:extLst>
                </a:gridCol>
                <a:gridCol w="476250">
                  <a:extLst>
                    <a:ext uri="{9D8B030D-6E8A-4147-A177-3AD203B41FA5}">
                      <a16:colId xmlns:a16="http://schemas.microsoft.com/office/drawing/2014/main" val="20006"/>
                    </a:ext>
                  </a:extLst>
                </a:gridCol>
                <a:gridCol w="1029000">
                  <a:extLst>
                    <a:ext uri="{9D8B030D-6E8A-4147-A177-3AD203B41FA5}">
                      <a16:colId xmlns:a16="http://schemas.microsoft.com/office/drawing/2014/main" val="20007"/>
                    </a:ext>
                  </a:extLst>
                </a:gridCol>
                <a:gridCol w="435600">
                  <a:extLst>
                    <a:ext uri="{9D8B030D-6E8A-4147-A177-3AD203B41FA5}">
                      <a16:colId xmlns:a16="http://schemas.microsoft.com/office/drawing/2014/main" val="20008"/>
                    </a:ext>
                  </a:extLst>
                </a:gridCol>
                <a:gridCol w="1080100">
                  <a:extLst>
                    <a:ext uri="{9D8B030D-6E8A-4147-A177-3AD203B41FA5}">
                      <a16:colId xmlns:a16="http://schemas.microsoft.com/office/drawing/2014/main" val="20009"/>
                    </a:ext>
                  </a:extLst>
                </a:gridCol>
                <a:gridCol w="1170100">
                  <a:extLst>
                    <a:ext uri="{9D8B030D-6E8A-4147-A177-3AD203B41FA5}">
                      <a16:colId xmlns:a16="http://schemas.microsoft.com/office/drawing/2014/main" val="20010"/>
                    </a:ext>
                  </a:extLst>
                </a:gridCol>
              </a:tblGrid>
              <a:tr h="370850">
                <a:tc>
                  <a:txBody>
                    <a:bodyPr/>
                    <a:lstStyle/>
                    <a:p>
                      <a:pPr marL="0" marR="0" lvl="0" indent="0" algn="l" rtl="0">
                        <a:spcBef>
                          <a:spcPts val="0"/>
                        </a:spcBef>
                        <a:spcAft>
                          <a:spcPts val="0"/>
                        </a:spcAft>
                        <a:buNone/>
                      </a:pPr>
                      <a:r>
                        <a:rPr lang="en-US" sz="1800"/>
                        <a:t>Base</a:t>
                      </a:r>
                      <a:endParaRPr/>
                    </a:p>
                    <a:p>
                      <a:pPr marL="0" marR="0" lvl="0" indent="0" algn="l" rtl="0">
                        <a:spcBef>
                          <a:spcPts val="0"/>
                        </a:spcBef>
                        <a:spcAft>
                          <a:spcPts val="0"/>
                        </a:spcAft>
                        <a:buNone/>
                      </a:pPr>
                      <a:r>
                        <a:rPr lang="en-US" sz="1800"/>
                        <a:t>Addr.  31:24</a:t>
                      </a:r>
                      <a:endParaRPr sz="1800"/>
                    </a:p>
                  </a:txBody>
                  <a:tcPr marL="121925" marR="121925" marT="45725" marB="45725">
                    <a:solidFill>
                      <a:schemeClr val="accent2"/>
                    </a:solidFill>
                  </a:tcPr>
                </a:tc>
                <a:tc>
                  <a:txBody>
                    <a:bodyPr/>
                    <a:lstStyle/>
                    <a:p>
                      <a:pPr marL="0" marR="0" lvl="0" indent="0" algn="l" rtl="0">
                        <a:spcBef>
                          <a:spcPts val="0"/>
                        </a:spcBef>
                        <a:spcAft>
                          <a:spcPts val="0"/>
                        </a:spcAft>
                        <a:buNone/>
                      </a:pPr>
                      <a:r>
                        <a:rPr lang="en-US" sz="1800">
                          <a:solidFill>
                            <a:schemeClr val="dk1"/>
                          </a:solidFill>
                        </a:rPr>
                        <a:t>G</a:t>
                      </a:r>
                      <a:endParaRPr sz="1800">
                        <a:solidFill>
                          <a:schemeClr val="dk1"/>
                        </a:solidFill>
                      </a:endParaRPr>
                    </a:p>
                  </a:txBody>
                  <a:tcPr marL="121925" marR="121925" marT="45725" marB="45725">
                    <a:solidFill>
                      <a:srgbClr val="DDD9C3"/>
                    </a:solidFill>
                  </a:tcPr>
                </a:tc>
                <a:tc>
                  <a:txBody>
                    <a:bodyPr/>
                    <a:lstStyle/>
                    <a:p>
                      <a:pPr marL="0" marR="0" lvl="0" indent="0" algn="l" rtl="0">
                        <a:spcBef>
                          <a:spcPts val="0"/>
                        </a:spcBef>
                        <a:spcAft>
                          <a:spcPts val="0"/>
                        </a:spcAft>
                        <a:buNone/>
                      </a:pPr>
                      <a:r>
                        <a:rPr lang="en-US" sz="1800">
                          <a:solidFill>
                            <a:schemeClr val="dk1"/>
                          </a:solidFill>
                        </a:rPr>
                        <a:t>D/B</a:t>
                      </a:r>
                      <a:endParaRPr sz="1800">
                        <a:solidFill>
                          <a:schemeClr val="dk1"/>
                        </a:solidFill>
                      </a:endParaRPr>
                    </a:p>
                  </a:txBody>
                  <a:tcPr marL="121925" marR="121925" marT="45725" marB="45725">
                    <a:solidFill>
                      <a:srgbClr val="DDD9C3"/>
                    </a:solidFill>
                  </a:tcPr>
                </a:tc>
                <a:tc>
                  <a:txBody>
                    <a:bodyPr/>
                    <a:lstStyle/>
                    <a:p>
                      <a:pPr marL="0" marR="0" lvl="0" indent="0" algn="l" rtl="0">
                        <a:spcBef>
                          <a:spcPts val="0"/>
                        </a:spcBef>
                        <a:spcAft>
                          <a:spcPts val="0"/>
                        </a:spcAft>
                        <a:buNone/>
                      </a:pPr>
                      <a:r>
                        <a:rPr lang="en-US" sz="1800">
                          <a:solidFill>
                            <a:schemeClr val="dk1"/>
                          </a:solidFill>
                        </a:rPr>
                        <a:t>O</a:t>
                      </a:r>
                      <a:endParaRPr sz="1800">
                        <a:solidFill>
                          <a:schemeClr val="dk1"/>
                        </a:solidFill>
                      </a:endParaRPr>
                    </a:p>
                  </a:txBody>
                  <a:tcPr marL="121925" marR="121925" marT="45725" marB="45725">
                    <a:solidFill>
                      <a:srgbClr val="DDD9C3"/>
                    </a:solidFill>
                  </a:tcPr>
                </a:tc>
                <a:tc>
                  <a:txBody>
                    <a:bodyPr/>
                    <a:lstStyle/>
                    <a:p>
                      <a:pPr marL="0" marR="0" lvl="0" indent="0" algn="l" rtl="0">
                        <a:spcBef>
                          <a:spcPts val="0"/>
                        </a:spcBef>
                        <a:spcAft>
                          <a:spcPts val="0"/>
                        </a:spcAft>
                        <a:buNone/>
                      </a:pPr>
                      <a:r>
                        <a:rPr lang="en-US" sz="1800">
                          <a:solidFill>
                            <a:schemeClr val="dk1"/>
                          </a:solidFill>
                        </a:rPr>
                        <a:t>AVL</a:t>
                      </a:r>
                      <a:endParaRPr sz="1800">
                        <a:solidFill>
                          <a:schemeClr val="dk1"/>
                        </a:solidFill>
                      </a:endParaRPr>
                    </a:p>
                  </a:txBody>
                  <a:tcPr marL="121925" marR="121925" marT="45725" marB="45725">
                    <a:solidFill>
                      <a:srgbClr val="DDD9C3"/>
                    </a:solidFill>
                  </a:tcPr>
                </a:tc>
                <a:tc>
                  <a:txBody>
                    <a:bodyPr/>
                    <a:lstStyle/>
                    <a:p>
                      <a:pPr marL="0" marR="0" lvl="0" indent="0" algn="l" rtl="0">
                        <a:spcBef>
                          <a:spcPts val="0"/>
                        </a:spcBef>
                        <a:spcAft>
                          <a:spcPts val="0"/>
                        </a:spcAft>
                        <a:buNone/>
                      </a:pPr>
                      <a:r>
                        <a:rPr lang="en-US" sz="1800"/>
                        <a:t>Seg. Limit 19:16</a:t>
                      </a:r>
                      <a:endParaRPr sz="1800"/>
                    </a:p>
                  </a:txBody>
                  <a:tcPr marL="121925" marR="121925" marT="45725" marB="45725">
                    <a:solidFill>
                      <a:schemeClr val="accent3"/>
                    </a:solidFill>
                  </a:tcPr>
                </a:tc>
                <a:tc>
                  <a:txBody>
                    <a:bodyPr/>
                    <a:lstStyle/>
                    <a:p>
                      <a:pPr marL="0" marR="0" lvl="0" indent="0" algn="l" rtl="0">
                        <a:spcBef>
                          <a:spcPts val="0"/>
                        </a:spcBef>
                        <a:spcAft>
                          <a:spcPts val="0"/>
                        </a:spcAft>
                        <a:buNone/>
                      </a:pPr>
                      <a:r>
                        <a:rPr lang="en-US" sz="1800"/>
                        <a:t>P</a:t>
                      </a:r>
                      <a:endParaRPr sz="1800"/>
                    </a:p>
                  </a:txBody>
                  <a:tcPr marL="121925" marR="121925" marT="45725" marB="45725"/>
                </a:tc>
                <a:tc>
                  <a:txBody>
                    <a:bodyPr/>
                    <a:lstStyle/>
                    <a:p>
                      <a:pPr marL="0" marR="0" lvl="0" indent="0" algn="l" rtl="0">
                        <a:spcBef>
                          <a:spcPts val="0"/>
                        </a:spcBef>
                        <a:spcAft>
                          <a:spcPts val="0"/>
                        </a:spcAft>
                        <a:buNone/>
                      </a:pPr>
                      <a:r>
                        <a:rPr lang="en-US" sz="1800"/>
                        <a:t>DPL</a:t>
                      </a:r>
                      <a:endParaRPr/>
                    </a:p>
                    <a:p>
                      <a:pPr marL="0" marR="0" lvl="0" indent="0" algn="l" rtl="0">
                        <a:spcBef>
                          <a:spcPts val="0"/>
                        </a:spcBef>
                        <a:spcAft>
                          <a:spcPts val="0"/>
                        </a:spcAft>
                        <a:buNone/>
                      </a:pPr>
                      <a:r>
                        <a:rPr lang="en-US" sz="1800"/>
                        <a:t>(2 bit)</a:t>
                      </a:r>
                      <a:endParaRPr sz="1800"/>
                    </a:p>
                  </a:txBody>
                  <a:tcPr marL="121925" marR="121925" marT="45725" marB="45725"/>
                </a:tc>
                <a:tc>
                  <a:txBody>
                    <a:bodyPr/>
                    <a:lstStyle/>
                    <a:p>
                      <a:pPr marL="0" marR="0" lvl="0" indent="0" algn="l" rtl="0">
                        <a:spcBef>
                          <a:spcPts val="0"/>
                        </a:spcBef>
                        <a:spcAft>
                          <a:spcPts val="0"/>
                        </a:spcAft>
                        <a:buNone/>
                      </a:pPr>
                      <a:r>
                        <a:rPr lang="en-US" sz="1800"/>
                        <a:t>S</a:t>
                      </a:r>
                      <a:endParaRPr sz="1800"/>
                    </a:p>
                  </a:txBody>
                  <a:tcPr marL="121925" marR="121925" marT="45725" marB="45725"/>
                </a:tc>
                <a:tc>
                  <a:txBody>
                    <a:bodyPr/>
                    <a:lstStyle/>
                    <a:p>
                      <a:pPr marL="0" marR="0" lvl="0" indent="0" algn="l" rtl="0">
                        <a:spcBef>
                          <a:spcPts val="0"/>
                        </a:spcBef>
                        <a:spcAft>
                          <a:spcPts val="0"/>
                        </a:spcAft>
                        <a:buNone/>
                      </a:pPr>
                      <a:r>
                        <a:rPr lang="en-US" sz="1800"/>
                        <a:t>Type</a:t>
                      </a:r>
                      <a:endParaRPr/>
                    </a:p>
                    <a:p>
                      <a:pPr marL="0" marR="0" lvl="0" indent="0" algn="l" rtl="0">
                        <a:spcBef>
                          <a:spcPts val="0"/>
                        </a:spcBef>
                        <a:spcAft>
                          <a:spcPts val="0"/>
                        </a:spcAft>
                        <a:buNone/>
                      </a:pPr>
                      <a:r>
                        <a:rPr lang="en-US" sz="1800"/>
                        <a:t>(4 bit)</a:t>
                      </a:r>
                      <a:endParaRPr sz="1800"/>
                    </a:p>
                  </a:txBody>
                  <a:tcPr marL="121925" marR="121925" marT="45725" marB="45725"/>
                </a:tc>
                <a:tc>
                  <a:txBody>
                    <a:bodyPr/>
                    <a:lstStyle/>
                    <a:p>
                      <a:pPr marL="0" marR="0" lvl="0" indent="0" algn="l" rtl="0">
                        <a:spcBef>
                          <a:spcPts val="0"/>
                        </a:spcBef>
                        <a:spcAft>
                          <a:spcPts val="0"/>
                        </a:spcAft>
                        <a:buNone/>
                      </a:pPr>
                      <a:r>
                        <a:rPr lang="en-US" sz="1800" dirty="0"/>
                        <a:t>Base </a:t>
                      </a:r>
                      <a:endParaRPr dirty="0"/>
                    </a:p>
                    <a:p>
                      <a:pPr marL="0" marR="0" lvl="0" indent="0" algn="l" rtl="0">
                        <a:spcBef>
                          <a:spcPts val="0"/>
                        </a:spcBef>
                        <a:spcAft>
                          <a:spcPts val="0"/>
                        </a:spcAft>
                        <a:buNone/>
                      </a:pPr>
                      <a:r>
                        <a:rPr lang="en-US" sz="1800" dirty="0" err="1"/>
                        <a:t>Addr</a:t>
                      </a:r>
                      <a:endParaRPr sz="1800" dirty="0"/>
                    </a:p>
                    <a:p>
                      <a:pPr marL="0" marR="0" lvl="0" indent="0" algn="l" rtl="0">
                        <a:spcBef>
                          <a:spcPts val="0"/>
                        </a:spcBef>
                        <a:spcAft>
                          <a:spcPts val="0"/>
                        </a:spcAft>
                        <a:buNone/>
                      </a:pPr>
                      <a:r>
                        <a:rPr lang="en-US" sz="1800" dirty="0"/>
                        <a:t>23:16</a:t>
                      </a:r>
                      <a:endParaRPr sz="1800" dirty="0"/>
                    </a:p>
                  </a:txBody>
                  <a:tcPr marL="121925" marR="121925" marT="45725" marB="45725">
                    <a:solidFill>
                      <a:schemeClr val="accent2"/>
                    </a:solidFill>
                  </a:tcPr>
                </a:tc>
                <a:extLst>
                  <a:ext uri="{0D108BD9-81ED-4DB2-BD59-A6C34878D82A}">
                    <a16:rowId xmlns:a16="http://schemas.microsoft.com/office/drawing/2014/main" val="10000"/>
                  </a:ext>
                </a:extLst>
              </a:tr>
            </a:tbl>
          </a:graphicData>
        </a:graphic>
      </p:graphicFrame>
      <p:sp>
        <p:nvSpPr>
          <p:cNvPr id="543" name="Google Shape;543;p29"/>
          <p:cNvSpPr txBox="1">
            <a:spLocks noGrp="1"/>
          </p:cNvSpPr>
          <p:nvPr>
            <p:ph type="dt" idx="10"/>
          </p:nvPr>
        </p:nvSpPr>
        <p:spPr>
          <a:xfrm>
            <a:off x="609600" y="6356393"/>
            <a:ext cx="28448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E04C69DC-F897-4C1A-8E82-62986642D42A}" type="datetime1">
              <a:rPr lang="en-US" smtClean="0"/>
              <a:t>3/29/2023</a:t>
            </a:fld>
            <a:endParaRPr/>
          </a:p>
        </p:txBody>
      </p:sp>
      <p:pic>
        <p:nvPicPr>
          <p:cNvPr id="2" name="Picture 1"/>
          <p:cNvPicPr>
            <a:picLocks noChangeAspect="1"/>
          </p:cNvPicPr>
          <p:nvPr/>
        </p:nvPicPr>
        <p:blipFill>
          <a:blip r:embed="rId4"/>
          <a:stretch>
            <a:fillRect/>
          </a:stretch>
        </p:blipFill>
        <p:spPr>
          <a:xfrm>
            <a:off x="919613" y="989617"/>
            <a:ext cx="10001250" cy="33718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4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4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50"/>
        <p:cNvGrpSpPr/>
        <p:nvPr/>
      </p:nvGrpSpPr>
      <p:grpSpPr>
        <a:xfrm>
          <a:off x="0" y="0"/>
          <a:ext cx="0" cy="0"/>
          <a:chOff x="0" y="0"/>
          <a:chExt cx="0" cy="0"/>
        </a:xfrm>
      </p:grpSpPr>
      <p:sp>
        <p:nvSpPr>
          <p:cNvPr id="551" name="Google Shape;551;p30"/>
          <p:cNvSpPr txBox="1">
            <a:spLocks noGrp="1"/>
          </p:cNvSpPr>
          <p:nvPr>
            <p:ph type="title"/>
          </p:nvPr>
        </p:nvSpPr>
        <p:spPr>
          <a:xfrm>
            <a:off x="1594069" y="136793"/>
            <a:ext cx="9530080" cy="626394"/>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rgbClr val="002060"/>
              </a:buClr>
              <a:buSzPts val="6000"/>
              <a:buFont typeface="Times New Roman"/>
              <a:buNone/>
            </a:pPr>
            <a:r>
              <a:rPr lang="en-US" sz="6000" b="1" dirty="0">
                <a:solidFill>
                  <a:srgbClr val="002060"/>
                </a:solidFill>
                <a:latin typeface="Times New Roman"/>
                <a:ea typeface="Times New Roman"/>
                <a:cs typeface="Times New Roman"/>
                <a:sym typeface="Times New Roman"/>
              </a:rPr>
              <a:t>Segment Descriptor</a:t>
            </a:r>
            <a:endParaRPr sz="6000" b="1" dirty="0">
              <a:solidFill>
                <a:srgbClr val="002060"/>
              </a:solidFill>
              <a:latin typeface="Times New Roman"/>
              <a:ea typeface="Times New Roman"/>
              <a:cs typeface="Times New Roman"/>
              <a:sym typeface="Times New Roman"/>
            </a:endParaRPr>
          </a:p>
        </p:txBody>
      </p:sp>
      <p:sp>
        <p:nvSpPr>
          <p:cNvPr id="552" name="Google Shape;552;p30"/>
          <p:cNvSpPr txBox="1">
            <a:spLocks noGrp="1"/>
          </p:cNvSpPr>
          <p:nvPr>
            <p:ph type="ftr" idx="11"/>
          </p:nvPr>
        </p:nvSpPr>
        <p:spPr>
          <a:xfrm>
            <a:off x="4165600" y="6356393"/>
            <a:ext cx="3860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GB" sz="1050" b="1" smtClean="0">
                <a:solidFill>
                  <a:schemeClr val="dk1"/>
                </a:solidFill>
                <a:latin typeface="Times New Roman"/>
                <a:ea typeface="Times New Roman"/>
                <a:cs typeface="Times New Roman"/>
                <a:sym typeface="Times New Roman"/>
              </a:rPr>
              <a:t>Microprocessor Architecture and Internet of Things_CET3014B    Unit 3      2022-23     S4  </a:t>
            </a:r>
            <a:endParaRPr sz="1050" b="1">
              <a:solidFill>
                <a:schemeClr val="dk1"/>
              </a:solidFill>
              <a:latin typeface="Times New Roman"/>
              <a:ea typeface="Times New Roman"/>
              <a:cs typeface="Times New Roman"/>
              <a:sym typeface="Times New Roman"/>
            </a:endParaRPr>
          </a:p>
        </p:txBody>
      </p:sp>
      <p:pic>
        <p:nvPicPr>
          <p:cNvPr id="553" name="Google Shape;553;p30"/>
          <p:cNvPicPr preferRelativeResize="0"/>
          <p:nvPr/>
        </p:nvPicPr>
        <p:blipFill rotWithShape="1">
          <a:blip r:embed="rId3">
            <a:alphaModFix/>
          </a:blip>
          <a:srcRect/>
          <a:stretch/>
        </p:blipFill>
        <p:spPr>
          <a:xfrm>
            <a:off x="55761" y="62693"/>
            <a:ext cx="819451" cy="774594"/>
          </a:xfrm>
          <a:prstGeom prst="rect">
            <a:avLst/>
          </a:prstGeom>
          <a:noFill/>
          <a:ln>
            <a:noFill/>
          </a:ln>
        </p:spPr>
      </p:pic>
      <p:sp>
        <p:nvSpPr>
          <p:cNvPr id="554" name="Google Shape;554;p30"/>
          <p:cNvSpPr txBox="1">
            <a:spLocks noGrp="1"/>
          </p:cNvSpPr>
          <p:nvPr>
            <p:ph type="sldNum" idx="12"/>
          </p:nvPr>
        </p:nvSpPr>
        <p:spPr>
          <a:xfrm>
            <a:off x="8737600" y="6356393"/>
            <a:ext cx="28448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35</a:t>
            </a:fld>
            <a:endParaRPr/>
          </a:p>
        </p:txBody>
      </p:sp>
      <p:cxnSp>
        <p:nvCxnSpPr>
          <p:cNvPr id="555" name="Google Shape;555;p30"/>
          <p:cNvCxnSpPr/>
          <p:nvPr/>
        </p:nvCxnSpPr>
        <p:spPr>
          <a:xfrm rot="10800000" flipH="1">
            <a:off x="55761" y="851914"/>
            <a:ext cx="12192000" cy="27709"/>
          </a:xfrm>
          <a:prstGeom prst="straightConnector1">
            <a:avLst/>
          </a:prstGeom>
          <a:noFill/>
          <a:ln w="9525" cap="flat" cmpd="sng">
            <a:solidFill>
              <a:srgbClr val="00B050"/>
            </a:solidFill>
            <a:prstDash val="solid"/>
            <a:round/>
            <a:headEnd type="none" w="sm" len="sm"/>
            <a:tailEnd type="none" w="sm" len="sm"/>
          </a:ln>
        </p:spPr>
      </p:cxnSp>
      <p:sp>
        <p:nvSpPr>
          <p:cNvPr id="556" name="Google Shape;556;p30"/>
          <p:cNvSpPr/>
          <p:nvPr/>
        </p:nvSpPr>
        <p:spPr>
          <a:xfrm>
            <a:off x="146051" y="6356350"/>
            <a:ext cx="471487" cy="457200"/>
          </a:xfrm>
          <a:prstGeom prst="rect">
            <a:avLst/>
          </a:prstGeom>
          <a:solidFill>
            <a:srgbClr val="7030A0"/>
          </a:solidFill>
          <a:ln w="25400" cap="flat" cmpd="sng">
            <a:solidFill>
              <a:srgbClr val="7030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557" name="Google Shape;557;p30"/>
          <p:cNvCxnSpPr/>
          <p:nvPr/>
        </p:nvCxnSpPr>
        <p:spPr>
          <a:xfrm flipH="1">
            <a:off x="773905" y="13063"/>
            <a:ext cx="14288" cy="6821487"/>
          </a:xfrm>
          <a:prstGeom prst="straightConnector1">
            <a:avLst/>
          </a:prstGeom>
          <a:noFill/>
          <a:ln w="15875" cap="flat" cmpd="sng">
            <a:solidFill>
              <a:srgbClr val="00B050"/>
            </a:solidFill>
            <a:prstDash val="solid"/>
            <a:round/>
            <a:headEnd type="none" w="sm" len="sm"/>
            <a:tailEnd type="none" w="sm" len="sm"/>
          </a:ln>
        </p:spPr>
      </p:cxnSp>
      <p:cxnSp>
        <p:nvCxnSpPr>
          <p:cNvPr id="558" name="Google Shape;558;p30"/>
          <p:cNvCxnSpPr/>
          <p:nvPr/>
        </p:nvCxnSpPr>
        <p:spPr>
          <a:xfrm>
            <a:off x="-10316" y="6264275"/>
            <a:ext cx="12192000" cy="0"/>
          </a:xfrm>
          <a:prstGeom prst="straightConnector1">
            <a:avLst/>
          </a:prstGeom>
          <a:noFill/>
          <a:ln w="15875" cap="flat" cmpd="sng">
            <a:solidFill>
              <a:srgbClr val="00B050"/>
            </a:solidFill>
            <a:prstDash val="solid"/>
            <a:round/>
            <a:headEnd type="none" w="sm" len="sm"/>
            <a:tailEnd type="none" w="sm" len="sm"/>
          </a:ln>
        </p:spPr>
      </p:cxnSp>
      <p:graphicFrame>
        <p:nvGraphicFramePr>
          <p:cNvPr id="559" name="Google Shape;559;p30"/>
          <p:cNvGraphicFramePr/>
          <p:nvPr/>
        </p:nvGraphicFramePr>
        <p:xfrm>
          <a:off x="1110063" y="5563832"/>
          <a:ext cx="9810800" cy="590450"/>
        </p:xfrm>
        <a:graphic>
          <a:graphicData uri="http://schemas.openxmlformats.org/drawingml/2006/table">
            <a:tbl>
              <a:tblPr firstRow="1" bandRow="1">
                <a:noFill/>
                <a:tableStyleId>{C14310B4-761D-440C-B97F-3B79ECA8EF60}</a:tableStyleId>
              </a:tblPr>
              <a:tblGrid>
                <a:gridCol w="4905400">
                  <a:extLst>
                    <a:ext uri="{9D8B030D-6E8A-4147-A177-3AD203B41FA5}">
                      <a16:colId xmlns:a16="http://schemas.microsoft.com/office/drawing/2014/main" val="20000"/>
                    </a:ext>
                  </a:extLst>
                </a:gridCol>
                <a:gridCol w="4905400">
                  <a:extLst>
                    <a:ext uri="{9D8B030D-6E8A-4147-A177-3AD203B41FA5}">
                      <a16:colId xmlns:a16="http://schemas.microsoft.com/office/drawing/2014/main" val="20001"/>
                    </a:ext>
                  </a:extLst>
                </a:gridCol>
              </a:tblGrid>
              <a:tr h="590450">
                <a:tc>
                  <a:txBody>
                    <a:bodyPr/>
                    <a:lstStyle/>
                    <a:p>
                      <a:pPr marL="0" marR="0" lvl="0" indent="0" algn="l" rtl="0">
                        <a:spcBef>
                          <a:spcPts val="0"/>
                        </a:spcBef>
                        <a:spcAft>
                          <a:spcPts val="0"/>
                        </a:spcAft>
                        <a:buNone/>
                      </a:pPr>
                      <a:r>
                        <a:rPr lang="en-US" sz="2000"/>
                        <a:t>Base Address 15:00</a:t>
                      </a:r>
                      <a:endParaRPr sz="2000"/>
                    </a:p>
                  </a:txBody>
                  <a:tcPr marL="121925" marR="121925" marT="45725" marB="45725">
                    <a:solidFill>
                      <a:schemeClr val="accent2"/>
                    </a:solidFill>
                  </a:tcPr>
                </a:tc>
                <a:tc>
                  <a:txBody>
                    <a:bodyPr/>
                    <a:lstStyle/>
                    <a:p>
                      <a:pPr marL="0" marR="0" lvl="0" indent="0" algn="l" rtl="0">
                        <a:spcBef>
                          <a:spcPts val="0"/>
                        </a:spcBef>
                        <a:spcAft>
                          <a:spcPts val="0"/>
                        </a:spcAft>
                        <a:buNone/>
                      </a:pPr>
                      <a:r>
                        <a:rPr lang="en-US" sz="2000"/>
                        <a:t>Segment Limit 15:00</a:t>
                      </a:r>
                      <a:endParaRPr sz="2000"/>
                    </a:p>
                  </a:txBody>
                  <a:tcPr marL="121925" marR="121925" marT="45725" marB="45725">
                    <a:solidFill>
                      <a:schemeClr val="accent3"/>
                    </a:solidFill>
                  </a:tcPr>
                </a:tc>
                <a:extLst>
                  <a:ext uri="{0D108BD9-81ED-4DB2-BD59-A6C34878D82A}">
                    <a16:rowId xmlns:a16="http://schemas.microsoft.com/office/drawing/2014/main" val="10000"/>
                  </a:ext>
                </a:extLst>
              </a:tr>
            </a:tbl>
          </a:graphicData>
        </a:graphic>
      </p:graphicFrame>
      <p:graphicFrame>
        <p:nvGraphicFramePr>
          <p:cNvPr id="560" name="Google Shape;560;p30"/>
          <p:cNvGraphicFramePr/>
          <p:nvPr/>
        </p:nvGraphicFramePr>
        <p:xfrm>
          <a:off x="1110062" y="4608699"/>
          <a:ext cx="9810850" cy="914410"/>
        </p:xfrm>
        <a:graphic>
          <a:graphicData uri="http://schemas.openxmlformats.org/drawingml/2006/table">
            <a:tbl>
              <a:tblPr firstRow="1" bandRow="1">
                <a:noFill/>
                <a:tableStyleId>{C14310B4-761D-440C-B97F-3B79ECA8EF60}</a:tableStyleId>
              </a:tblPr>
              <a:tblGrid>
                <a:gridCol w="1415025">
                  <a:extLst>
                    <a:ext uri="{9D8B030D-6E8A-4147-A177-3AD203B41FA5}">
                      <a16:colId xmlns:a16="http://schemas.microsoft.com/office/drawing/2014/main" val="20000"/>
                    </a:ext>
                  </a:extLst>
                </a:gridCol>
                <a:gridCol w="849025">
                  <a:extLst>
                    <a:ext uri="{9D8B030D-6E8A-4147-A177-3AD203B41FA5}">
                      <a16:colId xmlns:a16="http://schemas.microsoft.com/office/drawing/2014/main" val="20001"/>
                    </a:ext>
                  </a:extLst>
                </a:gridCol>
                <a:gridCol w="754675">
                  <a:extLst>
                    <a:ext uri="{9D8B030D-6E8A-4147-A177-3AD203B41FA5}">
                      <a16:colId xmlns:a16="http://schemas.microsoft.com/office/drawing/2014/main" val="20002"/>
                    </a:ext>
                  </a:extLst>
                </a:gridCol>
                <a:gridCol w="566000">
                  <a:extLst>
                    <a:ext uri="{9D8B030D-6E8A-4147-A177-3AD203B41FA5}">
                      <a16:colId xmlns:a16="http://schemas.microsoft.com/office/drawing/2014/main" val="20003"/>
                    </a:ext>
                  </a:extLst>
                </a:gridCol>
                <a:gridCol w="754675">
                  <a:extLst>
                    <a:ext uri="{9D8B030D-6E8A-4147-A177-3AD203B41FA5}">
                      <a16:colId xmlns:a16="http://schemas.microsoft.com/office/drawing/2014/main" val="20004"/>
                    </a:ext>
                  </a:extLst>
                </a:gridCol>
                <a:gridCol w="1280400">
                  <a:extLst>
                    <a:ext uri="{9D8B030D-6E8A-4147-A177-3AD203B41FA5}">
                      <a16:colId xmlns:a16="http://schemas.microsoft.com/office/drawing/2014/main" val="20005"/>
                    </a:ext>
                  </a:extLst>
                </a:gridCol>
                <a:gridCol w="476250">
                  <a:extLst>
                    <a:ext uri="{9D8B030D-6E8A-4147-A177-3AD203B41FA5}">
                      <a16:colId xmlns:a16="http://schemas.microsoft.com/office/drawing/2014/main" val="20006"/>
                    </a:ext>
                  </a:extLst>
                </a:gridCol>
                <a:gridCol w="1029000">
                  <a:extLst>
                    <a:ext uri="{9D8B030D-6E8A-4147-A177-3AD203B41FA5}">
                      <a16:colId xmlns:a16="http://schemas.microsoft.com/office/drawing/2014/main" val="20007"/>
                    </a:ext>
                  </a:extLst>
                </a:gridCol>
                <a:gridCol w="435600">
                  <a:extLst>
                    <a:ext uri="{9D8B030D-6E8A-4147-A177-3AD203B41FA5}">
                      <a16:colId xmlns:a16="http://schemas.microsoft.com/office/drawing/2014/main" val="20008"/>
                    </a:ext>
                  </a:extLst>
                </a:gridCol>
                <a:gridCol w="1080100">
                  <a:extLst>
                    <a:ext uri="{9D8B030D-6E8A-4147-A177-3AD203B41FA5}">
                      <a16:colId xmlns:a16="http://schemas.microsoft.com/office/drawing/2014/main" val="20009"/>
                    </a:ext>
                  </a:extLst>
                </a:gridCol>
                <a:gridCol w="1170100">
                  <a:extLst>
                    <a:ext uri="{9D8B030D-6E8A-4147-A177-3AD203B41FA5}">
                      <a16:colId xmlns:a16="http://schemas.microsoft.com/office/drawing/2014/main" val="20010"/>
                    </a:ext>
                  </a:extLst>
                </a:gridCol>
              </a:tblGrid>
              <a:tr h="370850">
                <a:tc>
                  <a:txBody>
                    <a:bodyPr/>
                    <a:lstStyle/>
                    <a:p>
                      <a:pPr marL="0" marR="0" lvl="0" indent="0" algn="l" rtl="0">
                        <a:spcBef>
                          <a:spcPts val="0"/>
                        </a:spcBef>
                        <a:spcAft>
                          <a:spcPts val="0"/>
                        </a:spcAft>
                        <a:buNone/>
                      </a:pPr>
                      <a:r>
                        <a:rPr lang="en-US" sz="1800"/>
                        <a:t>Base</a:t>
                      </a:r>
                      <a:endParaRPr/>
                    </a:p>
                    <a:p>
                      <a:pPr marL="0" marR="0" lvl="0" indent="0" algn="l" rtl="0">
                        <a:spcBef>
                          <a:spcPts val="0"/>
                        </a:spcBef>
                        <a:spcAft>
                          <a:spcPts val="0"/>
                        </a:spcAft>
                        <a:buNone/>
                      </a:pPr>
                      <a:r>
                        <a:rPr lang="en-US" sz="1800"/>
                        <a:t>Addr.  31:24</a:t>
                      </a:r>
                      <a:endParaRPr sz="1800"/>
                    </a:p>
                  </a:txBody>
                  <a:tcPr marL="121925" marR="121925" marT="45725" marB="45725">
                    <a:solidFill>
                      <a:schemeClr val="accent2"/>
                    </a:solidFill>
                  </a:tcPr>
                </a:tc>
                <a:tc>
                  <a:txBody>
                    <a:bodyPr/>
                    <a:lstStyle/>
                    <a:p>
                      <a:pPr marL="0" marR="0" lvl="0" indent="0" algn="l" rtl="0">
                        <a:spcBef>
                          <a:spcPts val="0"/>
                        </a:spcBef>
                        <a:spcAft>
                          <a:spcPts val="0"/>
                        </a:spcAft>
                        <a:buNone/>
                      </a:pPr>
                      <a:r>
                        <a:rPr lang="en-US" sz="1800">
                          <a:solidFill>
                            <a:schemeClr val="dk1"/>
                          </a:solidFill>
                        </a:rPr>
                        <a:t>G</a:t>
                      </a:r>
                      <a:endParaRPr sz="1800">
                        <a:solidFill>
                          <a:schemeClr val="dk1"/>
                        </a:solidFill>
                      </a:endParaRPr>
                    </a:p>
                  </a:txBody>
                  <a:tcPr marL="121925" marR="121925" marT="45725" marB="45725">
                    <a:solidFill>
                      <a:srgbClr val="DDD9C3"/>
                    </a:solidFill>
                  </a:tcPr>
                </a:tc>
                <a:tc>
                  <a:txBody>
                    <a:bodyPr/>
                    <a:lstStyle/>
                    <a:p>
                      <a:pPr marL="0" marR="0" lvl="0" indent="0" algn="l" rtl="0">
                        <a:spcBef>
                          <a:spcPts val="0"/>
                        </a:spcBef>
                        <a:spcAft>
                          <a:spcPts val="0"/>
                        </a:spcAft>
                        <a:buNone/>
                      </a:pPr>
                      <a:r>
                        <a:rPr lang="en-US" sz="1800">
                          <a:solidFill>
                            <a:schemeClr val="dk1"/>
                          </a:solidFill>
                        </a:rPr>
                        <a:t>D/B</a:t>
                      </a:r>
                      <a:endParaRPr sz="1800">
                        <a:solidFill>
                          <a:schemeClr val="dk1"/>
                        </a:solidFill>
                      </a:endParaRPr>
                    </a:p>
                  </a:txBody>
                  <a:tcPr marL="121925" marR="121925" marT="45725" marB="45725">
                    <a:solidFill>
                      <a:srgbClr val="DDD9C3"/>
                    </a:solidFill>
                  </a:tcPr>
                </a:tc>
                <a:tc>
                  <a:txBody>
                    <a:bodyPr/>
                    <a:lstStyle/>
                    <a:p>
                      <a:pPr marL="0" marR="0" lvl="0" indent="0" algn="l" rtl="0">
                        <a:spcBef>
                          <a:spcPts val="0"/>
                        </a:spcBef>
                        <a:spcAft>
                          <a:spcPts val="0"/>
                        </a:spcAft>
                        <a:buNone/>
                      </a:pPr>
                      <a:r>
                        <a:rPr lang="en-US" sz="1800">
                          <a:solidFill>
                            <a:schemeClr val="dk1"/>
                          </a:solidFill>
                        </a:rPr>
                        <a:t>O</a:t>
                      </a:r>
                      <a:endParaRPr sz="1800">
                        <a:solidFill>
                          <a:schemeClr val="dk1"/>
                        </a:solidFill>
                      </a:endParaRPr>
                    </a:p>
                  </a:txBody>
                  <a:tcPr marL="121925" marR="121925" marT="45725" marB="45725">
                    <a:solidFill>
                      <a:srgbClr val="DDD9C3"/>
                    </a:solidFill>
                  </a:tcPr>
                </a:tc>
                <a:tc>
                  <a:txBody>
                    <a:bodyPr/>
                    <a:lstStyle/>
                    <a:p>
                      <a:pPr marL="0" marR="0" lvl="0" indent="0" algn="l" rtl="0">
                        <a:spcBef>
                          <a:spcPts val="0"/>
                        </a:spcBef>
                        <a:spcAft>
                          <a:spcPts val="0"/>
                        </a:spcAft>
                        <a:buNone/>
                      </a:pPr>
                      <a:r>
                        <a:rPr lang="en-US" sz="1800">
                          <a:solidFill>
                            <a:schemeClr val="dk1"/>
                          </a:solidFill>
                        </a:rPr>
                        <a:t>AVL</a:t>
                      </a:r>
                      <a:endParaRPr sz="1800">
                        <a:solidFill>
                          <a:schemeClr val="dk1"/>
                        </a:solidFill>
                      </a:endParaRPr>
                    </a:p>
                  </a:txBody>
                  <a:tcPr marL="121925" marR="121925" marT="45725" marB="45725">
                    <a:solidFill>
                      <a:srgbClr val="DDD9C3"/>
                    </a:solidFill>
                  </a:tcPr>
                </a:tc>
                <a:tc>
                  <a:txBody>
                    <a:bodyPr/>
                    <a:lstStyle/>
                    <a:p>
                      <a:pPr marL="0" marR="0" lvl="0" indent="0" algn="l" rtl="0">
                        <a:spcBef>
                          <a:spcPts val="0"/>
                        </a:spcBef>
                        <a:spcAft>
                          <a:spcPts val="0"/>
                        </a:spcAft>
                        <a:buNone/>
                      </a:pPr>
                      <a:r>
                        <a:rPr lang="en-US" sz="1800"/>
                        <a:t>Seg. Limit 19:16</a:t>
                      </a:r>
                      <a:endParaRPr sz="1800"/>
                    </a:p>
                  </a:txBody>
                  <a:tcPr marL="121925" marR="121925" marT="45725" marB="45725">
                    <a:solidFill>
                      <a:schemeClr val="accent3"/>
                    </a:solidFill>
                  </a:tcPr>
                </a:tc>
                <a:tc>
                  <a:txBody>
                    <a:bodyPr/>
                    <a:lstStyle/>
                    <a:p>
                      <a:pPr marL="0" marR="0" lvl="0" indent="0" algn="l" rtl="0">
                        <a:spcBef>
                          <a:spcPts val="0"/>
                        </a:spcBef>
                        <a:spcAft>
                          <a:spcPts val="0"/>
                        </a:spcAft>
                        <a:buNone/>
                      </a:pPr>
                      <a:r>
                        <a:rPr lang="en-US" sz="1800"/>
                        <a:t>P</a:t>
                      </a:r>
                      <a:endParaRPr sz="1800"/>
                    </a:p>
                  </a:txBody>
                  <a:tcPr marL="121925" marR="121925" marT="45725" marB="45725"/>
                </a:tc>
                <a:tc>
                  <a:txBody>
                    <a:bodyPr/>
                    <a:lstStyle/>
                    <a:p>
                      <a:pPr marL="0" marR="0" lvl="0" indent="0" algn="l" rtl="0">
                        <a:spcBef>
                          <a:spcPts val="0"/>
                        </a:spcBef>
                        <a:spcAft>
                          <a:spcPts val="0"/>
                        </a:spcAft>
                        <a:buNone/>
                      </a:pPr>
                      <a:r>
                        <a:rPr lang="en-US" sz="1800"/>
                        <a:t>DPL</a:t>
                      </a:r>
                      <a:endParaRPr/>
                    </a:p>
                    <a:p>
                      <a:pPr marL="0" marR="0" lvl="0" indent="0" algn="l" rtl="0">
                        <a:spcBef>
                          <a:spcPts val="0"/>
                        </a:spcBef>
                        <a:spcAft>
                          <a:spcPts val="0"/>
                        </a:spcAft>
                        <a:buNone/>
                      </a:pPr>
                      <a:r>
                        <a:rPr lang="en-US" sz="1800"/>
                        <a:t>(2 bit)</a:t>
                      </a:r>
                      <a:endParaRPr sz="1800"/>
                    </a:p>
                  </a:txBody>
                  <a:tcPr marL="121925" marR="121925" marT="45725" marB="45725"/>
                </a:tc>
                <a:tc>
                  <a:txBody>
                    <a:bodyPr/>
                    <a:lstStyle/>
                    <a:p>
                      <a:pPr marL="0" marR="0" lvl="0" indent="0" algn="l" rtl="0">
                        <a:spcBef>
                          <a:spcPts val="0"/>
                        </a:spcBef>
                        <a:spcAft>
                          <a:spcPts val="0"/>
                        </a:spcAft>
                        <a:buNone/>
                      </a:pPr>
                      <a:r>
                        <a:rPr lang="en-US" sz="1800"/>
                        <a:t>S</a:t>
                      </a:r>
                      <a:endParaRPr sz="1800"/>
                    </a:p>
                  </a:txBody>
                  <a:tcPr marL="121925" marR="121925" marT="45725" marB="45725"/>
                </a:tc>
                <a:tc>
                  <a:txBody>
                    <a:bodyPr/>
                    <a:lstStyle/>
                    <a:p>
                      <a:pPr marL="0" marR="0" lvl="0" indent="0" algn="l" rtl="0">
                        <a:spcBef>
                          <a:spcPts val="0"/>
                        </a:spcBef>
                        <a:spcAft>
                          <a:spcPts val="0"/>
                        </a:spcAft>
                        <a:buNone/>
                      </a:pPr>
                      <a:r>
                        <a:rPr lang="en-US" sz="1800"/>
                        <a:t>Type</a:t>
                      </a:r>
                      <a:endParaRPr/>
                    </a:p>
                    <a:p>
                      <a:pPr marL="0" marR="0" lvl="0" indent="0" algn="l" rtl="0">
                        <a:spcBef>
                          <a:spcPts val="0"/>
                        </a:spcBef>
                        <a:spcAft>
                          <a:spcPts val="0"/>
                        </a:spcAft>
                        <a:buNone/>
                      </a:pPr>
                      <a:r>
                        <a:rPr lang="en-US" sz="1800"/>
                        <a:t>(4 bit)</a:t>
                      </a:r>
                      <a:endParaRPr sz="1800"/>
                    </a:p>
                  </a:txBody>
                  <a:tcPr marL="121925" marR="121925" marT="45725" marB="45725"/>
                </a:tc>
                <a:tc>
                  <a:txBody>
                    <a:bodyPr/>
                    <a:lstStyle/>
                    <a:p>
                      <a:pPr marL="0" marR="0" lvl="0" indent="0" algn="l" rtl="0">
                        <a:spcBef>
                          <a:spcPts val="0"/>
                        </a:spcBef>
                        <a:spcAft>
                          <a:spcPts val="0"/>
                        </a:spcAft>
                        <a:buNone/>
                      </a:pPr>
                      <a:r>
                        <a:rPr lang="en-US" sz="1800"/>
                        <a:t>Base </a:t>
                      </a:r>
                      <a:endParaRPr/>
                    </a:p>
                    <a:p>
                      <a:pPr marL="0" marR="0" lvl="0" indent="0" algn="l" rtl="0">
                        <a:spcBef>
                          <a:spcPts val="0"/>
                        </a:spcBef>
                        <a:spcAft>
                          <a:spcPts val="0"/>
                        </a:spcAft>
                        <a:buNone/>
                      </a:pPr>
                      <a:r>
                        <a:rPr lang="en-US" sz="1800"/>
                        <a:t>Addr</a:t>
                      </a:r>
                      <a:endParaRPr sz="1800"/>
                    </a:p>
                    <a:p>
                      <a:pPr marL="0" marR="0" lvl="0" indent="0" algn="l" rtl="0">
                        <a:spcBef>
                          <a:spcPts val="0"/>
                        </a:spcBef>
                        <a:spcAft>
                          <a:spcPts val="0"/>
                        </a:spcAft>
                        <a:buNone/>
                      </a:pPr>
                      <a:r>
                        <a:rPr lang="en-US" sz="1800"/>
                        <a:t>23:16</a:t>
                      </a:r>
                      <a:endParaRPr sz="1800"/>
                    </a:p>
                  </a:txBody>
                  <a:tcPr marL="121925" marR="121925" marT="45725" marB="45725">
                    <a:solidFill>
                      <a:schemeClr val="accent2"/>
                    </a:solidFill>
                  </a:tcPr>
                </a:tc>
                <a:extLst>
                  <a:ext uri="{0D108BD9-81ED-4DB2-BD59-A6C34878D82A}">
                    <a16:rowId xmlns:a16="http://schemas.microsoft.com/office/drawing/2014/main" val="10000"/>
                  </a:ext>
                </a:extLst>
              </a:tr>
            </a:tbl>
          </a:graphicData>
        </a:graphic>
      </p:graphicFrame>
      <p:sp>
        <p:nvSpPr>
          <p:cNvPr id="561" name="Google Shape;561;p30"/>
          <p:cNvSpPr txBox="1">
            <a:spLocks noGrp="1"/>
          </p:cNvSpPr>
          <p:nvPr>
            <p:ph type="dt" idx="10"/>
          </p:nvPr>
        </p:nvSpPr>
        <p:spPr>
          <a:xfrm>
            <a:off x="609600" y="6356393"/>
            <a:ext cx="28448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6724C946-7663-4FCE-849A-5E30DBFFC4DB}" type="datetime1">
              <a:rPr lang="en-US" smtClean="0"/>
              <a:t>3/29/2023</a:t>
            </a:fld>
            <a:endParaRPr/>
          </a:p>
        </p:txBody>
      </p:sp>
      <p:pic>
        <p:nvPicPr>
          <p:cNvPr id="562" name="Google Shape;562;p30"/>
          <p:cNvPicPr preferRelativeResize="0"/>
          <p:nvPr/>
        </p:nvPicPr>
        <p:blipFill rotWithShape="1">
          <a:blip r:embed="rId4">
            <a:alphaModFix/>
          </a:blip>
          <a:srcRect/>
          <a:stretch/>
        </p:blipFill>
        <p:spPr>
          <a:xfrm>
            <a:off x="952499" y="968350"/>
            <a:ext cx="5753102" cy="3424126"/>
          </a:xfrm>
          <a:prstGeom prst="rect">
            <a:avLst/>
          </a:prstGeom>
          <a:noFill/>
          <a:ln>
            <a:noFill/>
          </a:ln>
        </p:spPr>
      </p:pic>
      <p:pic>
        <p:nvPicPr>
          <p:cNvPr id="563" name="Google Shape;563;p30"/>
          <p:cNvPicPr preferRelativeResize="0"/>
          <p:nvPr/>
        </p:nvPicPr>
        <p:blipFill rotWithShape="1">
          <a:blip r:embed="rId5">
            <a:alphaModFix/>
          </a:blip>
          <a:srcRect/>
          <a:stretch/>
        </p:blipFill>
        <p:spPr>
          <a:xfrm>
            <a:off x="6840067" y="889683"/>
            <a:ext cx="5157969" cy="3502793"/>
          </a:xfrm>
          <a:prstGeom prst="rect">
            <a:avLst/>
          </a:prstGeom>
          <a:noFill/>
          <a:ln>
            <a:noFill/>
          </a:ln>
        </p:spPr>
      </p:pic>
      <p:sp>
        <p:nvSpPr>
          <p:cNvPr id="2" name="Rectangle 1"/>
          <p:cNvSpPr/>
          <p:nvPr/>
        </p:nvSpPr>
        <p:spPr>
          <a:xfrm>
            <a:off x="7182497" y="1350464"/>
            <a:ext cx="2161169" cy="307777"/>
          </a:xfrm>
          <a:prstGeom prst="rect">
            <a:avLst/>
          </a:prstGeom>
          <a:noFill/>
        </p:spPr>
        <p:txBody>
          <a:bodyPr wrap="none" lIns="91440" tIns="45720" rIns="91440" bIns="45720">
            <a:spAutoFit/>
          </a:bodyPr>
          <a:lstStyle/>
          <a:p>
            <a:pPr algn="ctr"/>
            <a:r>
              <a:rPr lang="en-US" b="1" cap="none" spc="0" dirty="0" smtClean="0">
                <a:ln w="0"/>
                <a:solidFill>
                  <a:srgbClr val="C00000"/>
                </a:solidFill>
                <a:effectLst>
                  <a:outerShdw blurRad="38100" dist="19050" dir="2700000" algn="tl" rotWithShape="0">
                    <a:schemeClr val="dk1">
                      <a:alpha val="40000"/>
                    </a:schemeClr>
                  </a:outerShdw>
                </a:effectLst>
              </a:rPr>
              <a:t>20 47 79 00 00 00 FF </a:t>
            </a:r>
            <a:r>
              <a:rPr lang="en-US" b="1" cap="none" spc="0" dirty="0" err="1" smtClean="0">
                <a:ln w="0"/>
                <a:solidFill>
                  <a:srgbClr val="C00000"/>
                </a:solidFill>
                <a:effectLst>
                  <a:outerShdw blurRad="38100" dist="19050" dir="2700000" algn="tl" rotWithShape="0">
                    <a:schemeClr val="dk1">
                      <a:alpha val="40000"/>
                    </a:schemeClr>
                  </a:outerShdw>
                </a:effectLst>
              </a:rPr>
              <a:t>FF</a:t>
            </a:r>
            <a:endParaRPr lang="en-US" b="1" cap="none" spc="0" dirty="0">
              <a:ln w="0"/>
              <a:solidFill>
                <a:srgbClr val="C00000"/>
              </a:solidFill>
              <a:effectLst>
                <a:outerShdw blurRad="38100" dist="19050" dir="2700000" algn="tl" rotWithShape="0">
                  <a:schemeClr val="dk1">
                    <a:alpha val="40000"/>
                  </a:schemeClr>
                </a:outerShdw>
              </a:effectLs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5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6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6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67"/>
        <p:cNvGrpSpPr/>
        <p:nvPr/>
      </p:nvGrpSpPr>
      <p:grpSpPr>
        <a:xfrm>
          <a:off x="0" y="0"/>
          <a:ext cx="0" cy="0"/>
          <a:chOff x="0" y="0"/>
          <a:chExt cx="0" cy="0"/>
        </a:xfrm>
      </p:grpSpPr>
      <p:sp>
        <p:nvSpPr>
          <p:cNvPr id="568" name="Google Shape;568;p31"/>
          <p:cNvSpPr txBox="1">
            <a:spLocks noGrp="1"/>
          </p:cNvSpPr>
          <p:nvPr>
            <p:ph type="dt" idx="10"/>
          </p:nvPr>
        </p:nvSpPr>
        <p:spPr>
          <a:xfrm>
            <a:off x="1041889" y="6336377"/>
            <a:ext cx="28448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940D7EA6-89A2-472A-B13E-232FE25D6473}" type="datetime1">
              <a:rPr lang="en-US" smtClean="0"/>
              <a:t>3/29/2023</a:t>
            </a:fld>
            <a:endParaRPr/>
          </a:p>
        </p:txBody>
      </p:sp>
      <p:sp>
        <p:nvSpPr>
          <p:cNvPr id="569" name="Google Shape;569;p31"/>
          <p:cNvSpPr txBox="1">
            <a:spLocks noGrp="1"/>
          </p:cNvSpPr>
          <p:nvPr>
            <p:ph type="ftr" idx="11"/>
          </p:nvPr>
        </p:nvSpPr>
        <p:spPr>
          <a:xfrm>
            <a:off x="4165600" y="6356393"/>
            <a:ext cx="3860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GB" smtClean="0"/>
              <a:t>Microprocessor Architecture and Internet of Things_CET3014B    Unit 3      2022-23     S4  </a:t>
            </a:r>
            <a:endParaRPr/>
          </a:p>
        </p:txBody>
      </p:sp>
      <p:sp>
        <p:nvSpPr>
          <p:cNvPr id="570" name="Google Shape;570;p31"/>
          <p:cNvSpPr txBox="1">
            <a:spLocks noGrp="1"/>
          </p:cNvSpPr>
          <p:nvPr>
            <p:ph type="sldNum" idx="12"/>
          </p:nvPr>
        </p:nvSpPr>
        <p:spPr>
          <a:xfrm>
            <a:off x="8737600" y="6356393"/>
            <a:ext cx="28448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36</a:t>
            </a:fld>
            <a:endParaRPr/>
          </a:p>
        </p:txBody>
      </p:sp>
      <p:cxnSp>
        <p:nvCxnSpPr>
          <p:cNvPr id="571" name="Google Shape;571;p31"/>
          <p:cNvCxnSpPr/>
          <p:nvPr/>
        </p:nvCxnSpPr>
        <p:spPr>
          <a:xfrm rot="10800000" flipH="1">
            <a:off x="80250" y="894625"/>
            <a:ext cx="12192000" cy="27709"/>
          </a:xfrm>
          <a:prstGeom prst="straightConnector1">
            <a:avLst/>
          </a:prstGeom>
          <a:noFill/>
          <a:ln w="9525" cap="flat" cmpd="sng">
            <a:solidFill>
              <a:srgbClr val="00B050"/>
            </a:solidFill>
            <a:prstDash val="solid"/>
            <a:round/>
            <a:headEnd type="none" w="sm" len="sm"/>
            <a:tailEnd type="none" w="sm" len="sm"/>
          </a:ln>
        </p:spPr>
      </p:cxnSp>
      <p:sp>
        <p:nvSpPr>
          <p:cNvPr id="572" name="Google Shape;572;p31"/>
          <p:cNvSpPr/>
          <p:nvPr/>
        </p:nvSpPr>
        <p:spPr>
          <a:xfrm>
            <a:off x="146051" y="6356350"/>
            <a:ext cx="471487" cy="457200"/>
          </a:xfrm>
          <a:prstGeom prst="rect">
            <a:avLst/>
          </a:prstGeom>
          <a:solidFill>
            <a:srgbClr val="7030A0"/>
          </a:solidFill>
          <a:ln w="25400" cap="flat" cmpd="sng">
            <a:solidFill>
              <a:srgbClr val="7030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573" name="Google Shape;573;p31"/>
          <p:cNvCxnSpPr/>
          <p:nvPr/>
        </p:nvCxnSpPr>
        <p:spPr>
          <a:xfrm flipH="1">
            <a:off x="882161" y="0"/>
            <a:ext cx="14288" cy="6821487"/>
          </a:xfrm>
          <a:prstGeom prst="straightConnector1">
            <a:avLst/>
          </a:prstGeom>
          <a:noFill/>
          <a:ln w="15875" cap="flat" cmpd="sng">
            <a:solidFill>
              <a:srgbClr val="00B050"/>
            </a:solidFill>
            <a:prstDash val="solid"/>
            <a:round/>
            <a:headEnd type="none" w="sm" len="sm"/>
            <a:tailEnd type="none" w="sm" len="sm"/>
          </a:ln>
        </p:spPr>
      </p:cxnSp>
      <p:cxnSp>
        <p:nvCxnSpPr>
          <p:cNvPr id="574" name="Google Shape;574;p31"/>
          <p:cNvCxnSpPr/>
          <p:nvPr/>
        </p:nvCxnSpPr>
        <p:spPr>
          <a:xfrm>
            <a:off x="-10316" y="6264275"/>
            <a:ext cx="12192000" cy="0"/>
          </a:xfrm>
          <a:prstGeom prst="straightConnector1">
            <a:avLst/>
          </a:prstGeom>
          <a:noFill/>
          <a:ln w="15875" cap="flat" cmpd="sng">
            <a:solidFill>
              <a:srgbClr val="00B050"/>
            </a:solidFill>
            <a:prstDash val="solid"/>
            <a:round/>
            <a:headEnd type="none" w="sm" len="sm"/>
            <a:tailEnd type="none" w="sm" len="sm"/>
          </a:ln>
        </p:spPr>
      </p:cxnSp>
      <p:pic>
        <p:nvPicPr>
          <p:cNvPr id="575" name="Google Shape;575;p31"/>
          <p:cNvPicPr preferRelativeResize="0"/>
          <p:nvPr/>
        </p:nvPicPr>
        <p:blipFill rotWithShape="1">
          <a:blip r:embed="rId3">
            <a:alphaModFix/>
          </a:blip>
          <a:srcRect/>
          <a:stretch/>
        </p:blipFill>
        <p:spPr>
          <a:xfrm>
            <a:off x="80250" y="62750"/>
            <a:ext cx="801911" cy="796834"/>
          </a:xfrm>
          <a:prstGeom prst="rect">
            <a:avLst/>
          </a:prstGeom>
          <a:noFill/>
          <a:ln>
            <a:noFill/>
          </a:ln>
        </p:spPr>
      </p:pic>
      <p:sp>
        <p:nvSpPr>
          <p:cNvPr id="576" name="Google Shape;576;p31"/>
          <p:cNvSpPr txBox="1"/>
          <p:nvPr/>
        </p:nvSpPr>
        <p:spPr>
          <a:xfrm>
            <a:off x="8132617" y="1102419"/>
            <a:ext cx="3851565" cy="4616608"/>
          </a:xfrm>
          <a:prstGeom prst="rect">
            <a:avLst/>
          </a:prstGeom>
          <a:solidFill>
            <a:srgbClr val="EAF1DD"/>
          </a:solidFill>
          <a:ln w="57150"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2800" b="1" dirty="0">
                <a:solidFill>
                  <a:srgbClr val="17365D"/>
                </a:solidFill>
                <a:latin typeface="Times New Roman"/>
                <a:ea typeface="Times New Roman"/>
                <a:cs typeface="Times New Roman"/>
                <a:sym typeface="Times New Roman"/>
              </a:rPr>
              <a:t>Access Rights Byte –</a:t>
            </a:r>
            <a:endParaRPr dirty="0"/>
          </a:p>
          <a:p>
            <a:pPr marL="0" marR="0" lvl="0" indent="0" algn="l" rtl="0">
              <a:lnSpc>
                <a:spcPct val="150000"/>
              </a:lnSpc>
              <a:spcBef>
                <a:spcPts val="0"/>
              </a:spcBef>
              <a:spcAft>
                <a:spcPts val="0"/>
              </a:spcAft>
              <a:buNone/>
            </a:pPr>
            <a:r>
              <a:rPr lang="en-US" sz="2800" b="1" dirty="0">
                <a:solidFill>
                  <a:schemeClr val="dk1"/>
                </a:solidFill>
                <a:latin typeface="Times New Roman"/>
                <a:ea typeface="Times New Roman"/>
                <a:cs typeface="Times New Roman"/>
                <a:sym typeface="Times New Roman"/>
              </a:rPr>
              <a:t>P</a:t>
            </a:r>
            <a:r>
              <a:rPr lang="en-US" sz="2800" dirty="0">
                <a:solidFill>
                  <a:schemeClr val="dk1"/>
                </a:solidFill>
                <a:latin typeface="Times New Roman"/>
                <a:ea typeface="Times New Roman"/>
                <a:cs typeface="Times New Roman"/>
                <a:sym typeface="Times New Roman"/>
              </a:rPr>
              <a:t> ------Segment Present</a:t>
            </a:r>
            <a:endParaRPr dirty="0"/>
          </a:p>
          <a:p>
            <a:pPr marL="0" marR="0" lvl="0" indent="0" algn="l" rtl="0">
              <a:lnSpc>
                <a:spcPct val="150000"/>
              </a:lnSpc>
              <a:spcBef>
                <a:spcPts val="0"/>
              </a:spcBef>
              <a:spcAft>
                <a:spcPts val="0"/>
              </a:spcAft>
              <a:buNone/>
            </a:pPr>
            <a:r>
              <a:rPr lang="en-US" sz="2800" b="1" dirty="0">
                <a:solidFill>
                  <a:schemeClr val="dk1"/>
                </a:solidFill>
                <a:latin typeface="Times New Roman"/>
                <a:ea typeface="Times New Roman"/>
                <a:cs typeface="Times New Roman"/>
                <a:sym typeface="Times New Roman"/>
              </a:rPr>
              <a:t>S</a:t>
            </a:r>
            <a:r>
              <a:rPr lang="en-US" sz="2800" dirty="0">
                <a:solidFill>
                  <a:schemeClr val="dk1"/>
                </a:solidFill>
                <a:latin typeface="Times New Roman"/>
                <a:ea typeface="Times New Roman"/>
                <a:cs typeface="Times New Roman"/>
                <a:sym typeface="Times New Roman"/>
              </a:rPr>
              <a:t> ------ Descriptor  </a:t>
            </a:r>
            <a:r>
              <a:rPr lang="en-US" sz="2800" dirty="0" smtClean="0">
                <a:solidFill>
                  <a:schemeClr val="dk1"/>
                </a:solidFill>
                <a:latin typeface="Times New Roman"/>
                <a:ea typeface="Times New Roman"/>
                <a:cs typeface="Times New Roman"/>
                <a:sym typeface="Times New Roman"/>
              </a:rPr>
              <a:t>type </a:t>
            </a:r>
            <a:r>
              <a:rPr lang="en-US" sz="2800" b="1" dirty="0" smtClean="0">
                <a:solidFill>
                  <a:srgbClr val="C00000"/>
                </a:solidFill>
                <a:latin typeface="Times New Roman"/>
                <a:ea typeface="Times New Roman"/>
                <a:cs typeface="Times New Roman"/>
                <a:sym typeface="Times New Roman"/>
              </a:rPr>
              <a:t>(System </a:t>
            </a:r>
            <a:r>
              <a:rPr lang="en-US" sz="2800" dirty="0" smtClean="0">
                <a:solidFill>
                  <a:schemeClr val="dk1"/>
                </a:solidFill>
                <a:latin typeface="Times New Roman"/>
                <a:ea typeface="Times New Roman"/>
                <a:cs typeface="Times New Roman"/>
                <a:sym typeface="Times New Roman"/>
              </a:rPr>
              <a:t>or </a:t>
            </a:r>
            <a:r>
              <a:rPr lang="en-US" sz="2800" b="1" dirty="0">
                <a:solidFill>
                  <a:srgbClr val="C00000"/>
                </a:solidFill>
                <a:latin typeface="Times New Roman"/>
                <a:ea typeface="Times New Roman"/>
                <a:cs typeface="Times New Roman"/>
                <a:sym typeface="Times New Roman"/>
              </a:rPr>
              <a:t>Non </a:t>
            </a:r>
            <a:r>
              <a:rPr lang="en-US" sz="2800" b="1" dirty="0" smtClean="0">
                <a:solidFill>
                  <a:srgbClr val="C00000"/>
                </a:solidFill>
                <a:latin typeface="Times New Roman"/>
                <a:ea typeface="Times New Roman"/>
                <a:cs typeface="Times New Roman"/>
                <a:sym typeface="Times New Roman"/>
              </a:rPr>
              <a:t>System) </a:t>
            </a:r>
            <a:endParaRPr sz="2800" b="1" dirty="0">
              <a:solidFill>
                <a:srgbClr val="C00000"/>
              </a:solidFill>
              <a:latin typeface="Times New Roman"/>
              <a:ea typeface="Times New Roman"/>
              <a:cs typeface="Times New Roman"/>
            </a:endParaRPr>
          </a:p>
          <a:p>
            <a:pPr marL="0" marR="0" lvl="0" indent="0" algn="l" rtl="0">
              <a:lnSpc>
                <a:spcPct val="150000"/>
              </a:lnSpc>
              <a:spcBef>
                <a:spcPts val="0"/>
              </a:spcBef>
              <a:spcAft>
                <a:spcPts val="0"/>
              </a:spcAft>
              <a:buNone/>
            </a:pPr>
            <a:r>
              <a:rPr lang="en-US" sz="2800" b="1" dirty="0">
                <a:solidFill>
                  <a:schemeClr val="dk1"/>
                </a:solidFill>
                <a:latin typeface="Times New Roman"/>
                <a:ea typeface="Times New Roman"/>
                <a:cs typeface="Times New Roman"/>
                <a:sym typeface="Times New Roman"/>
              </a:rPr>
              <a:t>TYPE</a:t>
            </a:r>
            <a:r>
              <a:rPr lang="en-US" sz="2800" dirty="0">
                <a:solidFill>
                  <a:schemeClr val="dk1"/>
                </a:solidFill>
                <a:latin typeface="Times New Roman"/>
                <a:ea typeface="Times New Roman"/>
                <a:cs typeface="Times New Roman"/>
                <a:sym typeface="Times New Roman"/>
              </a:rPr>
              <a:t> --Segment Type (4 Bits)</a:t>
            </a:r>
            <a:endParaRPr dirty="0"/>
          </a:p>
          <a:p>
            <a:pPr marL="0" marR="0" lvl="0" indent="0" algn="l" rtl="0">
              <a:lnSpc>
                <a:spcPct val="150000"/>
              </a:lnSpc>
              <a:spcBef>
                <a:spcPts val="0"/>
              </a:spcBef>
              <a:spcAft>
                <a:spcPts val="0"/>
              </a:spcAft>
              <a:buNone/>
            </a:pPr>
            <a:r>
              <a:rPr lang="en-US" sz="2800" b="1" dirty="0">
                <a:solidFill>
                  <a:schemeClr val="dk1"/>
                </a:solidFill>
                <a:latin typeface="Times New Roman"/>
                <a:ea typeface="Times New Roman"/>
                <a:cs typeface="Times New Roman"/>
                <a:sym typeface="Times New Roman"/>
              </a:rPr>
              <a:t>DPL</a:t>
            </a:r>
            <a:r>
              <a:rPr lang="en-US" sz="2800" dirty="0">
                <a:solidFill>
                  <a:schemeClr val="dk1"/>
                </a:solidFill>
                <a:latin typeface="Times New Roman"/>
                <a:ea typeface="Times New Roman"/>
                <a:cs typeface="Times New Roman"/>
                <a:sym typeface="Times New Roman"/>
              </a:rPr>
              <a:t> --- </a:t>
            </a:r>
            <a:r>
              <a:rPr lang="en-US" sz="1600" dirty="0">
                <a:solidFill>
                  <a:schemeClr val="dk1"/>
                </a:solidFill>
                <a:latin typeface="Times New Roman"/>
                <a:ea typeface="Times New Roman"/>
                <a:cs typeface="Times New Roman"/>
                <a:sym typeface="Times New Roman"/>
              </a:rPr>
              <a:t>Descriptor’s Privilege Level</a:t>
            </a:r>
            <a:endParaRPr sz="1600" dirty="0">
              <a:solidFill>
                <a:schemeClr val="dk1"/>
              </a:solidFill>
              <a:latin typeface="Times New Roman"/>
              <a:ea typeface="Times New Roman"/>
              <a:cs typeface="Times New Roman"/>
              <a:sym typeface="Times New Roman"/>
            </a:endParaRPr>
          </a:p>
        </p:txBody>
      </p:sp>
      <p:sp>
        <p:nvSpPr>
          <p:cNvPr id="577" name="Google Shape;577;p31"/>
          <p:cNvSpPr txBox="1"/>
          <p:nvPr/>
        </p:nvSpPr>
        <p:spPr>
          <a:xfrm>
            <a:off x="1041889" y="1120266"/>
            <a:ext cx="6984511" cy="1384995"/>
          </a:xfrm>
          <a:prstGeom prst="rect">
            <a:avLst/>
          </a:prstGeom>
          <a:solidFill>
            <a:srgbClr val="F2F2F2"/>
          </a:solidFill>
          <a:ln w="57150"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2800" b="1" dirty="0">
                <a:solidFill>
                  <a:srgbClr val="0070C0"/>
                </a:solidFill>
                <a:latin typeface="Times New Roman"/>
                <a:ea typeface="Times New Roman"/>
                <a:cs typeface="Times New Roman"/>
                <a:sym typeface="Times New Roman"/>
              </a:rPr>
              <a:t>Base Address - </a:t>
            </a:r>
            <a:r>
              <a:rPr lang="en-US" sz="2800" dirty="0">
                <a:solidFill>
                  <a:srgbClr val="0070C0"/>
                </a:solidFill>
                <a:latin typeface="Times New Roman"/>
                <a:ea typeface="Times New Roman"/>
                <a:cs typeface="Times New Roman"/>
                <a:sym typeface="Times New Roman"/>
              </a:rPr>
              <a:t>Segment Base Address (32 bit)</a:t>
            </a:r>
            <a:endParaRPr dirty="0"/>
          </a:p>
          <a:p>
            <a:pPr marL="0" marR="0" lvl="0" indent="0" algn="l" rtl="0">
              <a:lnSpc>
                <a:spcPct val="150000"/>
              </a:lnSpc>
              <a:spcBef>
                <a:spcPts val="0"/>
              </a:spcBef>
              <a:spcAft>
                <a:spcPts val="0"/>
              </a:spcAft>
              <a:buNone/>
            </a:pPr>
            <a:r>
              <a:rPr lang="en-US" sz="2800" b="1" dirty="0">
                <a:solidFill>
                  <a:srgbClr val="0070C0"/>
                </a:solidFill>
                <a:latin typeface="Times New Roman"/>
                <a:ea typeface="Times New Roman"/>
                <a:cs typeface="Times New Roman"/>
                <a:sym typeface="Times New Roman"/>
              </a:rPr>
              <a:t>LIMIT------------</a:t>
            </a:r>
            <a:r>
              <a:rPr lang="en-US" sz="2800" dirty="0">
                <a:solidFill>
                  <a:srgbClr val="0070C0"/>
                </a:solidFill>
                <a:latin typeface="Times New Roman"/>
                <a:ea typeface="Times New Roman"/>
                <a:cs typeface="Times New Roman"/>
                <a:sym typeface="Times New Roman"/>
              </a:rPr>
              <a:t> Segment Limit (20 bit)</a:t>
            </a:r>
            <a:endParaRPr sz="2800" dirty="0">
              <a:solidFill>
                <a:srgbClr val="0070C0"/>
              </a:solidFill>
              <a:latin typeface="Times New Roman"/>
              <a:ea typeface="Times New Roman"/>
              <a:cs typeface="Times New Roman"/>
              <a:sym typeface="Times New Roman"/>
            </a:endParaRPr>
          </a:p>
        </p:txBody>
      </p:sp>
      <p:sp>
        <p:nvSpPr>
          <p:cNvPr id="578" name="Google Shape;578;p31"/>
          <p:cNvSpPr txBox="1"/>
          <p:nvPr/>
        </p:nvSpPr>
        <p:spPr>
          <a:xfrm>
            <a:off x="1022277" y="2676608"/>
            <a:ext cx="7004123" cy="3231614"/>
          </a:xfrm>
          <a:prstGeom prst="rect">
            <a:avLst/>
          </a:prstGeom>
          <a:solidFill>
            <a:srgbClr val="FDE9D8"/>
          </a:solidFill>
          <a:ln w="57150" cap="flat" cmpd="sng">
            <a:solidFill>
              <a:schemeClr val="accent6">
                <a:lumMod val="50000"/>
              </a:schemeClr>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3600" b="1" dirty="0">
                <a:solidFill>
                  <a:schemeClr val="dk1"/>
                </a:solidFill>
                <a:latin typeface="Times New Roman"/>
                <a:ea typeface="Times New Roman"/>
                <a:cs typeface="Times New Roman"/>
                <a:sym typeface="Times New Roman"/>
              </a:rPr>
              <a:t>AVL</a:t>
            </a:r>
            <a:r>
              <a:rPr lang="en-US" sz="3600" dirty="0">
                <a:solidFill>
                  <a:schemeClr val="dk1"/>
                </a:solidFill>
                <a:latin typeface="Times New Roman"/>
                <a:ea typeface="Times New Roman"/>
                <a:cs typeface="Times New Roman"/>
                <a:sym typeface="Times New Roman"/>
              </a:rPr>
              <a:t> – 	</a:t>
            </a:r>
            <a:r>
              <a:rPr lang="en-US" sz="2400" dirty="0">
                <a:solidFill>
                  <a:schemeClr val="dk1"/>
                </a:solidFill>
                <a:latin typeface="Times New Roman"/>
                <a:ea typeface="Times New Roman"/>
                <a:cs typeface="Times New Roman"/>
                <a:sym typeface="Times New Roman"/>
              </a:rPr>
              <a:t>Available for use by system software</a:t>
            </a:r>
            <a:endParaRPr dirty="0"/>
          </a:p>
          <a:p>
            <a:pPr marL="0" marR="0" lvl="0" indent="0" algn="l" rtl="0">
              <a:lnSpc>
                <a:spcPct val="150000"/>
              </a:lnSpc>
              <a:spcBef>
                <a:spcPts val="0"/>
              </a:spcBef>
              <a:spcAft>
                <a:spcPts val="0"/>
              </a:spcAft>
              <a:buNone/>
            </a:pPr>
            <a:r>
              <a:rPr lang="en-US" sz="3600" b="1" dirty="0">
                <a:solidFill>
                  <a:schemeClr val="dk1"/>
                </a:solidFill>
                <a:latin typeface="Times New Roman"/>
                <a:ea typeface="Times New Roman"/>
                <a:cs typeface="Times New Roman"/>
                <a:sym typeface="Times New Roman"/>
              </a:rPr>
              <a:t>D/B</a:t>
            </a:r>
            <a:r>
              <a:rPr lang="en-US" sz="3600" dirty="0">
                <a:solidFill>
                  <a:schemeClr val="dk1"/>
                </a:solidFill>
                <a:latin typeface="Times New Roman"/>
                <a:ea typeface="Times New Roman"/>
                <a:cs typeface="Times New Roman"/>
                <a:sym typeface="Times New Roman"/>
              </a:rPr>
              <a:t>-</a:t>
            </a:r>
            <a:r>
              <a:rPr lang="en-US" sz="3600" dirty="0" smtClean="0">
                <a:solidFill>
                  <a:schemeClr val="dk1"/>
                </a:solidFill>
                <a:latin typeface="Times New Roman"/>
                <a:ea typeface="Times New Roman"/>
                <a:cs typeface="Times New Roman"/>
                <a:sym typeface="Times New Roman"/>
              </a:rPr>
              <a:t>--</a:t>
            </a:r>
            <a:r>
              <a:rPr lang="en-US" sz="3600" b="1" dirty="0" smtClean="0">
                <a:solidFill>
                  <a:srgbClr val="974806"/>
                </a:solidFill>
                <a:latin typeface="Times New Roman"/>
                <a:ea typeface="Times New Roman"/>
                <a:cs typeface="Times New Roman"/>
                <a:sym typeface="Times New Roman"/>
              </a:rPr>
              <a:t>Default</a:t>
            </a:r>
            <a:r>
              <a:rPr lang="en-US" sz="3600" dirty="0" smtClean="0">
                <a:solidFill>
                  <a:schemeClr val="dk1"/>
                </a:solidFill>
                <a:latin typeface="Times New Roman"/>
                <a:ea typeface="Times New Roman"/>
                <a:cs typeface="Times New Roman"/>
                <a:sym typeface="Times New Roman"/>
              </a:rPr>
              <a:t> </a:t>
            </a:r>
            <a:r>
              <a:rPr lang="en-US" sz="2400" dirty="0">
                <a:solidFill>
                  <a:schemeClr val="dk1"/>
                </a:solidFill>
                <a:latin typeface="Times New Roman"/>
                <a:ea typeface="Times New Roman"/>
                <a:cs typeface="Times New Roman"/>
                <a:sym typeface="Times New Roman"/>
              </a:rPr>
              <a:t>(Data and Code</a:t>
            </a:r>
            <a:r>
              <a:rPr lang="en-US" sz="2400" dirty="0" smtClean="0">
                <a:solidFill>
                  <a:schemeClr val="dk1"/>
                </a:solidFill>
                <a:latin typeface="Times New Roman"/>
                <a:ea typeface="Times New Roman"/>
                <a:cs typeface="Times New Roman"/>
                <a:sym typeface="Times New Roman"/>
              </a:rPr>
              <a:t>)</a:t>
            </a:r>
            <a:r>
              <a:rPr lang="en-US" sz="3600" dirty="0" smtClean="0">
                <a:solidFill>
                  <a:schemeClr val="dk1"/>
                </a:solidFill>
                <a:latin typeface="Times New Roman"/>
                <a:ea typeface="Times New Roman"/>
                <a:cs typeface="Times New Roman"/>
                <a:sym typeface="Times New Roman"/>
              </a:rPr>
              <a:t>/ </a:t>
            </a:r>
            <a:r>
              <a:rPr lang="en-US" sz="3600" b="1" dirty="0" smtClean="0">
                <a:solidFill>
                  <a:srgbClr val="974806"/>
                </a:solidFill>
                <a:latin typeface="Times New Roman"/>
                <a:ea typeface="Times New Roman"/>
                <a:cs typeface="Times New Roman"/>
                <a:sym typeface="Times New Roman"/>
              </a:rPr>
              <a:t>Big </a:t>
            </a:r>
            <a:r>
              <a:rPr lang="en-US" sz="2400" dirty="0" smtClean="0">
                <a:solidFill>
                  <a:schemeClr val="dk1"/>
                </a:solidFill>
                <a:latin typeface="Times New Roman"/>
                <a:ea typeface="Times New Roman"/>
                <a:cs typeface="Times New Roman"/>
                <a:sym typeface="Times New Roman"/>
              </a:rPr>
              <a:t>(Stack</a:t>
            </a:r>
            <a:r>
              <a:rPr lang="en-US" sz="2400" dirty="0">
                <a:solidFill>
                  <a:schemeClr val="dk1"/>
                </a:solidFill>
                <a:latin typeface="Times New Roman"/>
                <a:ea typeface="Times New Roman"/>
                <a:cs typeface="Times New Roman"/>
                <a:sym typeface="Times New Roman"/>
              </a:rPr>
              <a:t>) </a:t>
            </a:r>
            <a:r>
              <a:rPr lang="en-US" sz="2800" dirty="0">
                <a:solidFill>
                  <a:schemeClr val="dk1"/>
                </a:solidFill>
                <a:latin typeface="Times New Roman"/>
                <a:ea typeface="Times New Roman"/>
                <a:cs typeface="Times New Roman"/>
                <a:sym typeface="Times New Roman"/>
              </a:rPr>
              <a:t>operation size</a:t>
            </a:r>
            <a:endParaRPr sz="1100" dirty="0"/>
          </a:p>
          <a:p>
            <a:pPr marL="0" marR="0" lvl="0" indent="0" algn="l" rtl="0">
              <a:lnSpc>
                <a:spcPct val="150000"/>
              </a:lnSpc>
              <a:spcBef>
                <a:spcPts val="0"/>
              </a:spcBef>
              <a:spcAft>
                <a:spcPts val="0"/>
              </a:spcAft>
              <a:buNone/>
            </a:pPr>
            <a:r>
              <a:rPr lang="en-US" sz="3600" b="1" dirty="0">
                <a:solidFill>
                  <a:schemeClr val="dk1"/>
                </a:solidFill>
                <a:latin typeface="Times New Roman"/>
                <a:ea typeface="Times New Roman"/>
                <a:cs typeface="Times New Roman"/>
                <a:sym typeface="Times New Roman"/>
              </a:rPr>
              <a:t>G</a:t>
            </a:r>
            <a:r>
              <a:rPr lang="en-US" sz="3600" dirty="0">
                <a:solidFill>
                  <a:schemeClr val="dk1"/>
                </a:solidFill>
                <a:latin typeface="Times New Roman"/>
                <a:ea typeface="Times New Roman"/>
                <a:cs typeface="Times New Roman"/>
                <a:sym typeface="Times New Roman"/>
              </a:rPr>
              <a:t>- 	Granularity</a:t>
            </a:r>
            <a:endParaRPr sz="3600" dirty="0">
              <a:solidFill>
                <a:schemeClr val="dk1"/>
              </a:solidFill>
              <a:latin typeface="Times New Roman"/>
              <a:ea typeface="Times New Roman"/>
              <a:cs typeface="Times New Roman"/>
              <a:sym typeface="Times New Roman"/>
            </a:endParaRPr>
          </a:p>
        </p:txBody>
      </p:sp>
      <p:sp>
        <p:nvSpPr>
          <p:cNvPr id="2" name="Rectangle 1"/>
          <p:cNvSpPr/>
          <p:nvPr/>
        </p:nvSpPr>
        <p:spPr>
          <a:xfrm>
            <a:off x="2117603" y="84605"/>
            <a:ext cx="9950160" cy="923330"/>
          </a:xfrm>
          <a:prstGeom prst="rect">
            <a:avLst/>
          </a:prstGeom>
        </p:spPr>
        <p:txBody>
          <a:bodyPr wrap="none">
            <a:spAutoFit/>
          </a:bodyPr>
          <a:lstStyle/>
          <a:p>
            <a:r>
              <a:rPr lang="en-US" sz="5400" b="1" dirty="0">
                <a:solidFill>
                  <a:srgbClr val="C00000"/>
                </a:solidFill>
                <a:latin typeface="Times New Roman"/>
                <a:ea typeface="Times New Roman"/>
                <a:cs typeface="Times New Roman"/>
                <a:sym typeface="Times New Roman"/>
              </a:rPr>
              <a:t>Segment </a:t>
            </a:r>
            <a:r>
              <a:rPr lang="en-US" sz="5400" b="1" dirty="0" smtClean="0">
                <a:solidFill>
                  <a:srgbClr val="C00000"/>
                </a:solidFill>
                <a:latin typeface="Times New Roman"/>
                <a:ea typeface="Times New Roman"/>
                <a:cs typeface="Times New Roman"/>
                <a:sym typeface="Times New Roman"/>
              </a:rPr>
              <a:t>Descriptor                </a:t>
            </a:r>
            <a:r>
              <a:rPr lang="en-US" sz="3600" b="1" dirty="0" smtClean="0">
                <a:solidFill>
                  <a:srgbClr val="002060"/>
                </a:solidFill>
                <a:latin typeface="Times New Roman"/>
                <a:ea typeface="Times New Roman"/>
                <a:cs typeface="Times New Roman"/>
                <a:sym typeface="Times New Roman"/>
              </a:rPr>
              <a:t>Cont-</a:t>
            </a:r>
            <a:endParaRPr lang="en-IN" sz="36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7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7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82"/>
        <p:cNvGrpSpPr/>
        <p:nvPr/>
      </p:nvGrpSpPr>
      <p:grpSpPr>
        <a:xfrm>
          <a:off x="0" y="0"/>
          <a:ext cx="0" cy="0"/>
          <a:chOff x="0" y="0"/>
          <a:chExt cx="0" cy="0"/>
        </a:xfrm>
      </p:grpSpPr>
      <p:sp>
        <p:nvSpPr>
          <p:cNvPr id="583" name="Google Shape;583;p32"/>
          <p:cNvSpPr txBox="1">
            <a:spLocks noGrp="1"/>
          </p:cNvSpPr>
          <p:nvPr>
            <p:ph type="title"/>
          </p:nvPr>
        </p:nvSpPr>
        <p:spPr>
          <a:xfrm>
            <a:off x="1549491" y="191628"/>
            <a:ext cx="9139530" cy="626394"/>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rgbClr val="002060"/>
              </a:buClr>
              <a:buSzPts val="3800"/>
              <a:buFont typeface="Times New Roman"/>
              <a:buNone/>
            </a:pPr>
            <a:r>
              <a:rPr lang="en-US" sz="3800" b="1">
                <a:solidFill>
                  <a:srgbClr val="002060"/>
                </a:solidFill>
                <a:latin typeface="Times New Roman"/>
                <a:ea typeface="Times New Roman"/>
                <a:cs typeface="Times New Roman"/>
                <a:sym typeface="Times New Roman"/>
              </a:rPr>
              <a:t>Segment and Segment Descriptor</a:t>
            </a:r>
            <a:endParaRPr sz="3800" b="1">
              <a:solidFill>
                <a:srgbClr val="002060"/>
              </a:solidFill>
              <a:latin typeface="Times New Roman"/>
              <a:ea typeface="Times New Roman"/>
              <a:cs typeface="Times New Roman"/>
              <a:sym typeface="Times New Roman"/>
            </a:endParaRPr>
          </a:p>
        </p:txBody>
      </p:sp>
      <p:pic>
        <p:nvPicPr>
          <p:cNvPr id="584" name="Google Shape;584;p32"/>
          <p:cNvPicPr preferRelativeResize="0"/>
          <p:nvPr/>
        </p:nvPicPr>
        <p:blipFill rotWithShape="1">
          <a:blip r:embed="rId3">
            <a:alphaModFix/>
          </a:blip>
          <a:srcRect/>
          <a:stretch/>
        </p:blipFill>
        <p:spPr>
          <a:xfrm>
            <a:off x="1" y="31080"/>
            <a:ext cx="609600" cy="786942"/>
          </a:xfrm>
          <a:prstGeom prst="rect">
            <a:avLst/>
          </a:prstGeom>
          <a:noFill/>
          <a:ln>
            <a:noFill/>
          </a:ln>
        </p:spPr>
      </p:pic>
      <p:pic>
        <p:nvPicPr>
          <p:cNvPr id="585" name="Google Shape;585;p32"/>
          <p:cNvPicPr preferRelativeResize="0"/>
          <p:nvPr/>
        </p:nvPicPr>
        <p:blipFill rotWithShape="1">
          <a:blip r:embed="rId4">
            <a:alphaModFix/>
          </a:blip>
          <a:srcRect/>
          <a:stretch/>
        </p:blipFill>
        <p:spPr>
          <a:xfrm>
            <a:off x="6728425" y="818022"/>
            <a:ext cx="5006743" cy="2737266"/>
          </a:xfrm>
          <a:prstGeom prst="rect">
            <a:avLst/>
          </a:prstGeom>
          <a:noFill/>
          <a:ln>
            <a:noFill/>
          </a:ln>
        </p:spPr>
      </p:pic>
      <p:pic>
        <p:nvPicPr>
          <p:cNvPr id="586" name="Google Shape;586;p32"/>
          <p:cNvPicPr preferRelativeResize="0"/>
          <p:nvPr/>
        </p:nvPicPr>
        <p:blipFill rotWithShape="1">
          <a:blip r:embed="rId5">
            <a:alphaModFix/>
          </a:blip>
          <a:srcRect/>
          <a:stretch/>
        </p:blipFill>
        <p:spPr>
          <a:xfrm>
            <a:off x="529003" y="818022"/>
            <a:ext cx="5543397" cy="2790755"/>
          </a:xfrm>
          <a:prstGeom prst="rect">
            <a:avLst/>
          </a:prstGeom>
          <a:noFill/>
          <a:ln>
            <a:noFill/>
          </a:ln>
        </p:spPr>
      </p:pic>
      <p:pic>
        <p:nvPicPr>
          <p:cNvPr id="587" name="Google Shape;587;p32"/>
          <p:cNvPicPr preferRelativeResize="0"/>
          <p:nvPr/>
        </p:nvPicPr>
        <p:blipFill rotWithShape="1">
          <a:blip r:embed="rId6">
            <a:alphaModFix/>
          </a:blip>
          <a:srcRect/>
          <a:stretch/>
        </p:blipFill>
        <p:spPr>
          <a:xfrm>
            <a:off x="529003" y="3608777"/>
            <a:ext cx="4780895" cy="2862092"/>
          </a:xfrm>
          <a:prstGeom prst="rect">
            <a:avLst/>
          </a:prstGeom>
          <a:noFill/>
          <a:ln>
            <a:noFill/>
          </a:ln>
        </p:spPr>
      </p:pic>
      <p:sp>
        <p:nvSpPr>
          <p:cNvPr id="588" name="Google Shape;588;p32"/>
          <p:cNvSpPr/>
          <p:nvPr/>
        </p:nvSpPr>
        <p:spPr>
          <a:xfrm>
            <a:off x="5309898" y="3438209"/>
            <a:ext cx="6469811" cy="2893100"/>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800"/>
              <a:buFont typeface="Noto Sans Symbols"/>
              <a:buChar char="⮚"/>
            </a:pPr>
            <a:r>
              <a:rPr lang="en-US" sz="1800" b="1" dirty="0">
                <a:solidFill>
                  <a:schemeClr val="dk1"/>
                </a:solidFill>
                <a:latin typeface="Times New Roman"/>
                <a:ea typeface="Times New Roman"/>
                <a:cs typeface="Times New Roman"/>
                <a:sym typeface="Times New Roman"/>
              </a:rPr>
              <a:t>Every memory segment is described by a special structure called </a:t>
            </a:r>
            <a:r>
              <a:rPr lang="en-US" sz="1800" b="1" dirty="0">
                <a:solidFill>
                  <a:srgbClr val="FF0000"/>
                </a:solidFill>
                <a:latin typeface="Times New Roman"/>
                <a:ea typeface="Times New Roman"/>
                <a:cs typeface="Times New Roman"/>
                <a:sym typeface="Times New Roman"/>
              </a:rPr>
              <a:t>segment descriptor </a:t>
            </a:r>
            <a:endParaRPr dirty="0"/>
          </a:p>
          <a:p>
            <a:pPr marL="285750" marR="0" lvl="0" indent="-285750" algn="l" rtl="0">
              <a:spcBef>
                <a:spcPts val="0"/>
              </a:spcBef>
              <a:spcAft>
                <a:spcPts val="0"/>
              </a:spcAft>
              <a:buClr>
                <a:srgbClr val="974806"/>
              </a:buClr>
              <a:buSzPts val="1800"/>
              <a:buFont typeface="Noto Sans Symbols"/>
              <a:buChar char="⮚"/>
            </a:pPr>
            <a:r>
              <a:rPr lang="en-US" sz="1800" b="1" dirty="0">
                <a:solidFill>
                  <a:srgbClr val="974806"/>
                </a:solidFill>
                <a:latin typeface="Times New Roman"/>
                <a:ea typeface="Times New Roman"/>
                <a:cs typeface="Times New Roman"/>
                <a:sym typeface="Times New Roman"/>
              </a:rPr>
              <a:t>Size of segment descriptor  is </a:t>
            </a:r>
            <a:r>
              <a:rPr lang="en-US" sz="1800" b="1" dirty="0">
                <a:solidFill>
                  <a:srgbClr val="FF0000"/>
                </a:solidFill>
                <a:latin typeface="Times New Roman"/>
                <a:ea typeface="Times New Roman"/>
                <a:cs typeface="Times New Roman"/>
                <a:sym typeface="Times New Roman"/>
              </a:rPr>
              <a:t>of </a:t>
            </a:r>
            <a:r>
              <a:rPr lang="en-US" sz="2000" b="1" dirty="0">
                <a:solidFill>
                  <a:srgbClr val="0C0C0C"/>
                </a:solidFill>
                <a:latin typeface="Times New Roman"/>
                <a:ea typeface="Times New Roman"/>
                <a:cs typeface="Times New Roman"/>
                <a:sym typeface="Times New Roman"/>
              </a:rPr>
              <a:t>8 Bytes</a:t>
            </a:r>
            <a:endParaRPr sz="2000" b="1" dirty="0">
              <a:solidFill>
                <a:srgbClr val="0C0C0C"/>
              </a:solidFill>
              <a:latin typeface="Times New Roman"/>
              <a:ea typeface="Times New Roman"/>
              <a:cs typeface="Times New Roman"/>
              <a:sym typeface="Times New Roman"/>
            </a:endParaRPr>
          </a:p>
          <a:p>
            <a:pPr marL="285750" marR="0" lvl="0" indent="-285750" algn="l" rtl="0">
              <a:spcBef>
                <a:spcPts val="0"/>
              </a:spcBef>
              <a:spcAft>
                <a:spcPts val="0"/>
              </a:spcAft>
              <a:buClr>
                <a:schemeClr val="dk1"/>
              </a:buClr>
              <a:buSzPts val="1800"/>
              <a:buFont typeface="Noto Sans Symbols"/>
              <a:buChar char="⮚"/>
            </a:pPr>
            <a:r>
              <a:rPr lang="en-US" sz="1800" b="1" dirty="0">
                <a:solidFill>
                  <a:schemeClr val="dk1"/>
                </a:solidFill>
                <a:latin typeface="Times New Roman"/>
                <a:ea typeface="Times New Roman"/>
                <a:cs typeface="Times New Roman"/>
                <a:sym typeface="Times New Roman"/>
              </a:rPr>
              <a:t>It describes- </a:t>
            </a:r>
            <a:endParaRPr dirty="0"/>
          </a:p>
          <a:p>
            <a:pPr marL="517525" marR="0" lvl="1" indent="-173037" algn="l" rtl="0">
              <a:spcBef>
                <a:spcPts val="0"/>
              </a:spcBef>
              <a:spcAft>
                <a:spcPts val="0"/>
              </a:spcAft>
              <a:buClr>
                <a:schemeClr val="dk1"/>
              </a:buClr>
              <a:buSzPts val="1800"/>
              <a:buFont typeface="Arial"/>
              <a:buChar char="•"/>
            </a:pPr>
            <a:r>
              <a:rPr lang="en-US" sz="1800" b="1" i="0" u="none" strike="noStrike" cap="none" dirty="0">
                <a:solidFill>
                  <a:schemeClr val="dk1"/>
                </a:solidFill>
                <a:latin typeface="Times New Roman"/>
                <a:ea typeface="Times New Roman"/>
                <a:cs typeface="Times New Roman"/>
                <a:sym typeface="Times New Roman"/>
              </a:rPr>
              <a:t>segment </a:t>
            </a:r>
            <a:r>
              <a:rPr lang="en-US" sz="1800" b="1" i="0" u="none" strike="noStrike" cap="none" dirty="0">
                <a:solidFill>
                  <a:srgbClr val="7030A0"/>
                </a:solidFill>
                <a:latin typeface="Times New Roman"/>
                <a:ea typeface="Times New Roman"/>
                <a:cs typeface="Times New Roman"/>
                <a:sym typeface="Times New Roman"/>
              </a:rPr>
              <a:t>Base Address (added with offset value  to generate linear address)  </a:t>
            </a:r>
            <a:r>
              <a:rPr lang="en-US" sz="1800" b="1" i="0" u="none" strike="noStrike" cap="none" dirty="0" smtClean="0">
                <a:solidFill>
                  <a:srgbClr val="7030A0"/>
                </a:solidFill>
                <a:latin typeface="Times New Roman"/>
                <a:ea typeface="Times New Roman"/>
                <a:cs typeface="Times New Roman"/>
                <a:sym typeface="Times New Roman"/>
              </a:rPr>
              <a:t>&amp; Size </a:t>
            </a:r>
            <a:r>
              <a:rPr lang="en-US" sz="1800" b="1" i="0" u="none" strike="noStrike" cap="none" dirty="0">
                <a:solidFill>
                  <a:srgbClr val="7030A0"/>
                </a:solidFill>
                <a:latin typeface="Times New Roman"/>
                <a:ea typeface="Times New Roman"/>
                <a:cs typeface="Times New Roman"/>
                <a:sym typeface="Times New Roman"/>
              </a:rPr>
              <a:t>of Segment </a:t>
            </a:r>
            <a:r>
              <a:rPr lang="en-US" sz="1800" b="1" i="0" u="none" strike="noStrike" cap="none" dirty="0">
                <a:solidFill>
                  <a:schemeClr val="dk1"/>
                </a:solidFill>
                <a:latin typeface="Times New Roman"/>
                <a:ea typeface="Times New Roman"/>
                <a:cs typeface="Times New Roman"/>
                <a:sym typeface="Times New Roman"/>
              </a:rPr>
              <a:t>(largest valid offset of the segment described)</a:t>
            </a:r>
            <a:endParaRPr dirty="0"/>
          </a:p>
          <a:p>
            <a:pPr marL="517525" marR="0" lvl="1" indent="-173037" algn="l" rtl="0">
              <a:spcBef>
                <a:spcPts val="0"/>
              </a:spcBef>
              <a:spcAft>
                <a:spcPts val="0"/>
              </a:spcAft>
              <a:buClr>
                <a:schemeClr val="dk1"/>
              </a:buClr>
              <a:buSzPts val="1800"/>
              <a:buFont typeface="Arial"/>
              <a:buChar char="•"/>
            </a:pPr>
            <a:r>
              <a:rPr lang="en-US" sz="1800" b="1" i="0" u="none" strike="noStrike" cap="none" dirty="0">
                <a:solidFill>
                  <a:schemeClr val="dk1"/>
                </a:solidFill>
                <a:latin typeface="Times New Roman"/>
                <a:ea typeface="Times New Roman"/>
                <a:cs typeface="Times New Roman"/>
                <a:sym typeface="Times New Roman"/>
              </a:rPr>
              <a:t>Segment </a:t>
            </a:r>
            <a:r>
              <a:rPr lang="en-US" sz="1800" b="1" i="0" u="none" strike="noStrike" cap="none" dirty="0">
                <a:solidFill>
                  <a:srgbClr val="7030A0"/>
                </a:solidFill>
                <a:latin typeface="Times New Roman"/>
                <a:ea typeface="Times New Roman"/>
                <a:cs typeface="Times New Roman"/>
                <a:sym typeface="Times New Roman"/>
              </a:rPr>
              <a:t>type/Use</a:t>
            </a:r>
            <a:endParaRPr dirty="0"/>
          </a:p>
          <a:p>
            <a:pPr marL="517525" marR="0" lvl="1" indent="-173037" algn="l" rtl="0">
              <a:spcBef>
                <a:spcPts val="0"/>
              </a:spcBef>
              <a:spcAft>
                <a:spcPts val="0"/>
              </a:spcAft>
              <a:buClr>
                <a:schemeClr val="dk1"/>
              </a:buClr>
              <a:buSzPts val="1800"/>
              <a:buFont typeface="Arial"/>
              <a:buChar char="•"/>
            </a:pPr>
            <a:r>
              <a:rPr lang="en-US" sz="1800" b="1" i="0" u="none" strike="noStrike" cap="none" dirty="0">
                <a:solidFill>
                  <a:schemeClr val="dk1"/>
                </a:solidFill>
                <a:latin typeface="Times New Roman"/>
                <a:ea typeface="Times New Roman"/>
                <a:cs typeface="Times New Roman"/>
                <a:sym typeface="Times New Roman"/>
              </a:rPr>
              <a:t>Access Right</a:t>
            </a:r>
            <a:endParaRPr dirty="0"/>
          </a:p>
          <a:p>
            <a:pPr marL="517525" marR="0" lvl="1" indent="-173037" algn="l" rtl="0">
              <a:spcBef>
                <a:spcPts val="0"/>
              </a:spcBef>
              <a:spcAft>
                <a:spcPts val="0"/>
              </a:spcAft>
              <a:buClr>
                <a:schemeClr val="dk1"/>
              </a:buClr>
              <a:buSzPts val="1800"/>
              <a:buFont typeface="Arial"/>
              <a:buChar char="•"/>
            </a:pPr>
            <a:r>
              <a:rPr lang="en-US" sz="1800" b="1" i="0" u="none" strike="noStrike" cap="none" dirty="0">
                <a:solidFill>
                  <a:schemeClr val="dk1"/>
                </a:solidFill>
                <a:latin typeface="Times New Roman"/>
                <a:ea typeface="Times New Roman"/>
                <a:cs typeface="Times New Roman"/>
                <a:sym typeface="Times New Roman"/>
              </a:rPr>
              <a:t>Privilege Level </a:t>
            </a:r>
            <a:endParaRPr sz="1800" b="1" i="0" u="none" strike="noStrike" cap="none" dirty="0">
              <a:solidFill>
                <a:srgbClr val="FF0000"/>
              </a:solidFill>
              <a:latin typeface="Times New Roman"/>
              <a:ea typeface="Times New Roman"/>
              <a:cs typeface="Times New Roman"/>
              <a:sym typeface="Times New Roman"/>
            </a:endParaRPr>
          </a:p>
        </p:txBody>
      </p:sp>
      <p:sp>
        <p:nvSpPr>
          <p:cNvPr id="589" name="Google Shape;589;p32"/>
          <p:cNvSpPr txBox="1">
            <a:spLocks noGrp="1"/>
          </p:cNvSpPr>
          <p:nvPr>
            <p:ph type="ftr" idx="11"/>
          </p:nvPr>
        </p:nvSpPr>
        <p:spPr>
          <a:xfrm>
            <a:off x="2382982" y="6356393"/>
            <a:ext cx="5643418"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GB" smtClean="0">
                <a:solidFill>
                  <a:schemeClr val="dk1"/>
                </a:solidFill>
              </a:rPr>
              <a:t>Microprocessor Architecture and Internet of Things_CET3014B    Unit 3      2022-23     S4  </a:t>
            </a:r>
            <a:endParaRPr>
              <a:solidFill>
                <a:schemeClr val="dk1"/>
              </a:solidFill>
            </a:endParaRPr>
          </a:p>
        </p:txBody>
      </p:sp>
      <p:sp>
        <p:nvSpPr>
          <p:cNvPr id="590" name="Google Shape;590;p32"/>
          <p:cNvSpPr txBox="1">
            <a:spLocks noGrp="1"/>
          </p:cNvSpPr>
          <p:nvPr>
            <p:ph type="sldNum" idx="12"/>
          </p:nvPr>
        </p:nvSpPr>
        <p:spPr>
          <a:xfrm>
            <a:off x="8737600" y="6356393"/>
            <a:ext cx="28448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37</a:t>
            </a:fld>
            <a:endParaRPr/>
          </a:p>
        </p:txBody>
      </p:sp>
      <p:sp>
        <p:nvSpPr>
          <p:cNvPr id="591" name="Google Shape;591;p32"/>
          <p:cNvSpPr txBox="1">
            <a:spLocks noGrp="1"/>
          </p:cNvSpPr>
          <p:nvPr>
            <p:ph type="dt" idx="10"/>
          </p:nvPr>
        </p:nvSpPr>
        <p:spPr>
          <a:xfrm>
            <a:off x="609600" y="6356393"/>
            <a:ext cx="28448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A8F71A2A-BF2D-41A5-A847-3A9C1446CD64}" type="datetime1">
              <a:rPr lang="en-US" smtClean="0"/>
              <a:t>3/29/2023</a:t>
            </a:fld>
            <a:endParaRPr/>
          </a:p>
        </p:txBody>
      </p:sp>
      <p:cxnSp>
        <p:nvCxnSpPr>
          <p:cNvPr id="592" name="Google Shape;592;p32"/>
          <p:cNvCxnSpPr/>
          <p:nvPr/>
        </p:nvCxnSpPr>
        <p:spPr>
          <a:xfrm rot="10800000" flipH="1">
            <a:off x="-23600" y="853057"/>
            <a:ext cx="12192000" cy="27709"/>
          </a:xfrm>
          <a:prstGeom prst="straightConnector1">
            <a:avLst/>
          </a:prstGeom>
          <a:noFill/>
          <a:ln w="9525" cap="flat" cmpd="sng">
            <a:solidFill>
              <a:srgbClr val="00B050"/>
            </a:solidFill>
            <a:prstDash val="solid"/>
            <a:round/>
            <a:headEnd type="none" w="sm" len="sm"/>
            <a:tailEnd type="none" w="sm" len="sm"/>
          </a:ln>
        </p:spPr>
      </p:cxnSp>
      <p:sp>
        <p:nvSpPr>
          <p:cNvPr id="593" name="Google Shape;593;p32"/>
          <p:cNvSpPr/>
          <p:nvPr/>
        </p:nvSpPr>
        <p:spPr>
          <a:xfrm>
            <a:off x="21436" y="6342148"/>
            <a:ext cx="471487" cy="457200"/>
          </a:xfrm>
          <a:prstGeom prst="rect">
            <a:avLst/>
          </a:prstGeom>
          <a:solidFill>
            <a:srgbClr val="7030A0"/>
          </a:solidFill>
          <a:ln w="25400" cap="flat" cmpd="sng">
            <a:solidFill>
              <a:srgbClr val="7030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594" name="Google Shape;594;p32"/>
          <p:cNvCxnSpPr/>
          <p:nvPr/>
        </p:nvCxnSpPr>
        <p:spPr>
          <a:xfrm flipH="1">
            <a:off x="527053" y="44029"/>
            <a:ext cx="14288" cy="6821487"/>
          </a:xfrm>
          <a:prstGeom prst="straightConnector1">
            <a:avLst/>
          </a:prstGeom>
          <a:noFill/>
          <a:ln w="15875" cap="flat" cmpd="sng">
            <a:solidFill>
              <a:srgbClr val="00B050"/>
            </a:solidFill>
            <a:prstDash val="solid"/>
            <a:round/>
            <a:headEnd type="none" w="sm" len="sm"/>
            <a:tailEnd type="none" w="sm" len="sm"/>
          </a:ln>
        </p:spPr>
      </p:cxnSp>
      <p:cxnSp>
        <p:nvCxnSpPr>
          <p:cNvPr id="595" name="Google Shape;595;p32"/>
          <p:cNvCxnSpPr/>
          <p:nvPr/>
        </p:nvCxnSpPr>
        <p:spPr>
          <a:xfrm>
            <a:off x="-10316" y="6278130"/>
            <a:ext cx="12192000" cy="0"/>
          </a:xfrm>
          <a:prstGeom prst="straightConnector1">
            <a:avLst/>
          </a:prstGeom>
          <a:noFill/>
          <a:ln w="15875" cap="flat" cmpd="sng">
            <a:solidFill>
              <a:srgbClr val="00B050"/>
            </a:solidFill>
            <a:prstDash val="solid"/>
            <a:round/>
            <a:headEnd type="none" w="sm" len="sm"/>
            <a:tailEnd type="none" w="sm" len="sm"/>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8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8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8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8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88">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88">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88">
                                            <p:txEl>
                                              <p:pRg st="2" end="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88">
                                            <p:txEl>
                                              <p:pRg st="3" end="3"/>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88">
                                            <p:txEl>
                                              <p:pRg st="4" end="4"/>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88">
                                            <p:txEl>
                                              <p:pRg st="5" end="5"/>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58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601"/>
        <p:cNvGrpSpPr/>
        <p:nvPr/>
      </p:nvGrpSpPr>
      <p:grpSpPr>
        <a:xfrm>
          <a:off x="0" y="0"/>
          <a:ext cx="0" cy="0"/>
          <a:chOff x="0" y="0"/>
          <a:chExt cx="0" cy="0"/>
        </a:xfrm>
      </p:grpSpPr>
      <p:sp>
        <p:nvSpPr>
          <p:cNvPr id="602" name="Google Shape;602;p33"/>
          <p:cNvSpPr txBox="1">
            <a:spLocks noGrp="1"/>
          </p:cNvSpPr>
          <p:nvPr>
            <p:ph type="title"/>
          </p:nvPr>
        </p:nvSpPr>
        <p:spPr>
          <a:xfrm>
            <a:off x="2554014" y="274638"/>
            <a:ext cx="9028386" cy="714814"/>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rgbClr val="002060"/>
              </a:buClr>
              <a:buSzPts val="3800"/>
              <a:buFont typeface="Times New Roman"/>
              <a:buNone/>
            </a:pPr>
            <a:r>
              <a:rPr lang="en-US" sz="3800" b="1">
                <a:solidFill>
                  <a:srgbClr val="002060"/>
                </a:solidFill>
                <a:latin typeface="Times New Roman"/>
                <a:ea typeface="Times New Roman"/>
                <a:cs typeface="Times New Roman"/>
                <a:sym typeface="Times New Roman"/>
              </a:rPr>
              <a:t>Segment Descriptor Table</a:t>
            </a:r>
            <a:br>
              <a:rPr lang="en-US" sz="3800" b="1">
                <a:solidFill>
                  <a:srgbClr val="002060"/>
                </a:solidFill>
                <a:latin typeface="Times New Roman"/>
                <a:ea typeface="Times New Roman"/>
                <a:cs typeface="Times New Roman"/>
                <a:sym typeface="Times New Roman"/>
              </a:rPr>
            </a:br>
            <a:endParaRPr sz="3800" b="1">
              <a:solidFill>
                <a:srgbClr val="002060"/>
              </a:solidFill>
              <a:latin typeface="Times New Roman"/>
              <a:ea typeface="Times New Roman"/>
              <a:cs typeface="Times New Roman"/>
              <a:sym typeface="Times New Roman"/>
            </a:endParaRPr>
          </a:p>
        </p:txBody>
      </p:sp>
      <p:sp>
        <p:nvSpPr>
          <p:cNvPr id="603" name="Google Shape;603;p33"/>
          <p:cNvSpPr txBox="1">
            <a:spLocks noGrp="1"/>
          </p:cNvSpPr>
          <p:nvPr>
            <p:ph type="ftr" idx="11"/>
          </p:nvPr>
        </p:nvSpPr>
        <p:spPr>
          <a:xfrm>
            <a:off x="2687782" y="6356393"/>
            <a:ext cx="6650182"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GB" smtClean="0">
                <a:solidFill>
                  <a:srgbClr val="0C0C0C"/>
                </a:solidFill>
              </a:rPr>
              <a:t>Microprocessor Architecture and Internet of Things_CET3014B    Unit 3      2022-23     S4  </a:t>
            </a:r>
            <a:endParaRPr>
              <a:solidFill>
                <a:srgbClr val="0C0C0C"/>
              </a:solidFill>
            </a:endParaRPr>
          </a:p>
        </p:txBody>
      </p:sp>
      <p:pic>
        <p:nvPicPr>
          <p:cNvPr id="604" name="Google Shape;604;p33"/>
          <p:cNvPicPr preferRelativeResize="0"/>
          <p:nvPr/>
        </p:nvPicPr>
        <p:blipFill rotWithShape="1">
          <a:blip r:embed="rId3">
            <a:alphaModFix/>
          </a:blip>
          <a:srcRect/>
          <a:stretch/>
        </p:blipFill>
        <p:spPr>
          <a:xfrm>
            <a:off x="0" y="31080"/>
            <a:ext cx="832513" cy="786942"/>
          </a:xfrm>
          <a:prstGeom prst="rect">
            <a:avLst/>
          </a:prstGeom>
          <a:noFill/>
          <a:ln>
            <a:noFill/>
          </a:ln>
        </p:spPr>
      </p:pic>
      <p:pic>
        <p:nvPicPr>
          <p:cNvPr id="605" name="Google Shape;605;p33"/>
          <p:cNvPicPr preferRelativeResize="0"/>
          <p:nvPr/>
        </p:nvPicPr>
        <p:blipFill rotWithShape="1">
          <a:blip r:embed="rId4">
            <a:alphaModFix/>
          </a:blip>
          <a:srcRect/>
          <a:stretch/>
        </p:blipFill>
        <p:spPr>
          <a:xfrm>
            <a:off x="832512" y="1390289"/>
            <a:ext cx="10181851" cy="4873986"/>
          </a:xfrm>
          <a:prstGeom prst="rect">
            <a:avLst/>
          </a:prstGeom>
          <a:noFill/>
          <a:ln>
            <a:noFill/>
          </a:ln>
        </p:spPr>
      </p:pic>
      <p:sp>
        <p:nvSpPr>
          <p:cNvPr id="606" name="Google Shape;606;p33"/>
          <p:cNvSpPr/>
          <p:nvPr/>
        </p:nvSpPr>
        <p:spPr>
          <a:xfrm>
            <a:off x="921407" y="932368"/>
            <a:ext cx="11603102"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1">
                <a:solidFill>
                  <a:srgbClr val="7030A0"/>
                </a:solidFill>
                <a:latin typeface="Times New Roman"/>
                <a:ea typeface="Times New Roman"/>
                <a:cs typeface="Times New Roman"/>
                <a:sym typeface="Times New Roman"/>
              </a:rPr>
              <a:t>A Segment Descriptor Table </a:t>
            </a:r>
            <a:r>
              <a:rPr lang="en-US" sz="3200" b="1">
                <a:solidFill>
                  <a:schemeClr val="dk1"/>
                </a:solidFill>
                <a:latin typeface="Times New Roman"/>
                <a:ea typeface="Times New Roman"/>
                <a:cs typeface="Times New Roman"/>
                <a:sym typeface="Times New Roman"/>
              </a:rPr>
              <a:t>is an array of </a:t>
            </a:r>
            <a:r>
              <a:rPr lang="en-US" sz="3200" b="1">
                <a:solidFill>
                  <a:srgbClr val="C00000"/>
                </a:solidFill>
                <a:latin typeface="Times New Roman"/>
                <a:ea typeface="Times New Roman"/>
                <a:cs typeface="Times New Roman"/>
                <a:sym typeface="Times New Roman"/>
              </a:rPr>
              <a:t>segment descriptors</a:t>
            </a:r>
            <a:endParaRPr sz="3200" b="1">
              <a:solidFill>
                <a:srgbClr val="C00000"/>
              </a:solidFill>
              <a:latin typeface="Times New Roman"/>
              <a:ea typeface="Times New Roman"/>
              <a:cs typeface="Times New Roman"/>
              <a:sym typeface="Times New Roman"/>
            </a:endParaRPr>
          </a:p>
        </p:txBody>
      </p:sp>
      <p:sp>
        <p:nvSpPr>
          <p:cNvPr id="607" name="Google Shape;607;p33"/>
          <p:cNvSpPr txBox="1">
            <a:spLocks noGrp="1"/>
          </p:cNvSpPr>
          <p:nvPr>
            <p:ph type="sldNum" idx="12"/>
          </p:nvPr>
        </p:nvSpPr>
        <p:spPr>
          <a:xfrm>
            <a:off x="8737600" y="6356393"/>
            <a:ext cx="28448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38</a:t>
            </a:fld>
            <a:endParaRPr/>
          </a:p>
        </p:txBody>
      </p:sp>
      <p:sp>
        <p:nvSpPr>
          <p:cNvPr id="608" name="Google Shape;608;p33"/>
          <p:cNvSpPr txBox="1">
            <a:spLocks noGrp="1"/>
          </p:cNvSpPr>
          <p:nvPr>
            <p:ph type="dt" idx="10"/>
          </p:nvPr>
        </p:nvSpPr>
        <p:spPr>
          <a:xfrm>
            <a:off x="832512" y="6466539"/>
            <a:ext cx="28448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2E4B9F24-F86B-4B55-81C0-A141A7D58402}" type="datetime1">
              <a:rPr lang="en-US" smtClean="0"/>
              <a:t>3/29/2023</a:t>
            </a:fld>
            <a:endParaRPr/>
          </a:p>
        </p:txBody>
      </p:sp>
      <p:cxnSp>
        <p:nvCxnSpPr>
          <p:cNvPr id="609" name="Google Shape;609;p33"/>
          <p:cNvCxnSpPr/>
          <p:nvPr/>
        </p:nvCxnSpPr>
        <p:spPr>
          <a:xfrm rot="10800000" flipH="1">
            <a:off x="60542" y="951701"/>
            <a:ext cx="12192000" cy="27709"/>
          </a:xfrm>
          <a:prstGeom prst="straightConnector1">
            <a:avLst/>
          </a:prstGeom>
          <a:noFill/>
          <a:ln w="9525" cap="flat" cmpd="sng">
            <a:solidFill>
              <a:srgbClr val="00B050"/>
            </a:solidFill>
            <a:prstDash val="solid"/>
            <a:round/>
            <a:headEnd type="none" w="sm" len="sm"/>
            <a:tailEnd type="none" w="sm" len="sm"/>
          </a:ln>
        </p:spPr>
      </p:cxnSp>
      <p:sp>
        <p:nvSpPr>
          <p:cNvPr id="610" name="Google Shape;610;p33"/>
          <p:cNvSpPr/>
          <p:nvPr/>
        </p:nvSpPr>
        <p:spPr>
          <a:xfrm>
            <a:off x="146051" y="6356350"/>
            <a:ext cx="471487" cy="457200"/>
          </a:xfrm>
          <a:prstGeom prst="rect">
            <a:avLst/>
          </a:prstGeom>
          <a:solidFill>
            <a:srgbClr val="7030A0"/>
          </a:solidFill>
          <a:ln w="25400" cap="flat" cmpd="sng">
            <a:solidFill>
              <a:srgbClr val="7030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611" name="Google Shape;611;p33"/>
          <p:cNvCxnSpPr/>
          <p:nvPr/>
        </p:nvCxnSpPr>
        <p:spPr>
          <a:xfrm flipH="1">
            <a:off x="773905" y="13063"/>
            <a:ext cx="14288" cy="6821487"/>
          </a:xfrm>
          <a:prstGeom prst="straightConnector1">
            <a:avLst/>
          </a:prstGeom>
          <a:noFill/>
          <a:ln w="15875" cap="flat" cmpd="sng">
            <a:solidFill>
              <a:srgbClr val="00B050"/>
            </a:solidFill>
            <a:prstDash val="solid"/>
            <a:round/>
            <a:headEnd type="none" w="sm" len="sm"/>
            <a:tailEnd type="none" w="sm" len="sm"/>
          </a:ln>
        </p:spPr>
      </p:cxnSp>
      <p:cxnSp>
        <p:nvCxnSpPr>
          <p:cNvPr id="612" name="Google Shape;612;p33"/>
          <p:cNvCxnSpPr/>
          <p:nvPr/>
        </p:nvCxnSpPr>
        <p:spPr>
          <a:xfrm>
            <a:off x="-10316" y="6264275"/>
            <a:ext cx="12192000" cy="0"/>
          </a:xfrm>
          <a:prstGeom prst="straightConnector1">
            <a:avLst/>
          </a:prstGeom>
          <a:noFill/>
          <a:ln w="15875" cap="flat" cmpd="sng">
            <a:solidFill>
              <a:srgbClr val="00B050"/>
            </a:solidFill>
            <a:prstDash val="solid"/>
            <a:round/>
            <a:headEnd type="none" w="sm" len="sm"/>
            <a:tailEnd type="none" w="sm" len="sm"/>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0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0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618"/>
        <p:cNvGrpSpPr/>
        <p:nvPr/>
      </p:nvGrpSpPr>
      <p:grpSpPr>
        <a:xfrm>
          <a:off x="0" y="0"/>
          <a:ext cx="0" cy="0"/>
          <a:chOff x="0" y="0"/>
          <a:chExt cx="0" cy="0"/>
        </a:xfrm>
      </p:grpSpPr>
      <p:sp>
        <p:nvSpPr>
          <p:cNvPr id="619" name="Google Shape;619;p34"/>
          <p:cNvSpPr txBox="1">
            <a:spLocks noGrp="1"/>
          </p:cNvSpPr>
          <p:nvPr>
            <p:ph type="title"/>
          </p:nvPr>
        </p:nvSpPr>
        <p:spPr>
          <a:xfrm>
            <a:off x="1510212" y="199753"/>
            <a:ext cx="9530080" cy="626394"/>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rgbClr val="002060"/>
              </a:buClr>
              <a:buSzPts val="6000"/>
              <a:buFont typeface="Times New Roman"/>
              <a:buNone/>
            </a:pPr>
            <a:r>
              <a:rPr lang="en-US" sz="6000" b="1">
                <a:solidFill>
                  <a:srgbClr val="002060"/>
                </a:solidFill>
                <a:latin typeface="Times New Roman"/>
                <a:ea typeface="Times New Roman"/>
                <a:cs typeface="Times New Roman"/>
                <a:sym typeface="Times New Roman"/>
              </a:rPr>
              <a:t>Segment Descriptor Table</a:t>
            </a:r>
            <a:endParaRPr sz="6000" b="1">
              <a:solidFill>
                <a:srgbClr val="002060"/>
              </a:solidFill>
              <a:latin typeface="Times New Roman"/>
              <a:ea typeface="Times New Roman"/>
              <a:cs typeface="Times New Roman"/>
              <a:sym typeface="Times New Roman"/>
            </a:endParaRPr>
          </a:p>
        </p:txBody>
      </p:sp>
      <p:sp>
        <p:nvSpPr>
          <p:cNvPr id="620" name="Google Shape;620;p34"/>
          <p:cNvSpPr txBox="1">
            <a:spLocks noGrp="1"/>
          </p:cNvSpPr>
          <p:nvPr>
            <p:ph type="body" idx="1"/>
          </p:nvPr>
        </p:nvSpPr>
        <p:spPr>
          <a:xfrm>
            <a:off x="797121" y="918264"/>
            <a:ext cx="11796661" cy="5253894"/>
          </a:xfrm>
          <a:prstGeom prst="rect">
            <a:avLst/>
          </a:prstGeom>
          <a:noFill/>
          <a:ln>
            <a:noFill/>
          </a:ln>
        </p:spPr>
        <p:txBody>
          <a:bodyPr spcFirstLastPara="1" wrap="square" lIns="91425" tIns="45700" rIns="91425" bIns="45700" anchor="t" anchorCtr="0">
            <a:noAutofit/>
          </a:bodyPr>
          <a:lstStyle/>
          <a:p>
            <a:pPr marL="342900" lvl="0" indent="-342900" algn="l" rtl="0">
              <a:spcBef>
                <a:spcPts val="0"/>
              </a:spcBef>
              <a:spcAft>
                <a:spcPts val="0"/>
              </a:spcAft>
              <a:buClr>
                <a:schemeClr val="dk1"/>
              </a:buClr>
              <a:buSzPts val="2900"/>
              <a:buFont typeface="Noto Sans Symbols"/>
              <a:buChar char="⮚"/>
            </a:pPr>
            <a:r>
              <a:rPr lang="en-US" sz="2900" dirty="0">
                <a:latin typeface="Times New Roman"/>
                <a:ea typeface="Times New Roman"/>
                <a:cs typeface="Times New Roman"/>
                <a:sym typeface="Times New Roman"/>
              </a:rPr>
              <a:t>Segment descriptors are </a:t>
            </a:r>
            <a:r>
              <a:rPr lang="en-US" sz="2900" b="1" dirty="0">
                <a:latin typeface="Times New Roman"/>
                <a:ea typeface="Times New Roman"/>
                <a:cs typeface="Times New Roman"/>
                <a:sym typeface="Times New Roman"/>
              </a:rPr>
              <a:t>grouped and placed together </a:t>
            </a:r>
            <a:r>
              <a:rPr lang="en-US" sz="2900" dirty="0">
                <a:latin typeface="Times New Roman"/>
                <a:ea typeface="Times New Roman"/>
                <a:cs typeface="Times New Roman"/>
                <a:sym typeface="Times New Roman"/>
              </a:rPr>
              <a:t>in </a:t>
            </a:r>
            <a:r>
              <a:rPr lang="en-US" sz="2900" b="1" dirty="0">
                <a:solidFill>
                  <a:srgbClr val="C00000"/>
                </a:solidFill>
                <a:latin typeface="Times New Roman"/>
                <a:ea typeface="Times New Roman"/>
                <a:cs typeface="Times New Roman"/>
                <a:sym typeface="Times New Roman"/>
              </a:rPr>
              <a:t>contiguous memory locations.</a:t>
            </a:r>
            <a:endParaRPr sz="2900" b="1" dirty="0">
              <a:solidFill>
                <a:srgbClr val="C00000"/>
              </a:solidFill>
              <a:latin typeface="Times New Roman"/>
              <a:ea typeface="Times New Roman"/>
              <a:cs typeface="Times New Roman"/>
              <a:sym typeface="Times New Roman"/>
            </a:endParaRPr>
          </a:p>
          <a:p>
            <a:pPr marL="342900" lvl="0" indent="-342900" algn="l" rtl="0">
              <a:spcBef>
                <a:spcPts val="0"/>
              </a:spcBef>
              <a:spcAft>
                <a:spcPts val="0"/>
              </a:spcAft>
              <a:buClr>
                <a:schemeClr val="dk1"/>
              </a:buClr>
              <a:buSzPts val="2900"/>
              <a:buFont typeface="Noto Sans Symbols"/>
              <a:buChar char="⮚"/>
            </a:pPr>
            <a:r>
              <a:rPr lang="en-US" sz="2900" dirty="0">
                <a:latin typeface="Times New Roman"/>
                <a:ea typeface="Times New Roman"/>
                <a:cs typeface="Times New Roman"/>
                <a:sym typeface="Times New Roman"/>
              </a:rPr>
              <a:t>This group of arrangement is known as a </a:t>
            </a:r>
            <a:r>
              <a:rPr lang="en-US" sz="2900" b="1" dirty="0">
                <a:solidFill>
                  <a:srgbClr val="7030A0"/>
                </a:solidFill>
                <a:latin typeface="Times New Roman"/>
                <a:ea typeface="Times New Roman"/>
                <a:cs typeface="Times New Roman"/>
                <a:sym typeface="Times New Roman"/>
              </a:rPr>
              <a:t>Descriptor Table.</a:t>
            </a:r>
            <a:endParaRPr sz="2900" b="1" dirty="0">
              <a:solidFill>
                <a:srgbClr val="7030A0"/>
              </a:solidFill>
              <a:latin typeface="Times New Roman"/>
              <a:ea typeface="Times New Roman"/>
              <a:cs typeface="Times New Roman"/>
              <a:sym typeface="Times New Roman"/>
            </a:endParaRPr>
          </a:p>
          <a:p>
            <a:pPr marL="342900" lvl="0" indent="-158750" algn="l" rtl="0">
              <a:spcBef>
                <a:spcPts val="0"/>
              </a:spcBef>
              <a:spcAft>
                <a:spcPts val="0"/>
              </a:spcAft>
              <a:buClr>
                <a:schemeClr val="dk1"/>
              </a:buClr>
              <a:buSzPts val="2900"/>
              <a:buFont typeface="Noto Sans Symbols"/>
              <a:buNone/>
            </a:pPr>
            <a:endParaRPr sz="2900" b="1" dirty="0">
              <a:solidFill>
                <a:srgbClr val="7030A0"/>
              </a:solidFill>
              <a:latin typeface="Times New Roman"/>
              <a:ea typeface="Times New Roman"/>
              <a:cs typeface="Times New Roman"/>
              <a:sym typeface="Times New Roman"/>
            </a:endParaRPr>
          </a:p>
          <a:p>
            <a:pPr marL="342900" lvl="0" indent="-342900" algn="l" rtl="0">
              <a:spcBef>
                <a:spcPts val="0"/>
              </a:spcBef>
              <a:spcAft>
                <a:spcPts val="0"/>
              </a:spcAft>
              <a:buClr>
                <a:srgbClr val="FF0000"/>
              </a:buClr>
              <a:buSzPts val="2900"/>
              <a:buFont typeface="Noto Sans Symbols"/>
              <a:buChar char="⮚"/>
            </a:pPr>
            <a:r>
              <a:rPr lang="en-US" sz="2900" b="1" dirty="0">
                <a:solidFill>
                  <a:srgbClr val="FF0000"/>
                </a:solidFill>
                <a:latin typeface="Times New Roman"/>
                <a:ea typeface="Times New Roman"/>
                <a:cs typeface="Times New Roman"/>
                <a:sym typeface="Times New Roman"/>
              </a:rPr>
              <a:t>A segment descriptor table </a:t>
            </a:r>
            <a:r>
              <a:rPr lang="en-US" sz="2900" dirty="0">
                <a:solidFill>
                  <a:srgbClr val="FF0000"/>
                </a:solidFill>
                <a:latin typeface="Times New Roman"/>
                <a:ea typeface="Times New Roman"/>
                <a:cs typeface="Times New Roman"/>
                <a:sym typeface="Times New Roman"/>
              </a:rPr>
              <a:t>is an </a:t>
            </a:r>
            <a:r>
              <a:rPr lang="en-US" sz="2900" b="1" dirty="0">
                <a:latin typeface="Times New Roman"/>
                <a:ea typeface="Times New Roman"/>
                <a:cs typeface="Times New Roman"/>
                <a:sym typeface="Times New Roman"/>
              </a:rPr>
              <a:t>Array</a:t>
            </a:r>
            <a:r>
              <a:rPr lang="en-US" sz="2900" dirty="0">
                <a:solidFill>
                  <a:srgbClr val="FF0000"/>
                </a:solidFill>
                <a:latin typeface="Times New Roman"/>
                <a:ea typeface="Times New Roman"/>
                <a:cs typeface="Times New Roman"/>
                <a:sym typeface="Times New Roman"/>
              </a:rPr>
              <a:t> of segment descriptors</a:t>
            </a:r>
            <a:r>
              <a:rPr lang="en-US" sz="2900" dirty="0">
                <a:latin typeface="Times New Roman"/>
                <a:ea typeface="Times New Roman"/>
                <a:cs typeface="Times New Roman"/>
                <a:sym typeface="Times New Roman"/>
              </a:rPr>
              <a:t>.</a:t>
            </a:r>
            <a:endParaRPr dirty="0"/>
          </a:p>
          <a:p>
            <a:pPr marL="342900" lvl="0" indent="-158750" algn="l" rtl="0">
              <a:spcBef>
                <a:spcPts val="0"/>
              </a:spcBef>
              <a:spcAft>
                <a:spcPts val="0"/>
              </a:spcAft>
              <a:buClr>
                <a:schemeClr val="dk1"/>
              </a:buClr>
              <a:buSzPts val="2900"/>
              <a:buFont typeface="Noto Sans Symbols"/>
              <a:buNone/>
            </a:pPr>
            <a:endParaRPr sz="2900" dirty="0">
              <a:latin typeface="Times New Roman"/>
              <a:ea typeface="Times New Roman"/>
              <a:cs typeface="Times New Roman"/>
              <a:sym typeface="Times New Roman"/>
            </a:endParaRPr>
          </a:p>
          <a:p>
            <a:pPr marL="342900" lvl="0" indent="-342900" algn="l" rtl="0">
              <a:spcBef>
                <a:spcPts val="0"/>
              </a:spcBef>
              <a:spcAft>
                <a:spcPts val="0"/>
              </a:spcAft>
              <a:buClr>
                <a:srgbClr val="7030A0"/>
              </a:buClr>
              <a:buSzPts val="2900"/>
              <a:buFont typeface="Noto Sans Symbols"/>
              <a:buChar char="⮚"/>
            </a:pPr>
            <a:r>
              <a:rPr lang="en-US" sz="2900" dirty="0">
                <a:solidFill>
                  <a:srgbClr val="7030A0"/>
                </a:solidFill>
                <a:latin typeface="Times New Roman"/>
                <a:ea typeface="Times New Roman"/>
                <a:cs typeface="Times New Roman"/>
                <a:sym typeface="Times New Roman"/>
              </a:rPr>
              <a:t>Order</a:t>
            </a:r>
            <a:r>
              <a:rPr lang="en-US" sz="2900" dirty="0">
                <a:latin typeface="Times New Roman"/>
                <a:ea typeface="Times New Roman"/>
                <a:cs typeface="Times New Roman"/>
                <a:sym typeface="Times New Roman"/>
              </a:rPr>
              <a:t> of descriptors is </a:t>
            </a:r>
            <a:r>
              <a:rPr lang="en-US" sz="2900" dirty="0">
                <a:solidFill>
                  <a:srgbClr val="7030A0"/>
                </a:solidFill>
                <a:latin typeface="Times New Roman"/>
                <a:ea typeface="Times New Roman"/>
                <a:cs typeface="Times New Roman"/>
                <a:sym typeface="Times New Roman"/>
              </a:rPr>
              <a:t>not important.</a:t>
            </a:r>
            <a:endParaRPr sz="2900" dirty="0">
              <a:solidFill>
                <a:srgbClr val="7030A0"/>
              </a:solidFill>
              <a:latin typeface="Times New Roman"/>
              <a:ea typeface="Times New Roman"/>
              <a:cs typeface="Times New Roman"/>
              <a:sym typeface="Times New Roman"/>
            </a:endParaRPr>
          </a:p>
          <a:p>
            <a:pPr marL="342900" lvl="0" indent="-158750" algn="l" rtl="0">
              <a:spcBef>
                <a:spcPts val="0"/>
              </a:spcBef>
              <a:spcAft>
                <a:spcPts val="0"/>
              </a:spcAft>
              <a:buClr>
                <a:schemeClr val="dk1"/>
              </a:buClr>
              <a:buSzPts val="2900"/>
              <a:buFont typeface="Noto Sans Symbols"/>
              <a:buNone/>
            </a:pPr>
            <a:endParaRPr sz="2900" dirty="0">
              <a:latin typeface="Times New Roman"/>
              <a:ea typeface="Times New Roman"/>
              <a:cs typeface="Times New Roman"/>
              <a:sym typeface="Times New Roman"/>
            </a:endParaRPr>
          </a:p>
          <a:p>
            <a:pPr marL="342900">
              <a:spcBef>
                <a:spcPts val="0"/>
              </a:spcBef>
              <a:buSzPts val="2900"/>
              <a:buFont typeface="Noto Sans Symbols"/>
              <a:buChar char="⮚"/>
            </a:pPr>
            <a:r>
              <a:rPr lang="en-US" sz="2900" dirty="0">
                <a:latin typeface="Times New Roman"/>
                <a:ea typeface="Times New Roman"/>
                <a:cs typeface="Times New Roman"/>
                <a:sym typeface="Times New Roman"/>
              </a:rPr>
              <a:t> </a:t>
            </a:r>
            <a:r>
              <a:rPr lang="en-US" sz="2200" dirty="0">
                <a:latin typeface="Times New Roman"/>
                <a:ea typeface="Times New Roman"/>
                <a:cs typeface="Times New Roman"/>
                <a:sym typeface="Times New Roman"/>
              </a:rPr>
              <a:t>A descriptor table is </a:t>
            </a:r>
            <a:r>
              <a:rPr lang="en-US" sz="2200" b="1" dirty="0">
                <a:latin typeface="Times New Roman"/>
                <a:ea typeface="Times New Roman"/>
                <a:cs typeface="Times New Roman"/>
                <a:sym typeface="Times New Roman"/>
              </a:rPr>
              <a:t>variable in length </a:t>
            </a:r>
            <a:r>
              <a:rPr lang="en-US" sz="2200" dirty="0">
                <a:latin typeface="Times New Roman"/>
                <a:ea typeface="Times New Roman"/>
                <a:cs typeface="Times New Roman"/>
                <a:sym typeface="Times New Roman"/>
              </a:rPr>
              <a:t>and can contain up to </a:t>
            </a:r>
            <a:r>
              <a:rPr lang="en-US" sz="2200" b="1" dirty="0" smtClean="0">
                <a:solidFill>
                  <a:srgbClr val="C00000"/>
                </a:solidFill>
                <a:latin typeface="Times New Roman"/>
                <a:ea typeface="Times New Roman"/>
                <a:cs typeface="Times New Roman"/>
                <a:sym typeface="Times New Roman"/>
              </a:rPr>
              <a:t>8192-</a:t>
            </a:r>
            <a:r>
              <a:rPr lang="en-US" sz="2200" b="1" dirty="0" smtClean="0">
                <a:latin typeface="Times New Roman"/>
                <a:ea typeface="Times New Roman"/>
                <a:cs typeface="Times New Roman"/>
                <a:sym typeface="Times New Roman"/>
              </a:rPr>
              <a:t> </a:t>
            </a:r>
            <a:r>
              <a:rPr lang="en-US" sz="2200" b="1" dirty="0">
                <a:latin typeface="Times New Roman"/>
                <a:ea typeface="Times New Roman"/>
                <a:cs typeface="Times New Roman"/>
                <a:sym typeface="Times New Roman"/>
              </a:rPr>
              <a:t>8 Byte Descriptors.</a:t>
            </a:r>
            <a:r>
              <a:rPr lang="en-US" sz="2200" b="1" dirty="0">
                <a:solidFill>
                  <a:srgbClr val="7030A0"/>
                </a:solidFill>
                <a:latin typeface="Times New Roman"/>
                <a:ea typeface="Times New Roman"/>
                <a:cs typeface="Times New Roman"/>
                <a:sym typeface="Times New Roman"/>
              </a:rPr>
              <a:t> </a:t>
            </a:r>
            <a:r>
              <a:rPr lang="en-US" sz="2200" b="1" dirty="0" smtClean="0">
                <a:latin typeface="Times New Roman"/>
                <a:ea typeface="Times New Roman"/>
                <a:cs typeface="Times New Roman"/>
                <a:sym typeface="Times New Roman"/>
              </a:rPr>
              <a:t>( </a:t>
            </a:r>
            <a:r>
              <a:rPr lang="en-US" sz="2200" b="1" dirty="0">
                <a:solidFill>
                  <a:srgbClr val="5F497A"/>
                </a:solidFill>
                <a:latin typeface="Times New Roman"/>
                <a:ea typeface="Times New Roman"/>
                <a:cs typeface="Times New Roman"/>
                <a:sym typeface="Times New Roman"/>
              </a:rPr>
              <a:t>2</a:t>
            </a:r>
            <a:r>
              <a:rPr lang="en-US" sz="2200" b="1" baseline="30000" dirty="0">
                <a:solidFill>
                  <a:srgbClr val="5F497A"/>
                </a:solidFill>
                <a:latin typeface="Times New Roman"/>
                <a:ea typeface="Times New Roman"/>
                <a:cs typeface="Times New Roman"/>
                <a:sym typeface="Times New Roman"/>
              </a:rPr>
              <a:t>13</a:t>
            </a:r>
            <a:r>
              <a:rPr lang="en-US" sz="2200" b="1" baseline="30000" dirty="0">
                <a:latin typeface="Times New Roman"/>
                <a:ea typeface="Times New Roman"/>
                <a:cs typeface="Times New Roman"/>
                <a:sym typeface="Times New Roman"/>
              </a:rPr>
              <a:t> </a:t>
            </a:r>
            <a:r>
              <a:rPr lang="en-US" sz="2200" b="1" dirty="0" smtClean="0">
                <a:latin typeface="Times New Roman"/>
                <a:ea typeface="Times New Roman"/>
                <a:cs typeface="Times New Roman"/>
                <a:sym typeface="Times New Roman"/>
              </a:rPr>
              <a:t>) </a:t>
            </a:r>
          </a:p>
          <a:p>
            <a:pPr marL="342900">
              <a:spcBef>
                <a:spcPts val="0"/>
              </a:spcBef>
              <a:buSzPts val="2900"/>
              <a:buFont typeface="Noto Sans Symbols"/>
              <a:buChar char="⮚"/>
            </a:pPr>
            <a:r>
              <a:rPr lang="en-US" sz="2000" b="1" dirty="0" smtClean="0">
                <a:latin typeface="Times New Roman"/>
                <a:ea typeface="Times New Roman"/>
                <a:cs typeface="Times New Roman"/>
                <a:sym typeface="Times New Roman"/>
              </a:rPr>
              <a:t>  </a:t>
            </a:r>
            <a:r>
              <a:rPr lang="en-US" sz="2900" b="1" dirty="0" smtClean="0">
                <a:solidFill>
                  <a:srgbClr val="7030A0"/>
                </a:solidFill>
                <a:latin typeface="Times New Roman"/>
                <a:ea typeface="Times New Roman"/>
                <a:cs typeface="Times New Roman"/>
                <a:sym typeface="Times New Roman"/>
              </a:rPr>
              <a:t>Table </a:t>
            </a:r>
            <a:r>
              <a:rPr lang="en-US" sz="2900" b="1" dirty="0">
                <a:solidFill>
                  <a:srgbClr val="7030A0"/>
                </a:solidFill>
                <a:latin typeface="Times New Roman"/>
                <a:ea typeface="Times New Roman"/>
                <a:cs typeface="Times New Roman"/>
                <a:sym typeface="Times New Roman"/>
              </a:rPr>
              <a:t>can have </a:t>
            </a:r>
            <a:r>
              <a:rPr lang="en-US" b="1" dirty="0">
                <a:latin typeface="Times New Roman"/>
                <a:ea typeface="Times New Roman"/>
                <a:cs typeface="Times New Roman"/>
                <a:sym typeface="Times New Roman"/>
              </a:rPr>
              <a:t>one descriptor </a:t>
            </a:r>
            <a:r>
              <a:rPr lang="en-US" sz="2900" b="1" dirty="0">
                <a:solidFill>
                  <a:srgbClr val="7030A0"/>
                </a:solidFill>
                <a:latin typeface="Times New Roman"/>
                <a:ea typeface="Times New Roman"/>
                <a:cs typeface="Times New Roman"/>
                <a:sym typeface="Times New Roman"/>
              </a:rPr>
              <a:t>in it </a:t>
            </a:r>
            <a:r>
              <a:rPr lang="en-US" sz="2900" b="1" dirty="0">
                <a:solidFill>
                  <a:srgbClr val="C00000"/>
                </a:solidFill>
                <a:latin typeface="Times New Roman"/>
                <a:ea typeface="Times New Roman"/>
                <a:cs typeface="Times New Roman"/>
                <a:sym typeface="Times New Roman"/>
              </a:rPr>
              <a:t>or</a:t>
            </a:r>
            <a:r>
              <a:rPr lang="en-US" sz="2900" b="1" dirty="0">
                <a:solidFill>
                  <a:srgbClr val="7030A0"/>
                </a:solidFill>
                <a:latin typeface="Times New Roman"/>
                <a:ea typeface="Times New Roman"/>
                <a:cs typeface="Times New Roman"/>
                <a:sym typeface="Times New Roman"/>
              </a:rPr>
              <a:t> as many as </a:t>
            </a:r>
            <a:r>
              <a:rPr lang="en-US" b="1" dirty="0">
                <a:latin typeface="Times New Roman"/>
                <a:ea typeface="Times New Roman"/>
                <a:cs typeface="Times New Roman"/>
                <a:sym typeface="Times New Roman"/>
              </a:rPr>
              <a:t>8192</a:t>
            </a:r>
            <a:r>
              <a:rPr lang="en-US" sz="2900" b="1" dirty="0">
                <a:solidFill>
                  <a:srgbClr val="7030A0"/>
                </a:solidFill>
                <a:latin typeface="Times New Roman"/>
                <a:ea typeface="Times New Roman"/>
                <a:cs typeface="Times New Roman"/>
                <a:sym typeface="Times New Roman"/>
              </a:rPr>
              <a:t> </a:t>
            </a:r>
            <a:r>
              <a:rPr lang="en-US" sz="2900" b="1" dirty="0" smtClean="0">
                <a:solidFill>
                  <a:srgbClr val="7030A0"/>
                </a:solidFill>
                <a:latin typeface="Times New Roman"/>
                <a:ea typeface="Times New Roman"/>
                <a:cs typeface="Times New Roman"/>
                <a:sym typeface="Times New Roman"/>
              </a:rPr>
              <a:t>descriptors</a:t>
            </a:r>
            <a:endParaRPr sz="2900" b="1" dirty="0">
              <a:solidFill>
                <a:srgbClr val="7030A0"/>
              </a:solidFill>
              <a:latin typeface="Times New Roman"/>
              <a:ea typeface="Times New Roman"/>
              <a:cs typeface="Times New Roman"/>
              <a:sym typeface="Times New Roman"/>
            </a:endParaRPr>
          </a:p>
        </p:txBody>
      </p:sp>
      <p:sp>
        <p:nvSpPr>
          <p:cNvPr id="621" name="Google Shape;621;p34"/>
          <p:cNvSpPr txBox="1">
            <a:spLocks noGrp="1"/>
          </p:cNvSpPr>
          <p:nvPr>
            <p:ph type="ftr" idx="11"/>
          </p:nvPr>
        </p:nvSpPr>
        <p:spPr>
          <a:xfrm>
            <a:off x="2618509" y="6356393"/>
            <a:ext cx="5407891"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GB" sz="1050" b="1" smtClean="0">
                <a:solidFill>
                  <a:schemeClr val="dk1"/>
                </a:solidFill>
                <a:latin typeface="Times New Roman"/>
                <a:ea typeface="Times New Roman"/>
                <a:cs typeface="Times New Roman"/>
                <a:sym typeface="Times New Roman"/>
              </a:rPr>
              <a:t>Microprocessor Architecture and Internet of Things_CET3014B    Unit 3      2022-23     S4  </a:t>
            </a:r>
            <a:endParaRPr sz="1050" b="1">
              <a:solidFill>
                <a:schemeClr val="dk1"/>
              </a:solidFill>
              <a:latin typeface="Times New Roman"/>
              <a:ea typeface="Times New Roman"/>
              <a:cs typeface="Times New Roman"/>
              <a:sym typeface="Times New Roman"/>
            </a:endParaRPr>
          </a:p>
        </p:txBody>
      </p:sp>
      <p:pic>
        <p:nvPicPr>
          <p:cNvPr id="622" name="Google Shape;622;p34"/>
          <p:cNvPicPr preferRelativeResize="0"/>
          <p:nvPr/>
        </p:nvPicPr>
        <p:blipFill rotWithShape="1">
          <a:blip r:embed="rId3">
            <a:alphaModFix/>
          </a:blip>
          <a:srcRect/>
          <a:stretch/>
        </p:blipFill>
        <p:spPr>
          <a:xfrm>
            <a:off x="1" y="0"/>
            <a:ext cx="842979" cy="796834"/>
          </a:xfrm>
          <a:prstGeom prst="rect">
            <a:avLst/>
          </a:prstGeom>
          <a:noFill/>
          <a:ln>
            <a:noFill/>
          </a:ln>
        </p:spPr>
      </p:pic>
      <p:sp>
        <p:nvSpPr>
          <p:cNvPr id="623" name="Google Shape;623;p34"/>
          <p:cNvSpPr txBox="1">
            <a:spLocks noGrp="1"/>
          </p:cNvSpPr>
          <p:nvPr>
            <p:ph type="sldNum" idx="12"/>
          </p:nvPr>
        </p:nvSpPr>
        <p:spPr>
          <a:xfrm>
            <a:off x="8737600" y="6356393"/>
            <a:ext cx="28448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39</a:t>
            </a:fld>
            <a:endParaRPr/>
          </a:p>
        </p:txBody>
      </p:sp>
      <p:cxnSp>
        <p:nvCxnSpPr>
          <p:cNvPr id="624" name="Google Shape;624;p34"/>
          <p:cNvCxnSpPr/>
          <p:nvPr/>
        </p:nvCxnSpPr>
        <p:spPr>
          <a:xfrm rot="10800000" flipH="1">
            <a:off x="60542" y="951701"/>
            <a:ext cx="12192000" cy="27709"/>
          </a:xfrm>
          <a:prstGeom prst="straightConnector1">
            <a:avLst/>
          </a:prstGeom>
          <a:noFill/>
          <a:ln w="9525" cap="flat" cmpd="sng">
            <a:solidFill>
              <a:srgbClr val="00B050"/>
            </a:solidFill>
            <a:prstDash val="solid"/>
            <a:round/>
            <a:headEnd type="none" w="sm" len="sm"/>
            <a:tailEnd type="none" w="sm" len="sm"/>
          </a:ln>
        </p:spPr>
      </p:cxnSp>
      <p:sp>
        <p:nvSpPr>
          <p:cNvPr id="625" name="Google Shape;625;p34"/>
          <p:cNvSpPr/>
          <p:nvPr/>
        </p:nvSpPr>
        <p:spPr>
          <a:xfrm>
            <a:off x="146051" y="6356350"/>
            <a:ext cx="471487" cy="457200"/>
          </a:xfrm>
          <a:prstGeom prst="rect">
            <a:avLst/>
          </a:prstGeom>
          <a:solidFill>
            <a:srgbClr val="7030A0"/>
          </a:solidFill>
          <a:ln w="25400" cap="flat" cmpd="sng">
            <a:solidFill>
              <a:srgbClr val="7030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626" name="Google Shape;626;p34"/>
          <p:cNvCxnSpPr/>
          <p:nvPr/>
        </p:nvCxnSpPr>
        <p:spPr>
          <a:xfrm flipH="1">
            <a:off x="773905" y="13063"/>
            <a:ext cx="14288" cy="6821487"/>
          </a:xfrm>
          <a:prstGeom prst="straightConnector1">
            <a:avLst/>
          </a:prstGeom>
          <a:noFill/>
          <a:ln w="15875" cap="flat" cmpd="sng">
            <a:solidFill>
              <a:srgbClr val="00B050"/>
            </a:solidFill>
            <a:prstDash val="solid"/>
            <a:round/>
            <a:headEnd type="none" w="sm" len="sm"/>
            <a:tailEnd type="none" w="sm" len="sm"/>
          </a:ln>
        </p:spPr>
      </p:cxnSp>
      <p:cxnSp>
        <p:nvCxnSpPr>
          <p:cNvPr id="627" name="Google Shape;627;p34"/>
          <p:cNvCxnSpPr/>
          <p:nvPr/>
        </p:nvCxnSpPr>
        <p:spPr>
          <a:xfrm>
            <a:off x="-10316" y="6264275"/>
            <a:ext cx="12192000" cy="0"/>
          </a:xfrm>
          <a:prstGeom prst="straightConnector1">
            <a:avLst/>
          </a:prstGeom>
          <a:noFill/>
          <a:ln w="15875" cap="flat" cmpd="sng">
            <a:solidFill>
              <a:srgbClr val="00B050"/>
            </a:solidFill>
            <a:prstDash val="solid"/>
            <a:round/>
            <a:headEnd type="none" w="sm" len="sm"/>
            <a:tailEnd type="none" w="sm" len="sm"/>
          </a:ln>
        </p:spPr>
      </p:cxnSp>
      <p:sp>
        <p:nvSpPr>
          <p:cNvPr id="628" name="Google Shape;628;p34"/>
          <p:cNvSpPr txBox="1">
            <a:spLocks noGrp="1"/>
          </p:cNvSpPr>
          <p:nvPr>
            <p:ph type="dt" idx="10"/>
          </p:nvPr>
        </p:nvSpPr>
        <p:spPr>
          <a:xfrm>
            <a:off x="609600" y="6356393"/>
            <a:ext cx="28448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3AD010F2-5A9B-4A05-A70B-B792BF1FA7A6}" type="datetime1">
              <a:rPr lang="en-US" smtClean="0"/>
              <a:t>3/29/2023</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2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2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20">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20">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20">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20">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3"/>
          <p:cNvSpPr txBox="1">
            <a:spLocks noGrp="1"/>
          </p:cNvSpPr>
          <p:nvPr>
            <p:ph type="title"/>
          </p:nvPr>
        </p:nvSpPr>
        <p:spPr>
          <a:xfrm>
            <a:off x="880265" y="661155"/>
            <a:ext cx="10515600" cy="432061"/>
          </a:xfrm>
          <a:prstGeom prst="rect">
            <a:avLst/>
          </a:prstGeom>
          <a:noFill/>
          <a:ln>
            <a:noFill/>
          </a:ln>
        </p:spPr>
        <p:txBody>
          <a:bodyPr spcFirstLastPara="1" wrap="square" lIns="91425" tIns="45700" rIns="91425" bIns="45700" anchor="ctr" anchorCtr="0">
            <a:normAutofit fontScale="90000"/>
          </a:bodyPr>
          <a:lstStyle/>
          <a:p>
            <a:pPr lvl="0">
              <a:buSzPct val="100000"/>
            </a:pPr>
            <a:r>
              <a:rPr lang="en-US" b="1" dirty="0">
                <a:latin typeface="Times New Roman" panose="02020603050405020304" pitchFamily="18" charset="0"/>
                <a:cs typeface="Times New Roman" panose="02020603050405020304" pitchFamily="18" charset="0"/>
              </a:rPr>
              <a:t>Unit wise distribution of </a:t>
            </a:r>
            <a:r>
              <a:rPr lang="en-US" b="1" dirty="0" smtClean="0">
                <a:latin typeface="Times New Roman" panose="02020603050405020304" pitchFamily="18" charset="0"/>
                <a:cs typeface="Times New Roman" panose="02020603050405020304" pitchFamily="18" charset="0"/>
              </a:rPr>
              <a:t>CCA-70  </a:t>
            </a:r>
            <a:r>
              <a:rPr lang="en-US" b="1" dirty="0">
                <a:latin typeface="Times New Roman" panose="02020603050405020304" pitchFamily="18" charset="0"/>
                <a:cs typeface="Times New Roman" panose="02020603050405020304" pitchFamily="18" charset="0"/>
              </a:rPr>
              <a:t>Marks </a:t>
            </a:r>
            <a:br>
              <a:rPr lang="en-US" b="1" dirty="0">
                <a:latin typeface="Times New Roman" panose="02020603050405020304" pitchFamily="18" charset="0"/>
                <a:cs typeface="Times New Roman" panose="02020603050405020304" pitchFamily="18" charset="0"/>
              </a:rPr>
            </a:br>
            <a:endParaRPr b="1" dirty="0">
              <a:latin typeface="Times New Roman" panose="02020603050405020304" pitchFamily="18" charset="0"/>
              <a:cs typeface="Times New Roman" panose="02020603050405020304" pitchFamily="18" charset="0"/>
            </a:endParaRPr>
          </a:p>
        </p:txBody>
      </p:sp>
      <p:sp>
        <p:nvSpPr>
          <p:cNvPr id="130" name="Google Shape;130;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807277FC-CFEB-4DE3-9AA8-47FFD2C2FABE}" type="datetime1">
              <a:rPr lang="en-US" smtClean="0"/>
              <a:t>3/29/2023</a:t>
            </a:fld>
            <a:endParaRPr/>
          </a:p>
        </p:txBody>
      </p:sp>
      <p:sp>
        <p:nvSpPr>
          <p:cNvPr id="131" name="Google Shape;131;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GB" smtClean="0"/>
              <a:t>Microprocessor Architecture and Internet of Things_CET3014B    Unit 3      2022-23     S4  </a:t>
            </a:r>
            <a:endParaRPr/>
          </a:p>
        </p:txBody>
      </p:sp>
      <p:sp>
        <p:nvSpPr>
          <p:cNvPr id="132" name="Google Shape;132;p3"/>
          <p:cNvSpPr/>
          <p:nvPr/>
        </p:nvSpPr>
        <p:spPr>
          <a:xfrm>
            <a:off x="69848" y="13063"/>
            <a:ext cx="654050" cy="864123"/>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4400"/>
              <a:buFont typeface="Arial"/>
              <a:buNone/>
            </a:pPr>
            <a:endParaRPr sz="4400">
              <a:solidFill>
                <a:schemeClr val="dk1"/>
              </a:solidFill>
              <a:latin typeface="Calibri"/>
              <a:ea typeface="Calibri"/>
              <a:cs typeface="Calibri"/>
              <a:sym typeface="Calibri"/>
            </a:endParaRPr>
          </a:p>
        </p:txBody>
      </p:sp>
      <p:cxnSp>
        <p:nvCxnSpPr>
          <p:cNvPr id="133" name="Google Shape;133;p3"/>
          <p:cNvCxnSpPr/>
          <p:nvPr/>
        </p:nvCxnSpPr>
        <p:spPr>
          <a:xfrm rot="10800000" flipH="1">
            <a:off x="77354" y="927697"/>
            <a:ext cx="12192000" cy="27709"/>
          </a:xfrm>
          <a:prstGeom prst="straightConnector1">
            <a:avLst/>
          </a:prstGeom>
          <a:noFill/>
          <a:ln w="9525" cap="flat" cmpd="sng">
            <a:solidFill>
              <a:srgbClr val="00B050"/>
            </a:solidFill>
            <a:prstDash val="solid"/>
            <a:miter lim="800000"/>
            <a:headEnd type="none" w="sm" len="sm"/>
            <a:tailEnd type="none" w="sm" len="sm"/>
          </a:ln>
        </p:spPr>
      </p:cxnSp>
      <p:sp>
        <p:nvSpPr>
          <p:cNvPr id="134" name="Google Shape;134;p3"/>
          <p:cNvSpPr/>
          <p:nvPr/>
        </p:nvSpPr>
        <p:spPr>
          <a:xfrm>
            <a:off x="146051" y="6356350"/>
            <a:ext cx="471487" cy="457200"/>
          </a:xfrm>
          <a:prstGeom prst="rect">
            <a:avLst/>
          </a:prstGeom>
          <a:solidFill>
            <a:srgbClr val="7030A0"/>
          </a:solidFill>
          <a:ln w="12700" cap="flat" cmpd="sng">
            <a:solidFill>
              <a:srgbClr val="7030A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cxnSp>
        <p:nvCxnSpPr>
          <p:cNvPr id="135" name="Google Shape;135;p3"/>
          <p:cNvCxnSpPr/>
          <p:nvPr/>
        </p:nvCxnSpPr>
        <p:spPr>
          <a:xfrm flipH="1">
            <a:off x="773905" y="13063"/>
            <a:ext cx="14288" cy="6821487"/>
          </a:xfrm>
          <a:prstGeom prst="straightConnector1">
            <a:avLst/>
          </a:prstGeom>
          <a:noFill/>
          <a:ln w="15875" cap="flat" cmpd="sng">
            <a:solidFill>
              <a:srgbClr val="00B050"/>
            </a:solidFill>
            <a:prstDash val="solid"/>
            <a:miter lim="800000"/>
            <a:headEnd type="none" w="sm" len="sm"/>
            <a:tailEnd type="none" w="sm" len="sm"/>
          </a:ln>
        </p:spPr>
      </p:cxnSp>
      <p:cxnSp>
        <p:nvCxnSpPr>
          <p:cNvPr id="136" name="Google Shape;136;p3"/>
          <p:cNvCxnSpPr/>
          <p:nvPr/>
        </p:nvCxnSpPr>
        <p:spPr>
          <a:xfrm>
            <a:off x="-10316" y="6264275"/>
            <a:ext cx="12192000" cy="0"/>
          </a:xfrm>
          <a:prstGeom prst="straightConnector1">
            <a:avLst/>
          </a:prstGeom>
          <a:noFill/>
          <a:ln w="15875" cap="flat" cmpd="sng">
            <a:solidFill>
              <a:srgbClr val="00B050"/>
            </a:solidFill>
            <a:prstDash val="solid"/>
            <a:miter lim="800000"/>
            <a:headEnd type="none" w="sm" len="sm"/>
            <a:tailEnd type="none" w="sm" len="sm"/>
          </a:ln>
        </p:spPr>
      </p:cxnSp>
      <p:sp>
        <p:nvSpPr>
          <p:cNvPr id="138" name="Google Shape;138;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a:t>
            </a:fld>
            <a:endParaRPr/>
          </a:p>
        </p:txBody>
      </p:sp>
      <p:pic>
        <p:nvPicPr>
          <p:cNvPr id="3" name="Picture 2"/>
          <p:cNvPicPr>
            <a:picLocks noChangeAspect="1"/>
          </p:cNvPicPr>
          <p:nvPr/>
        </p:nvPicPr>
        <p:blipFill>
          <a:blip r:embed="rId4"/>
          <a:stretch>
            <a:fillRect/>
          </a:stretch>
        </p:blipFill>
        <p:spPr>
          <a:xfrm>
            <a:off x="1346198" y="1129067"/>
            <a:ext cx="9869056" cy="4135660"/>
          </a:xfrm>
          <a:prstGeom prst="rect">
            <a:avLst/>
          </a:prstGeom>
        </p:spPr>
      </p:pic>
      <p:sp>
        <p:nvSpPr>
          <p:cNvPr id="14" name="Google Shape;129;p3"/>
          <p:cNvSpPr txBox="1">
            <a:spLocks/>
          </p:cNvSpPr>
          <p:nvPr/>
        </p:nvSpPr>
        <p:spPr>
          <a:xfrm>
            <a:off x="1648614" y="5694001"/>
            <a:ext cx="10515600" cy="432061"/>
          </a:xfrm>
          <a:prstGeom prst="rect">
            <a:avLst/>
          </a:prstGeom>
          <a:noFill/>
          <a:ln>
            <a:noFill/>
          </a:ln>
        </p:spPr>
        <p:txBody>
          <a:bodyPr spcFirstLastPara="1" wrap="square" lIns="91425" tIns="45700" rIns="91425" bIns="45700" anchor="ctr" anchorCtr="0">
            <a:normAutofit fontScale="67500" lnSpcReduction="20000"/>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18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buSzPct val="100000"/>
            </a:pPr>
            <a:r>
              <a:rPr lang="en-GB" b="1" dirty="0" smtClean="0">
                <a:latin typeface="Times New Roman" panose="02020603050405020304" pitchFamily="18" charset="0"/>
                <a:cs typeface="Times New Roman" panose="02020603050405020304" pitchFamily="18" charset="0"/>
              </a:rPr>
              <a:t>LCA-30 Marks</a:t>
            </a:r>
            <a:endParaRPr lang="en-GB"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0500981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634"/>
        <p:cNvGrpSpPr/>
        <p:nvPr/>
      </p:nvGrpSpPr>
      <p:grpSpPr>
        <a:xfrm>
          <a:off x="0" y="0"/>
          <a:ext cx="0" cy="0"/>
          <a:chOff x="0" y="0"/>
          <a:chExt cx="0" cy="0"/>
        </a:xfrm>
      </p:grpSpPr>
      <p:sp>
        <p:nvSpPr>
          <p:cNvPr id="635" name="Google Shape;635;p35"/>
          <p:cNvSpPr txBox="1">
            <a:spLocks noGrp="1"/>
          </p:cNvSpPr>
          <p:nvPr>
            <p:ph type="title"/>
          </p:nvPr>
        </p:nvSpPr>
        <p:spPr>
          <a:xfrm>
            <a:off x="952498" y="37951"/>
            <a:ext cx="9530080" cy="626394"/>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rgbClr val="002060"/>
              </a:buClr>
              <a:buSzPts val="4800"/>
              <a:buFont typeface="Times New Roman"/>
              <a:buNone/>
            </a:pPr>
            <a:r>
              <a:rPr lang="en-US" sz="4800" b="1">
                <a:solidFill>
                  <a:srgbClr val="002060"/>
                </a:solidFill>
                <a:latin typeface="Times New Roman"/>
                <a:ea typeface="Times New Roman"/>
                <a:cs typeface="Times New Roman"/>
                <a:sym typeface="Times New Roman"/>
              </a:rPr>
              <a:t>Segment Descriptor Table</a:t>
            </a:r>
            <a:endParaRPr sz="4800" b="1">
              <a:solidFill>
                <a:srgbClr val="002060"/>
              </a:solidFill>
              <a:latin typeface="Times New Roman"/>
              <a:ea typeface="Times New Roman"/>
              <a:cs typeface="Times New Roman"/>
              <a:sym typeface="Times New Roman"/>
            </a:endParaRPr>
          </a:p>
        </p:txBody>
      </p:sp>
      <p:sp>
        <p:nvSpPr>
          <p:cNvPr id="636" name="Google Shape;636;p35"/>
          <p:cNvSpPr txBox="1">
            <a:spLocks noGrp="1"/>
          </p:cNvSpPr>
          <p:nvPr>
            <p:ph type="body" idx="1"/>
          </p:nvPr>
        </p:nvSpPr>
        <p:spPr>
          <a:xfrm>
            <a:off x="906240" y="787958"/>
            <a:ext cx="5321664" cy="5384200"/>
          </a:xfrm>
          <a:prstGeom prst="rect">
            <a:avLst/>
          </a:prstGeom>
          <a:noFill/>
          <a:ln>
            <a:noFill/>
          </a:ln>
        </p:spPr>
        <p:txBody>
          <a:bodyPr spcFirstLastPara="1" wrap="square" lIns="91425" tIns="45700" rIns="91425" bIns="45700" anchor="t" anchorCtr="0">
            <a:noAutofit/>
          </a:bodyPr>
          <a:lstStyle/>
          <a:p>
            <a:pPr marL="0" lvl="0" indent="0" algn="just" rtl="0">
              <a:spcBef>
                <a:spcPts val="0"/>
              </a:spcBef>
              <a:spcAft>
                <a:spcPts val="0"/>
              </a:spcAft>
              <a:buClr>
                <a:schemeClr val="dk1"/>
              </a:buClr>
              <a:buSzPts val="3000"/>
              <a:buNone/>
            </a:pPr>
            <a:r>
              <a:rPr lang="en-US" sz="3000" dirty="0">
                <a:latin typeface="Times New Roman"/>
                <a:ea typeface="Times New Roman"/>
                <a:cs typeface="Times New Roman"/>
                <a:sym typeface="Times New Roman"/>
              </a:rPr>
              <a:t>Descriptor table is variable in length and can contain up to </a:t>
            </a:r>
            <a:r>
              <a:rPr lang="en-US" sz="3000" b="1" dirty="0">
                <a:latin typeface="Times New Roman"/>
                <a:ea typeface="Times New Roman"/>
                <a:cs typeface="Times New Roman"/>
                <a:sym typeface="Times New Roman"/>
              </a:rPr>
              <a:t>8192=</a:t>
            </a:r>
            <a:r>
              <a:rPr lang="en-US" sz="3000" dirty="0">
                <a:latin typeface="Times New Roman"/>
                <a:ea typeface="Times New Roman"/>
                <a:cs typeface="Times New Roman"/>
                <a:sym typeface="Times New Roman"/>
              </a:rPr>
              <a:t> (2</a:t>
            </a:r>
            <a:r>
              <a:rPr lang="en-US" sz="3000" baseline="30000" dirty="0">
                <a:latin typeface="Times New Roman"/>
                <a:ea typeface="Times New Roman"/>
                <a:cs typeface="Times New Roman"/>
                <a:sym typeface="Times New Roman"/>
              </a:rPr>
              <a:t>13</a:t>
            </a:r>
            <a:r>
              <a:rPr lang="en-US" sz="3000" dirty="0">
                <a:latin typeface="Times New Roman"/>
                <a:ea typeface="Times New Roman"/>
                <a:cs typeface="Times New Roman"/>
                <a:sym typeface="Times New Roman"/>
              </a:rPr>
              <a:t>) - </a:t>
            </a:r>
            <a:r>
              <a:rPr lang="en-US" sz="3000" dirty="0">
                <a:solidFill>
                  <a:srgbClr val="C00000"/>
                </a:solidFill>
                <a:latin typeface="Times New Roman"/>
                <a:ea typeface="Times New Roman"/>
                <a:cs typeface="Times New Roman"/>
                <a:sym typeface="Times New Roman"/>
              </a:rPr>
              <a:t>8byte descriptors.</a:t>
            </a:r>
            <a:endParaRPr sz="3000" dirty="0">
              <a:solidFill>
                <a:srgbClr val="C00000"/>
              </a:solidFill>
              <a:latin typeface="Times New Roman"/>
              <a:ea typeface="Times New Roman"/>
              <a:cs typeface="Times New Roman"/>
              <a:sym typeface="Times New Roman"/>
            </a:endParaRPr>
          </a:p>
          <a:p>
            <a:pPr marL="0" lvl="0" indent="0" algn="just" rtl="0">
              <a:spcBef>
                <a:spcPts val="0"/>
              </a:spcBef>
              <a:spcAft>
                <a:spcPts val="0"/>
              </a:spcAft>
              <a:buClr>
                <a:schemeClr val="dk1"/>
              </a:buClr>
              <a:buSzPts val="3000"/>
              <a:buNone/>
            </a:pPr>
            <a:endParaRPr sz="3000" dirty="0">
              <a:latin typeface="Times New Roman"/>
              <a:ea typeface="Times New Roman"/>
              <a:cs typeface="Times New Roman"/>
              <a:sym typeface="Times New Roman"/>
            </a:endParaRPr>
          </a:p>
          <a:p>
            <a:pPr marL="0" lvl="0" indent="0" algn="just" rtl="0">
              <a:spcBef>
                <a:spcPts val="0"/>
              </a:spcBef>
              <a:spcAft>
                <a:spcPts val="0"/>
              </a:spcAft>
              <a:buClr>
                <a:schemeClr val="dk1"/>
              </a:buClr>
              <a:buSzPts val="3000"/>
              <a:buNone/>
            </a:pPr>
            <a:r>
              <a:rPr lang="en-US" sz="3000" dirty="0">
                <a:latin typeface="Times New Roman"/>
                <a:ea typeface="Times New Roman"/>
                <a:cs typeface="Times New Roman"/>
                <a:sym typeface="Times New Roman"/>
              </a:rPr>
              <a:t>Types are:</a:t>
            </a:r>
            <a:endParaRPr sz="3000" dirty="0">
              <a:latin typeface="Times New Roman"/>
              <a:ea typeface="Times New Roman"/>
              <a:cs typeface="Times New Roman"/>
              <a:sym typeface="Times New Roman"/>
            </a:endParaRPr>
          </a:p>
          <a:p>
            <a:pPr marL="0" lvl="0" indent="0" algn="just" rtl="0">
              <a:spcBef>
                <a:spcPts val="0"/>
              </a:spcBef>
              <a:spcAft>
                <a:spcPts val="0"/>
              </a:spcAft>
              <a:buClr>
                <a:schemeClr val="dk1"/>
              </a:buClr>
              <a:buSzPts val="3000"/>
              <a:buNone/>
            </a:pPr>
            <a:endParaRPr sz="3000" dirty="0">
              <a:latin typeface="Times New Roman"/>
              <a:ea typeface="Times New Roman"/>
              <a:cs typeface="Times New Roman"/>
              <a:sym typeface="Times New Roman"/>
            </a:endParaRPr>
          </a:p>
          <a:p>
            <a:pPr marL="457200" lvl="1" indent="-457200" algn="just" rtl="0">
              <a:spcBef>
                <a:spcPts val="0"/>
              </a:spcBef>
              <a:spcAft>
                <a:spcPts val="0"/>
              </a:spcAft>
              <a:buClr>
                <a:srgbClr val="7030A0"/>
              </a:buClr>
              <a:buSzPts val="3000"/>
              <a:buFont typeface="Noto Sans Symbols"/>
              <a:buChar char="⮚"/>
            </a:pPr>
            <a:r>
              <a:rPr lang="en-US" sz="3000" b="1" dirty="0">
                <a:solidFill>
                  <a:srgbClr val="7030A0"/>
                </a:solidFill>
                <a:latin typeface="Times New Roman"/>
                <a:ea typeface="Times New Roman"/>
                <a:cs typeface="Times New Roman"/>
                <a:sym typeface="Times New Roman"/>
              </a:rPr>
              <a:t>GDT – </a:t>
            </a:r>
            <a:r>
              <a:rPr lang="en-US" sz="2400" b="1" dirty="0">
                <a:solidFill>
                  <a:srgbClr val="C00000"/>
                </a:solidFill>
                <a:latin typeface="Times New Roman"/>
                <a:ea typeface="Times New Roman"/>
                <a:cs typeface="Times New Roman"/>
                <a:sym typeface="Times New Roman"/>
              </a:rPr>
              <a:t>Global Descriptor Table </a:t>
            </a:r>
            <a:endParaRPr dirty="0"/>
          </a:p>
          <a:p>
            <a:pPr marL="342900" lvl="1" indent="-190500" algn="just" rtl="0">
              <a:spcBef>
                <a:spcPts val="0"/>
              </a:spcBef>
              <a:spcAft>
                <a:spcPts val="0"/>
              </a:spcAft>
              <a:buClr>
                <a:schemeClr val="dk1"/>
              </a:buClr>
              <a:buSzPts val="2400"/>
              <a:buFont typeface="Noto Sans Symbols"/>
              <a:buNone/>
            </a:pPr>
            <a:endParaRPr sz="2400" b="1" dirty="0">
              <a:solidFill>
                <a:srgbClr val="7030A0"/>
              </a:solidFill>
              <a:latin typeface="Times New Roman"/>
              <a:ea typeface="Times New Roman"/>
              <a:cs typeface="Times New Roman"/>
              <a:sym typeface="Times New Roman"/>
            </a:endParaRPr>
          </a:p>
          <a:p>
            <a:pPr marL="457200" lvl="1" indent="-457200" algn="just" rtl="0">
              <a:spcBef>
                <a:spcPts val="0"/>
              </a:spcBef>
              <a:spcAft>
                <a:spcPts val="0"/>
              </a:spcAft>
              <a:buClr>
                <a:srgbClr val="7030A0"/>
              </a:buClr>
              <a:buSzPts val="3000"/>
              <a:buFont typeface="Noto Sans Symbols"/>
              <a:buChar char="⮚"/>
            </a:pPr>
            <a:r>
              <a:rPr lang="en-US" sz="3000" b="1" dirty="0">
                <a:solidFill>
                  <a:srgbClr val="7030A0"/>
                </a:solidFill>
                <a:latin typeface="Times New Roman"/>
                <a:ea typeface="Times New Roman"/>
                <a:cs typeface="Times New Roman"/>
                <a:sym typeface="Times New Roman"/>
              </a:rPr>
              <a:t>LDT – </a:t>
            </a:r>
            <a:r>
              <a:rPr lang="en-US" sz="2400" b="1" dirty="0">
                <a:solidFill>
                  <a:srgbClr val="C00000"/>
                </a:solidFill>
                <a:latin typeface="Times New Roman"/>
                <a:ea typeface="Times New Roman"/>
                <a:cs typeface="Times New Roman"/>
                <a:sym typeface="Times New Roman"/>
              </a:rPr>
              <a:t>Local Descriptor Table</a:t>
            </a:r>
            <a:endParaRPr dirty="0"/>
          </a:p>
          <a:p>
            <a:pPr marL="457200" lvl="1" indent="-279400" algn="just" rtl="0">
              <a:spcBef>
                <a:spcPts val="0"/>
              </a:spcBef>
              <a:spcAft>
                <a:spcPts val="0"/>
              </a:spcAft>
              <a:buClr>
                <a:schemeClr val="dk1"/>
              </a:buClr>
              <a:buSzPts val="2800"/>
              <a:buFont typeface="Noto Sans Symbols"/>
              <a:buNone/>
            </a:pPr>
            <a:endParaRPr b="1" dirty="0">
              <a:solidFill>
                <a:srgbClr val="7030A0"/>
              </a:solidFill>
              <a:latin typeface="Times New Roman"/>
              <a:ea typeface="Times New Roman"/>
              <a:cs typeface="Times New Roman"/>
              <a:sym typeface="Times New Roman"/>
            </a:endParaRPr>
          </a:p>
          <a:p>
            <a:pPr marL="457200" lvl="1" indent="-457200" algn="just" rtl="0">
              <a:spcBef>
                <a:spcPts val="0"/>
              </a:spcBef>
              <a:spcAft>
                <a:spcPts val="0"/>
              </a:spcAft>
              <a:buClr>
                <a:srgbClr val="7030A0"/>
              </a:buClr>
              <a:buSzPts val="3000"/>
              <a:buFont typeface="Noto Sans Symbols"/>
              <a:buChar char="⮚"/>
            </a:pPr>
            <a:r>
              <a:rPr lang="en-US" sz="3000" b="1" dirty="0" smtClean="0">
                <a:solidFill>
                  <a:srgbClr val="7030A0"/>
                </a:solidFill>
                <a:latin typeface="Times New Roman"/>
                <a:ea typeface="Times New Roman"/>
                <a:cs typeface="Times New Roman"/>
                <a:sym typeface="Times New Roman"/>
              </a:rPr>
              <a:t>IDT – </a:t>
            </a:r>
            <a:r>
              <a:rPr lang="en-US" sz="2400" b="1" dirty="0">
                <a:solidFill>
                  <a:srgbClr val="C00000"/>
                </a:solidFill>
                <a:latin typeface="Times New Roman"/>
                <a:ea typeface="Times New Roman"/>
                <a:cs typeface="Times New Roman"/>
                <a:sym typeface="Times New Roman"/>
              </a:rPr>
              <a:t>Interrupt Descriptor Table</a:t>
            </a:r>
            <a:endParaRPr sz="2400" b="1" dirty="0">
              <a:solidFill>
                <a:srgbClr val="C00000"/>
              </a:solidFill>
              <a:latin typeface="Times New Roman"/>
              <a:ea typeface="Times New Roman"/>
              <a:cs typeface="Times New Roman"/>
              <a:sym typeface="Times New Roman"/>
            </a:endParaRPr>
          </a:p>
        </p:txBody>
      </p:sp>
      <p:sp>
        <p:nvSpPr>
          <p:cNvPr id="637" name="Google Shape;637;p35"/>
          <p:cNvSpPr txBox="1">
            <a:spLocks noGrp="1"/>
          </p:cNvSpPr>
          <p:nvPr>
            <p:ph type="ftr" idx="11"/>
          </p:nvPr>
        </p:nvSpPr>
        <p:spPr>
          <a:xfrm>
            <a:off x="4165600" y="6356393"/>
            <a:ext cx="3860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GB" sz="1050" b="1" smtClean="0">
                <a:solidFill>
                  <a:schemeClr val="dk1"/>
                </a:solidFill>
                <a:latin typeface="Times New Roman"/>
                <a:ea typeface="Times New Roman"/>
                <a:cs typeface="Times New Roman"/>
                <a:sym typeface="Times New Roman"/>
              </a:rPr>
              <a:t>Microprocessor Architecture and Internet of Things_CET3014B    Unit 3      2022-23     S4  </a:t>
            </a:r>
            <a:endParaRPr sz="1050" b="1">
              <a:solidFill>
                <a:schemeClr val="dk1"/>
              </a:solidFill>
              <a:latin typeface="Times New Roman"/>
              <a:ea typeface="Times New Roman"/>
              <a:cs typeface="Times New Roman"/>
              <a:sym typeface="Times New Roman"/>
            </a:endParaRPr>
          </a:p>
        </p:txBody>
      </p:sp>
      <p:pic>
        <p:nvPicPr>
          <p:cNvPr id="638" name="Google Shape;638;p35"/>
          <p:cNvPicPr preferRelativeResize="0"/>
          <p:nvPr/>
        </p:nvPicPr>
        <p:blipFill rotWithShape="1">
          <a:blip r:embed="rId3">
            <a:alphaModFix/>
          </a:blip>
          <a:srcRect/>
          <a:stretch/>
        </p:blipFill>
        <p:spPr>
          <a:xfrm>
            <a:off x="0" y="51631"/>
            <a:ext cx="842979" cy="796834"/>
          </a:xfrm>
          <a:prstGeom prst="rect">
            <a:avLst/>
          </a:prstGeom>
          <a:noFill/>
          <a:ln>
            <a:noFill/>
          </a:ln>
        </p:spPr>
      </p:pic>
      <p:pic>
        <p:nvPicPr>
          <p:cNvPr id="639" name="Google Shape;639;p35"/>
          <p:cNvPicPr preferRelativeResize="0"/>
          <p:nvPr/>
        </p:nvPicPr>
        <p:blipFill rotWithShape="1">
          <a:blip r:embed="rId4">
            <a:alphaModFix/>
          </a:blip>
          <a:srcRect/>
          <a:stretch/>
        </p:blipFill>
        <p:spPr>
          <a:xfrm>
            <a:off x="6227903" y="907784"/>
            <a:ext cx="5831824" cy="5188502"/>
          </a:xfrm>
          <a:prstGeom prst="rect">
            <a:avLst/>
          </a:prstGeom>
          <a:noFill/>
          <a:ln>
            <a:noFill/>
          </a:ln>
        </p:spPr>
      </p:pic>
      <p:sp>
        <p:nvSpPr>
          <p:cNvPr id="640" name="Google Shape;640;p35"/>
          <p:cNvSpPr txBox="1">
            <a:spLocks noGrp="1"/>
          </p:cNvSpPr>
          <p:nvPr>
            <p:ph type="sldNum" idx="12"/>
          </p:nvPr>
        </p:nvSpPr>
        <p:spPr>
          <a:xfrm>
            <a:off x="8737600" y="6356393"/>
            <a:ext cx="28448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40</a:t>
            </a:fld>
            <a:endParaRPr/>
          </a:p>
        </p:txBody>
      </p:sp>
      <p:cxnSp>
        <p:nvCxnSpPr>
          <p:cNvPr id="641" name="Google Shape;641;p35"/>
          <p:cNvCxnSpPr/>
          <p:nvPr/>
        </p:nvCxnSpPr>
        <p:spPr>
          <a:xfrm rot="10800000" flipH="1">
            <a:off x="63260" y="787958"/>
            <a:ext cx="12192000" cy="27709"/>
          </a:xfrm>
          <a:prstGeom prst="straightConnector1">
            <a:avLst/>
          </a:prstGeom>
          <a:noFill/>
          <a:ln w="9525" cap="flat" cmpd="sng">
            <a:solidFill>
              <a:srgbClr val="00B050"/>
            </a:solidFill>
            <a:prstDash val="solid"/>
            <a:round/>
            <a:headEnd type="none" w="sm" len="sm"/>
            <a:tailEnd type="none" w="sm" len="sm"/>
          </a:ln>
        </p:spPr>
      </p:cxnSp>
      <p:sp>
        <p:nvSpPr>
          <p:cNvPr id="642" name="Google Shape;642;p35"/>
          <p:cNvSpPr/>
          <p:nvPr/>
        </p:nvSpPr>
        <p:spPr>
          <a:xfrm>
            <a:off x="146051" y="6356350"/>
            <a:ext cx="471487" cy="457200"/>
          </a:xfrm>
          <a:prstGeom prst="rect">
            <a:avLst/>
          </a:prstGeom>
          <a:solidFill>
            <a:srgbClr val="7030A0"/>
          </a:solidFill>
          <a:ln w="25400" cap="flat" cmpd="sng">
            <a:solidFill>
              <a:srgbClr val="7030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643" name="Google Shape;643;p35"/>
          <p:cNvCxnSpPr/>
          <p:nvPr/>
        </p:nvCxnSpPr>
        <p:spPr>
          <a:xfrm flipH="1">
            <a:off x="773905" y="13063"/>
            <a:ext cx="14288" cy="6821487"/>
          </a:xfrm>
          <a:prstGeom prst="straightConnector1">
            <a:avLst/>
          </a:prstGeom>
          <a:noFill/>
          <a:ln w="15875" cap="flat" cmpd="sng">
            <a:solidFill>
              <a:srgbClr val="00B050"/>
            </a:solidFill>
            <a:prstDash val="solid"/>
            <a:round/>
            <a:headEnd type="none" w="sm" len="sm"/>
            <a:tailEnd type="none" w="sm" len="sm"/>
          </a:ln>
        </p:spPr>
      </p:cxnSp>
      <p:cxnSp>
        <p:nvCxnSpPr>
          <p:cNvPr id="644" name="Google Shape;644;p35"/>
          <p:cNvCxnSpPr/>
          <p:nvPr/>
        </p:nvCxnSpPr>
        <p:spPr>
          <a:xfrm>
            <a:off x="-10316" y="6264275"/>
            <a:ext cx="12192000" cy="0"/>
          </a:xfrm>
          <a:prstGeom prst="straightConnector1">
            <a:avLst/>
          </a:prstGeom>
          <a:noFill/>
          <a:ln w="15875" cap="flat" cmpd="sng">
            <a:solidFill>
              <a:srgbClr val="00B050"/>
            </a:solidFill>
            <a:prstDash val="solid"/>
            <a:round/>
            <a:headEnd type="none" w="sm" len="sm"/>
            <a:tailEnd type="none" w="sm" len="sm"/>
          </a:ln>
        </p:spPr>
      </p:cxnSp>
      <p:sp>
        <p:nvSpPr>
          <p:cNvPr id="645" name="Google Shape;645;p35"/>
          <p:cNvSpPr txBox="1">
            <a:spLocks noGrp="1"/>
          </p:cNvSpPr>
          <p:nvPr>
            <p:ph type="dt" idx="10"/>
          </p:nvPr>
        </p:nvSpPr>
        <p:spPr>
          <a:xfrm>
            <a:off x="609600" y="6356393"/>
            <a:ext cx="28448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9A4705C5-1F16-489E-B45C-4870056D7F1B}" type="datetime1">
              <a:rPr lang="en-US" smtClean="0"/>
              <a:t>3/29/2023</a:t>
            </a:fld>
            <a:endParaRPr/>
          </a:p>
        </p:txBody>
      </p:sp>
      <p:sp>
        <p:nvSpPr>
          <p:cNvPr id="2" name="Rectangle 1"/>
          <p:cNvSpPr/>
          <p:nvPr/>
        </p:nvSpPr>
        <p:spPr>
          <a:xfrm>
            <a:off x="6400415" y="1274995"/>
            <a:ext cx="1330814" cy="276999"/>
          </a:xfrm>
          <a:prstGeom prst="rect">
            <a:avLst/>
          </a:prstGeom>
          <a:noFill/>
        </p:spPr>
        <p:txBody>
          <a:bodyPr wrap="none" lIns="91440" tIns="45720" rIns="91440" bIns="45720">
            <a:spAutoFit/>
          </a:bodyPr>
          <a:lstStyle/>
          <a:p>
            <a:pPr algn="ctr"/>
            <a:r>
              <a:rPr lang="en-US" sz="1200" b="0" cap="none" spc="0" dirty="0" smtClean="0">
                <a:ln w="0"/>
                <a:solidFill>
                  <a:srgbClr val="C0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TI-Table Indicator</a:t>
            </a:r>
            <a:endParaRPr lang="en-US" sz="1200" b="0" cap="none" spc="0" dirty="0">
              <a:ln w="0"/>
              <a:solidFill>
                <a:srgbClr val="C0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3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3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3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36">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3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651"/>
        <p:cNvGrpSpPr/>
        <p:nvPr/>
      </p:nvGrpSpPr>
      <p:grpSpPr>
        <a:xfrm>
          <a:off x="0" y="0"/>
          <a:ext cx="0" cy="0"/>
          <a:chOff x="0" y="0"/>
          <a:chExt cx="0" cy="0"/>
        </a:xfrm>
      </p:grpSpPr>
      <p:sp>
        <p:nvSpPr>
          <p:cNvPr id="652" name="Google Shape;652;p36"/>
          <p:cNvSpPr txBox="1">
            <a:spLocks noGrp="1"/>
          </p:cNvSpPr>
          <p:nvPr>
            <p:ph type="title"/>
          </p:nvPr>
        </p:nvSpPr>
        <p:spPr>
          <a:xfrm>
            <a:off x="989030" y="104491"/>
            <a:ext cx="9530080" cy="626394"/>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rgbClr val="002060"/>
              </a:buClr>
              <a:buSzPts val="4800"/>
              <a:buFont typeface="Times New Roman"/>
              <a:buNone/>
            </a:pPr>
            <a:r>
              <a:rPr lang="en-US" sz="4800" b="1">
                <a:solidFill>
                  <a:srgbClr val="002060"/>
                </a:solidFill>
                <a:latin typeface="Times New Roman"/>
                <a:ea typeface="Times New Roman"/>
                <a:cs typeface="Times New Roman"/>
                <a:sym typeface="Times New Roman"/>
              </a:rPr>
              <a:t>Segment Descriptor Table</a:t>
            </a:r>
            <a:endParaRPr sz="4800" b="1">
              <a:solidFill>
                <a:srgbClr val="002060"/>
              </a:solidFill>
              <a:latin typeface="Times New Roman"/>
              <a:ea typeface="Times New Roman"/>
              <a:cs typeface="Times New Roman"/>
              <a:sym typeface="Times New Roman"/>
            </a:endParaRPr>
          </a:p>
        </p:txBody>
      </p:sp>
      <p:sp>
        <p:nvSpPr>
          <p:cNvPr id="653" name="Google Shape;653;p36"/>
          <p:cNvSpPr txBox="1">
            <a:spLocks noGrp="1"/>
          </p:cNvSpPr>
          <p:nvPr>
            <p:ph type="body" idx="1"/>
          </p:nvPr>
        </p:nvSpPr>
        <p:spPr>
          <a:xfrm>
            <a:off x="729434" y="896608"/>
            <a:ext cx="5754493" cy="5275550"/>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Clr>
                <a:schemeClr val="dk1"/>
              </a:buClr>
              <a:buSzPts val="4000"/>
              <a:buFont typeface="Noto Sans Symbols"/>
              <a:buChar char="⮚"/>
            </a:pPr>
            <a:r>
              <a:rPr lang="en-US" sz="4000">
                <a:latin typeface="Times New Roman"/>
                <a:ea typeface="Times New Roman"/>
                <a:cs typeface="Times New Roman"/>
                <a:sym typeface="Times New Roman"/>
              </a:rPr>
              <a:t>Each system must have </a:t>
            </a:r>
            <a:r>
              <a:rPr lang="en-US" sz="4000" b="1">
                <a:solidFill>
                  <a:srgbClr val="7030A0"/>
                </a:solidFill>
                <a:latin typeface="Times New Roman"/>
                <a:ea typeface="Times New Roman"/>
                <a:cs typeface="Times New Roman"/>
                <a:sym typeface="Times New Roman"/>
              </a:rPr>
              <a:t>one GDT</a:t>
            </a:r>
            <a:r>
              <a:rPr lang="en-US" sz="4000" b="1">
                <a:latin typeface="Times New Roman"/>
                <a:ea typeface="Times New Roman"/>
                <a:cs typeface="Times New Roman"/>
                <a:sym typeface="Times New Roman"/>
              </a:rPr>
              <a:t> </a:t>
            </a:r>
            <a:r>
              <a:rPr lang="en-US" sz="4000">
                <a:latin typeface="Times New Roman"/>
                <a:ea typeface="Times New Roman"/>
                <a:cs typeface="Times New Roman"/>
                <a:sym typeface="Times New Roman"/>
              </a:rPr>
              <a:t>defined , which may be used for all </a:t>
            </a:r>
            <a:r>
              <a:rPr lang="en-US" sz="4000" b="1">
                <a:latin typeface="Times New Roman"/>
                <a:ea typeface="Times New Roman"/>
                <a:cs typeface="Times New Roman"/>
                <a:sym typeface="Times New Roman"/>
              </a:rPr>
              <a:t>program and tasks.</a:t>
            </a:r>
            <a:endParaRPr sz="4000" b="1">
              <a:latin typeface="Times New Roman"/>
              <a:ea typeface="Times New Roman"/>
              <a:cs typeface="Times New Roman"/>
              <a:sym typeface="Times New Roman"/>
            </a:endParaRPr>
          </a:p>
          <a:p>
            <a:pPr marL="342900" lvl="0" indent="-88900" algn="l" rtl="0">
              <a:spcBef>
                <a:spcPts val="800"/>
              </a:spcBef>
              <a:spcAft>
                <a:spcPts val="0"/>
              </a:spcAft>
              <a:buClr>
                <a:schemeClr val="dk1"/>
              </a:buClr>
              <a:buSzPts val="4000"/>
              <a:buFont typeface="Noto Sans Symbols"/>
              <a:buNone/>
            </a:pPr>
            <a:endParaRPr sz="4000">
              <a:solidFill>
                <a:srgbClr val="7030A0"/>
              </a:solidFill>
              <a:latin typeface="Times New Roman"/>
              <a:ea typeface="Times New Roman"/>
              <a:cs typeface="Times New Roman"/>
              <a:sym typeface="Times New Roman"/>
            </a:endParaRPr>
          </a:p>
          <a:p>
            <a:pPr marL="342900" lvl="0" indent="-342900" algn="l" rtl="0">
              <a:spcBef>
                <a:spcPts val="800"/>
              </a:spcBef>
              <a:spcAft>
                <a:spcPts val="0"/>
              </a:spcAft>
              <a:buClr>
                <a:srgbClr val="7030A0"/>
              </a:buClr>
              <a:buSzPts val="4000"/>
              <a:buFont typeface="Noto Sans Symbols"/>
              <a:buChar char="⮚"/>
            </a:pPr>
            <a:r>
              <a:rPr lang="en-US" sz="4000">
                <a:solidFill>
                  <a:srgbClr val="7030A0"/>
                </a:solidFill>
                <a:latin typeface="Times New Roman"/>
                <a:ea typeface="Times New Roman"/>
                <a:cs typeface="Times New Roman"/>
                <a:sym typeface="Times New Roman"/>
              </a:rPr>
              <a:t>GDT is not a segment itself </a:t>
            </a:r>
            <a:r>
              <a:rPr lang="en-US" sz="4000">
                <a:latin typeface="Times New Roman"/>
                <a:ea typeface="Times New Roman"/>
                <a:cs typeface="Times New Roman"/>
                <a:sym typeface="Times New Roman"/>
              </a:rPr>
              <a:t>but, </a:t>
            </a:r>
            <a:r>
              <a:rPr lang="en-US" sz="4000" b="1">
                <a:solidFill>
                  <a:srgbClr val="974806"/>
                </a:solidFill>
                <a:latin typeface="Times New Roman"/>
                <a:ea typeface="Times New Roman"/>
                <a:cs typeface="Times New Roman"/>
                <a:sym typeface="Times New Roman"/>
              </a:rPr>
              <a:t>data structure </a:t>
            </a:r>
            <a:r>
              <a:rPr lang="en-US" sz="4000">
                <a:latin typeface="Times New Roman"/>
                <a:ea typeface="Times New Roman"/>
                <a:cs typeface="Times New Roman"/>
                <a:sym typeface="Times New Roman"/>
              </a:rPr>
              <a:t>in </a:t>
            </a:r>
            <a:r>
              <a:rPr lang="en-US" sz="4000">
                <a:solidFill>
                  <a:srgbClr val="00B050"/>
                </a:solidFill>
                <a:latin typeface="Times New Roman"/>
                <a:ea typeface="Times New Roman"/>
                <a:cs typeface="Times New Roman"/>
                <a:sym typeface="Times New Roman"/>
              </a:rPr>
              <a:t>linear address space.</a:t>
            </a:r>
            <a:endParaRPr sz="4000">
              <a:solidFill>
                <a:srgbClr val="00B050"/>
              </a:solidFill>
              <a:latin typeface="Times New Roman"/>
              <a:ea typeface="Times New Roman"/>
              <a:cs typeface="Times New Roman"/>
              <a:sym typeface="Times New Roman"/>
            </a:endParaRPr>
          </a:p>
          <a:p>
            <a:pPr marL="342900" lvl="0" indent="-88900" algn="l" rtl="0">
              <a:spcBef>
                <a:spcPts val="800"/>
              </a:spcBef>
              <a:spcAft>
                <a:spcPts val="0"/>
              </a:spcAft>
              <a:buClr>
                <a:schemeClr val="dk1"/>
              </a:buClr>
              <a:buSzPts val="4000"/>
              <a:buNone/>
            </a:pPr>
            <a:endParaRPr sz="4000">
              <a:latin typeface="Times New Roman"/>
              <a:ea typeface="Times New Roman"/>
              <a:cs typeface="Times New Roman"/>
              <a:sym typeface="Times New Roman"/>
            </a:endParaRPr>
          </a:p>
        </p:txBody>
      </p:sp>
      <p:sp>
        <p:nvSpPr>
          <p:cNvPr id="654" name="Google Shape;654;p36"/>
          <p:cNvSpPr txBox="1">
            <a:spLocks noGrp="1"/>
          </p:cNvSpPr>
          <p:nvPr>
            <p:ph type="ftr" idx="11"/>
          </p:nvPr>
        </p:nvSpPr>
        <p:spPr>
          <a:xfrm>
            <a:off x="4165600" y="6356393"/>
            <a:ext cx="3860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GB" sz="1050" b="1" smtClean="0">
                <a:solidFill>
                  <a:schemeClr val="dk1"/>
                </a:solidFill>
                <a:latin typeface="Times New Roman"/>
                <a:ea typeface="Times New Roman"/>
                <a:cs typeface="Times New Roman"/>
                <a:sym typeface="Times New Roman"/>
              </a:rPr>
              <a:t>Microprocessor Architecture and Internet of Things_CET3014B    Unit 3      2022-23     S4  </a:t>
            </a:r>
            <a:endParaRPr sz="1050" b="1">
              <a:solidFill>
                <a:schemeClr val="dk1"/>
              </a:solidFill>
              <a:latin typeface="Times New Roman"/>
              <a:ea typeface="Times New Roman"/>
              <a:cs typeface="Times New Roman"/>
              <a:sym typeface="Times New Roman"/>
            </a:endParaRPr>
          </a:p>
        </p:txBody>
      </p:sp>
      <p:pic>
        <p:nvPicPr>
          <p:cNvPr id="655" name="Google Shape;655;p36"/>
          <p:cNvPicPr preferRelativeResize="0"/>
          <p:nvPr/>
        </p:nvPicPr>
        <p:blipFill rotWithShape="1">
          <a:blip r:embed="rId3">
            <a:alphaModFix/>
          </a:blip>
          <a:srcRect/>
          <a:stretch/>
        </p:blipFill>
        <p:spPr>
          <a:xfrm>
            <a:off x="-10316" y="13063"/>
            <a:ext cx="842979" cy="796834"/>
          </a:xfrm>
          <a:prstGeom prst="rect">
            <a:avLst/>
          </a:prstGeom>
          <a:noFill/>
          <a:ln>
            <a:noFill/>
          </a:ln>
        </p:spPr>
      </p:pic>
      <p:pic>
        <p:nvPicPr>
          <p:cNvPr id="656" name="Google Shape;656;p36"/>
          <p:cNvPicPr preferRelativeResize="0"/>
          <p:nvPr/>
        </p:nvPicPr>
        <p:blipFill rotWithShape="1">
          <a:blip r:embed="rId4">
            <a:alphaModFix/>
          </a:blip>
          <a:srcRect/>
          <a:stretch/>
        </p:blipFill>
        <p:spPr>
          <a:xfrm>
            <a:off x="6483927" y="971996"/>
            <a:ext cx="5151048" cy="5216891"/>
          </a:xfrm>
          <a:prstGeom prst="rect">
            <a:avLst/>
          </a:prstGeom>
          <a:noFill/>
          <a:ln>
            <a:noFill/>
          </a:ln>
        </p:spPr>
      </p:pic>
      <p:sp>
        <p:nvSpPr>
          <p:cNvPr id="657" name="Google Shape;657;p36"/>
          <p:cNvSpPr txBox="1">
            <a:spLocks noGrp="1"/>
          </p:cNvSpPr>
          <p:nvPr>
            <p:ph type="sldNum" idx="12"/>
          </p:nvPr>
        </p:nvSpPr>
        <p:spPr>
          <a:xfrm>
            <a:off x="8737600" y="6356393"/>
            <a:ext cx="28448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41</a:t>
            </a:fld>
            <a:endParaRPr/>
          </a:p>
        </p:txBody>
      </p:sp>
      <p:cxnSp>
        <p:nvCxnSpPr>
          <p:cNvPr id="658" name="Google Shape;658;p36"/>
          <p:cNvCxnSpPr/>
          <p:nvPr/>
        </p:nvCxnSpPr>
        <p:spPr>
          <a:xfrm rot="10800000" flipH="1">
            <a:off x="0" y="868899"/>
            <a:ext cx="12192000" cy="27709"/>
          </a:xfrm>
          <a:prstGeom prst="straightConnector1">
            <a:avLst/>
          </a:prstGeom>
          <a:noFill/>
          <a:ln w="9525" cap="flat" cmpd="sng">
            <a:solidFill>
              <a:srgbClr val="00B050"/>
            </a:solidFill>
            <a:prstDash val="solid"/>
            <a:round/>
            <a:headEnd type="none" w="sm" len="sm"/>
            <a:tailEnd type="none" w="sm" len="sm"/>
          </a:ln>
        </p:spPr>
      </p:cxnSp>
      <p:sp>
        <p:nvSpPr>
          <p:cNvPr id="659" name="Google Shape;659;p36"/>
          <p:cNvSpPr/>
          <p:nvPr/>
        </p:nvSpPr>
        <p:spPr>
          <a:xfrm>
            <a:off x="146051" y="6356350"/>
            <a:ext cx="471487" cy="457200"/>
          </a:xfrm>
          <a:prstGeom prst="rect">
            <a:avLst/>
          </a:prstGeom>
          <a:solidFill>
            <a:srgbClr val="7030A0"/>
          </a:solidFill>
          <a:ln w="25400" cap="flat" cmpd="sng">
            <a:solidFill>
              <a:srgbClr val="7030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660" name="Google Shape;660;p36"/>
          <p:cNvCxnSpPr/>
          <p:nvPr/>
        </p:nvCxnSpPr>
        <p:spPr>
          <a:xfrm flipH="1">
            <a:off x="773905" y="13063"/>
            <a:ext cx="14288" cy="6821487"/>
          </a:xfrm>
          <a:prstGeom prst="straightConnector1">
            <a:avLst/>
          </a:prstGeom>
          <a:noFill/>
          <a:ln w="15875" cap="flat" cmpd="sng">
            <a:solidFill>
              <a:srgbClr val="00B050"/>
            </a:solidFill>
            <a:prstDash val="solid"/>
            <a:round/>
            <a:headEnd type="none" w="sm" len="sm"/>
            <a:tailEnd type="none" w="sm" len="sm"/>
          </a:ln>
        </p:spPr>
      </p:cxnSp>
      <p:cxnSp>
        <p:nvCxnSpPr>
          <p:cNvPr id="661" name="Google Shape;661;p36"/>
          <p:cNvCxnSpPr/>
          <p:nvPr/>
        </p:nvCxnSpPr>
        <p:spPr>
          <a:xfrm>
            <a:off x="-10316" y="6264275"/>
            <a:ext cx="12192000" cy="0"/>
          </a:xfrm>
          <a:prstGeom prst="straightConnector1">
            <a:avLst/>
          </a:prstGeom>
          <a:noFill/>
          <a:ln w="15875" cap="flat" cmpd="sng">
            <a:solidFill>
              <a:srgbClr val="00B050"/>
            </a:solidFill>
            <a:prstDash val="solid"/>
            <a:round/>
            <a:headEnd type="none" w="sm" len="sm"/>
            <a:tailEnd type="none" w="sm" len="sm"/>
          </a:ln>
        </p:spPr>
      </p:cxnSp>
      <p:sp>
        <p:nvSpPr>
          <p:cNvPr id="662" name="Google Shape;662;p36"/>
          <p:cNvSpPr txBox="1">
            <a:spLocks noGrp="1"/>
          </p:cNvSpPr>
          <p:nvPr>
            <p:ph type="dt" idx="10"/>
          </p:nvPr>
        </p:nvSpPr>
        <p:spPr>
          <a:xfrm>
            <a:off x="609600" y="6356393"/>
            <a:ext cx="28448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82F00DD9-1860-46AD-81E0-4A25C4B378CA}" type="datetime1">
              <a:rPr lang="en-US" smtClean="0"/>
              <a:t>3/29/2023</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5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5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5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5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668"/>
        <p:cNvGrpSpPr/>
        <p:nvPr/>
      </p:nvGrpSpPr>
      <p:grpSpPr>
        <a:xfrm>
          <a:off x="0" y="0"/>
          <a:ext cx="0" cy="0"/>
          <a:chOff x="0" y="0"/>
          <a:chExt cx="0" cy="0"/>
        </a:xfrm>
      </p:grpSpPr>
      <p:sp>
        <p:nvSpPr>
          <p:cNvPr id="669" name="Google Shape;669;p37"/>
          <p:cNvSpPr txBox="1">
            <a:spLocks noGrp="1"/>
          </p:cNvSpPr>
          <p:nvPr>
            <p:ph type="body" idx="1"/>
          </p:nvPr>
        </p:nvSpPr>
        <p:spPr>
          <a:xfrm>
            <a:off x="788193" y="696521"/>
            <a:ext cx="5155407" cy="5262979"/>
          </a:xfrm>
          <a:prstGeom prst="rect">
            <a:avLst/>
          </a:prstGeom>
          <a:noFill/>
          <a:ln>
            <a:noFill/>
          </a:ln>
        </p:spPr>
        <p:txBody>
          <a:bodyPr spcFirstLastPara="1" wrap="square" lIns="91425" tIns="45700" rIns="91425" bIns="45700" anchor="t" anchorCtr="0">
            <a:spAutoFit/>
          </a:bodyPr>
          <a:lstStyle/>
          <a:p>
            <a:pPr marL="0" lvl="1" indent="-177800" algn="just" rtl="0">
              <a:spcBef>
                <a:spcPts val="0"/>
              </a:spcBef>
              <a:spcAft>
                <a:spcPts val="0"/>
              </a:spcAft>
              <a:buClr>
                <a:schemeClr val="dk1"/>
              </a:buClr>
              <a:buSzPts val="2800"/>
              <a:buFont typeface="Noto Sans Symbols"/>
              <a:buChar char="⮚"/>
            </a:pPr>
            <a:r>
              <a:rPr lang="en-US" dirty="0">
                <a:latin typeface="Times New Roman"/>
                <a:ea typeface="Times New Roman"/>
                <a:cs typeface="Times New Roman"/>
                <a:sym typeface="Times New Roman"/>
              </a:rPr>
              <a:t>Maintains  segment descriptors  - </a:t>
            </a:r>
            <a:r>
              <a:rPr lang="en-US" b="1" dirty="0">
                <a:solidFill>
                  <a:srgbClr val="C00000"/>
                </a:solidFill>
                <a:latin typeface="Times New Roman"/>
                <a:ea typeface="Times New Roman"/>
                <a:cs typeface="Times New Roman"/>
                <a:sym typeface="Times New Roman"/>
              </a:rPr>
              <a:t>Max. 8192 descriptors</a:t>
            </a:r>
            <a:endParaRPr dirty="0"/>
          </a:p>
          <a:p>
            <a:pPr marL="0" lvl="1" indent="-177800" algn="just" rtl="0">
              <a:spcBef>
                <a:spcPts val="0"/>
              </a:spcBef>
              <a:spcAft>
                <a:spcPts val="0"/>
              </a:spcAft>
              <a:buClr>
                <a:schemeClr val="dk1"/>
              </a:buClr>
              <a:buSzPts val="2800"/>
              <a:buFont typeface="Noto Sans Symbols"/>
              <a:buChar char="⮚"/>
            </a:pPr>
            <a:r>
              <a:rPr lang="en-US" dirty="0">
                <a:latin typeface="Times New Roman"/>
                <a:ea typeface="Times New Roman"/>
                <a:cs typeface="Times New Roman"/>
                <a:sym typeface="Times New Roman"/>
              </a:rPr>
              <a:t>Max size of GDT – </a:t>
            </a:r>
            <a:r>
              <a:rPr lang="en-US" b="1" dirty="0" smtClean="0">
                <a:solidFill>
                  <a:srgbClr val="C00000"/>
                </a:solidFill>
                <a:latin typeface="Times New Roman"/>
                <a:ea typeface="Times New Roman"/>
                <a:cs typeface="Times New Roman"/>
                <a:sym typeface="Times New Roman"/>
              </a:rPr>
              <a:t>64KB= </a:t>
            </a:r>
            <a:r>
              <a:rPr lang="en-US" b="1" dirty="0">
                <a:solidFill>
                  <a:srgbClr val="C00000"/>
                </a:solidFill>
                <a:latin typeface="Times New Roman"/>
                <a:ea typeface="Times New Roman"/>
                <a:cs typeface="Times New Roman"/>
                <a:sym typeface="Times New Roman"/>
              </a:rPr>
              <a:t>(8192 x 8 bytes).</a:t>
            </a:r>
            <a:endParaRPr b="1" dirty="0">
              <a:solidFill>
                <a:srgbClr val="C00000"/>
              </a:solidFill>
              <a:latin typeface="Times New Roman"/>
              <a:ea typeface="Times New Roman"/>
              <a:cs typeface="Times New Roman"/>
              <a:sym typeface="Times New Roman"/>
            </a:endParaRPr>
          </a:p>
          <a:p>
            <a:pPr marL="0" lvl="1" indent="-177800" algn="just" rtl="0">
              <a:spcBef>
                <a:spcPts val="0"/>
              </a:spcBef>
              <a:spcAft>
                <a:spcPts val="0"/>
              </a:spcAft>
              <a:buClr>
                <a:schemeClr val="dk1"/>
              </a:buClr>
              <a:buSzPts val="2800"/>
              <a:buFont typeface="Noto Sans Symbols"/>
              <a:buChar char="⮚"/>
            </a:pPr>
            <a:r>
              <a:rPr lang="en-US" dirty="0">
                <a:latin typeface="Times New Roman"/>
                <a:ea typeface="Times New Roman"/>
                <a:cs typeface="Times New Roman"/>
                <a:sym typeface="Times New Roman"/>
              </a:rPr>
              <a:t>First descriptor – </a:t>
            </a:r>
            <a:r>
              <a:rPr lang="en-US" b="1" dirty="0">
                <a:solidFill>
                  <a:srgbClr val="C00000"/>
                </a:solidFill>
                <a:latin typeface="Times New Roman"/>
                <a:ea typeface="Times New Roman"/>
                <a:cs typeface="Times New Roman"/>
                <a:sym typeface="Times New Roman"/>
              </a:rPr>
              <a:t>NULL</a:t>
            </a:r>
            <a:endParaRPr dirty="0"/>
          </a:p>
          <a:p>
            <a:pPr marL="0" lvl="1" indent="0" algn="just" rtl="0">
              <a:spcBef>
                <a:spcPts val="0"/>
              </a:spcBef>
              <a:spcAft>
                <a:spcPts val="0"/>
              </a:spcAft>
              <a:buClr>
                <a:schemeClr val="dk1"/>
              </a:buClr>
              <a:buSzPts val="2800"/>
              <a:buNone/>
            </a:pPr>
            <a:r>
              <a:rPr lang="en-US" dirty="0">
                <a:latin typeface="Times New Roman"/>
                <a:ea typeface="Times New Roman"/>
                <a:cs typeface="Times New Roman"/>
                <a:sym typeface="Times New Roman"/>
              </a:rPr>
              <a:t>The </a:t>
            </a:r>
            <a:r>
              <a:rPr lang="en-US" b="1" dirty="0">
                <a:latin typeface="Times New Roman"/>
                <a:ea typeface="Times New Roman"/>
                <a:cs typeface="Times New Roman"/>
                <a:sym typeface="Times New Roman"/>
              </a:rPr>
              <a:t>first descriptor </a:t>
            </a:r>
            <a:r>
              <a:rPr lang="en-US" dirty="0">
                <a:latin typeface="Times New Roman"/>
                <a:ea typeface="Times New Roman"/>
                <a:cs typeface="Times New Roman"/>
                <a:sym typeface="Times New Roman"/>
              </a:rPr>
              <a:t>in the GDT is not used by the processor.</a:t>
            </a:r>
            <a:endParaRPr dirty="0">
              <a:latin typeface="Times New Roman"/>
              <a:ea typeface="Times New Roman"/>
              <a:cs typeface="Times New Roman"/>
              <a:sym typeface="Times New Roman"/>
            </a:endParaRPr>
          </a:p>
          <a:p>
            <a:pPr marL="0" lvl="1" indent="-177800" algn="just" rtl="0">
              <a:spcBef>
                <a:spcPts val="0"/>
              </a:spcBef>
              <a:spcAft>
                <a:spcPts val="0"/>
              </a:spcAft>
              <a:buClr>
                <a:srgbClr val="7030A0"/>
              </a:buClr>
              <a:buSzPts val="2800"/>
              <a:buFont typeface="Noto Sans Symbols"/>
              <a:buChar char="⮚"/>
            </a:pPr>
            <a:r>
              <a:rPr lang="en-US" b="1" dirty="0">
                <a:solidFill>
                  <a:srgbClr val="7030A0"/>
                </a:solidFill>
                <a:latin typeface="Times New Roman"/>
                <a:ea typeface="Times New Roman"/>
                <a:cs typeface="Times New Roman"/>
                <a:sym typeface="Times New Roman"/>
              </a:rPr>
              <a:t>GDT Register (GDTR)  </a:t>
            </a:r>
            <a:r>
              <a:rPr lang="en-US" dirty="0">
                <a:latin typeface="Times New Roman"/>
                <a:ea typeface="Times New Roman"/>
                <a:cs typeface="Times New Roman"/>
                <a:sym typeface="Times New Roman"/>
              </a:rPr>
              <a:t>points to </a:t>
            </a:r>
            <a:r>
              <a:rPr lang="en-US" b="1" dirty="0">
                <a:latin typeface="Times New Roman"/>
                <a:ea typeface="Times New Roman"/>
                <a:cs typeface="Times New Roman"/>
                <a:sym typeface="Times New Roman"/>
              </a:rPr>
              <a:t>base of GDT.</a:t>
            </a:r>
            <a:endParaRPr b="1" dirty="0">
              <a:latin typeface="Times New Roman"/>
              <a:ea typeface="Times New Roman"/>
              <a:cs typeface="Times New Roman"/>
              <a:sym typeface="Times New Roman"/>
            </a:endParaRPr>
          </a:p>
          <a:p>
            <a:pPr marL="0" lvl="1" indent="-177800" algn="just" rtl="0">
              <a:spcBef>
                <a:spcPts val="0"/>
              </a:spcBef>
              <a:spcAft>
                <a:spcPts val="0"/>
              </a:spcAft>
              <a:buClr>
                <a:schemeClr val="dk1"/>
              </a:buClr>
              <a:buSzPts val="2800"/>
              <a:buFont typeface="Noto Sans Symbols"/>
              <a:buChar char="⮚"/>
            </a:pPr>
            <a:r>
              <a:rPr lang="en-US" dirty="0">
                <a:latin typeface="Times New Roman"/>
                <a:ea typeface="Times New Roman"/>
                <a:cs typeface="Times New Roman"/>
                <a:sym typeface="Times New Roman"/>
              </a:rPr>
              <a:t>The </a:t>
            </a:r>
            <a:r>
              <a:rPr lang="en-US" b="1" dirty="0">
                <a:solidFill>
                  <a:srgbClr val="C00000"/>
                </a:solidFill>
                <a:latin typeface="Times New Roman"/>
                <a:ea typeface="Times New Roman"/>
                <a:cs typeface="Times New Roman"/>
                <a:sym typeface="Times New Roman"/>
              </a:rPr>
              <a:t>base address </a:t>
            </a:r>
            <a:r>
              <a:rPr lang="en-US" dirty="0">
                <a:latin typeface="Times New Roman"/>
                <a:ea typeface="Times New Roman"/>
                <a:cs typeface="Times New Roman"/>
                <a:sym typeface="Times New Roman"/>
              </a:rPr>
              <a:t>and </a:t>
            </a:r>
            <a:r>
              <a:rPr lang="en-US" b="1" dirty="0">
                <a:solidFill>
                  <a:srgbClr val="C00000"/>
                </a:solidFill>
                <a:latin typeface="Times New Roman"/>
                <a:ea typeface="Times New Roman"/>
                <a:cs typeface="Times New Roman"/>
                <a:sym typeface="Times New Roman"/>
              </a:rPr>
              <a:t>limit of GDT</a:t>
            </a:r>
            <a:r>
              <a:rPr lang="en-US" dirty="0">
                <a:latin typeface="Times New Roman"/>
                <a:ea typeface="Times New Roman"/>
                <a:cs typeface="Times New Roman"/>
                <a:sym typeface="Times New Roman"/>
              </a:rPr>
              <a:t> must be loaded in </a:t>
            </a:r>
            <a:r>
              <a:rPr lang="en-US" b="1" dirty="0">
                <a:solidFill>
                  <a:srgbClr val="7030A0"/>
                </a:solidFill>
                <a:latin typeface="Times New Roman"/>
                <a:ea typeface="Times New Roman"/>
                <a:cs typeface="Times New Roman"/>
                <a:sym typeface="Times New Roman"/>
              </a:rPr>
              <a:t>GDTR</a:t>
            </a:r>
            <a:r>
              <a:rPr lang="en-US" dirty="0">
                <a:latin typeface="Times New Roman"/>
                <a:ea typeface="Times New Roman"/>
                <a:cs typeface="Times New Roman"/>
                <a:sym typeface="Times New Roman"/>
              </a:rPr>
              <a:t> register.</a:t>
            </a:r>
            <a:endParaRPr dirty="0">
              <a:latin typeface="Times New Roman"/>
              <a:ea typeface="Times New Roman"/>
              <a:cs typeface="Times New Roman"/>
              <a:sym typeface="Times New Roman"/>
            </a:endParaRPr>
          </a:p>
        </p:txBody>
      </p:sp>
      <p:pic>
        <p:nvPicPr>
          <p:cNvPr id="670" name="Google Shape;670;p37"/>
          <p:cNvPicPr preferRelativeResize="0"/>
          <p:nvPr/>
        </p:nvPicPr>
        <p:blipFill rotWithShape="1">
          <a:blip r:embed="rId3">
            <a:alphaModFix/>
          </a:blip>
          <a:srcRect/>
          <a:stretch/>
        </p:blipFill>
        <p:spPr>
          <a:xfrm>
            <a:off x="167641" y="0"/>
            <a:ext cx="484819" cy="458280"/>
          </a:xfrm>
          <a:prstGeom prst="rect">
            <a:avLst/>
          </a:prstGeom>
          <a:noFill/>
          <a:ln>
            <a:noFill/>
          </a:ln>
        </p:spPr>
      </p:pic>
      <p:sp>
        <p:nvSpPr>
          <p:cNvPr id="671" name="Google Shape;671;p37"/>
          <p:cNvSpPr/>
          <p:nvPr/>
        </p:nvSpPr>
        <p:spPr>
          <a:xfrm>
            <a:off x="2453669" y="0"/>
            <a:ext cx="7791073"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800" b="1">
                <a:solidFill>
                  <a:srgbClr val="002060"/>
                </a:solidFill>
                <a:latin typeface="Times New Roman"/>
                <a:ea typeface="Times New Roman"/>
                <a:cs typeface="Times New Roman"/>
                <a:sym typeface="Times New Roman"/>
              </a:rPr>
              <a:t>Segment Descriptor Table (</a:t>
            </a:r>
            <a:r>
              <a:rPr lang="en-US" sz="2400" b="1">
                <a:solidFill>
                  <a:srgbClr val="002060"/>
                </a:solidFill>
                <a:latin typeface="Times New Roman"/>
                <a:ea typeface="Times New Roman"/>
                <a:cs typeface="Times New Roman"/>
                <a:sym typeface="Times New Roman"/>
              </a:rPr>
              <a:t>GDT</a:t>
            </a:r>
            <a:r>
              <a:rPr lang="en-US" sz="4000">
                <a:solidFill>
                  <a:schemeClr val="dk1"/>
                </a:solidFill>
                <a:latin typeface="Times New Roman"/>
                <a:ea typeface="Times New Roman"/>
                <a:cs typeface="Times New Roman"/>
                <a:sym typeface="Times New Roman"/>
              </a:rPr>
              <a:t>)</a:t>
            </a:r>
            <a:endParaRPr sz="3800">
              <a:solidFill>
                <a:schemeClr val="dk1"/>
              </a:solidFill>
              <a:latin typeface="Times New Roman"/>
              <a:ea typeface="Times New Roman"/>
              <a:cs typeface="Times New Roman"/>
              <a:sym typeface="Times New Roman"/>
            </a:endParaRPr>
          </a:p>
        </p:txBody>
      </p:sp>
      <p:sp>
        <p:nvSpPr>
          <p:cNvPr id="672" name="Google Shape;672;p37"/>
          <p:cNvSpPr txBox="1">
            <a:spLocks noGrp="1"/>
          </p:cNvSpPr>
          <p:nvPr>
            <p:ph type="ftr" idx="11"/>
          </p:nvPr>
        </p:nvSpPr>
        <p:spPr>
          <a:xfrm>
            <a:off x="2673927" y="6356393"/>
            <a:ext cx="5352473"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GB" smtClean="0">
                <a:solidFill>
                  <a:srgbClr val="0C0C0C"/>
                </a:solidFill>
              </a:rPr>
              <a:t>Microprocessor Architecture and Internet of Things_CET3014B    Unit 3      2022-23     S4  </a:t>
            </a:r>
            <a:endParaRPr>
              <a:solidFill>
                <a:srgbClr val="0C0C0C"/>
              </a:solidFill>
            </a:endParaRPr>
          </a:p>
        </p:txBody>
      </p:sp>
      <p:sp>
        <p:nvSpPr>
          <p:cNvPr id="673" name="Google Shape;673;p37"/>
          <p:cNvSpPr txBox="1">
            <a:spLocks noGrp="1"/>
          </p:cNvSpPr>
          <p:nvPr>
            <p:ph type="sldNum" idx="12"/>
          </p:nvPr>
        </p:nvSpPr>
        <p:spPr>
          <a:xfrm>
            <a:off x="8737600" y="6356393"/>
            <a:ext cx="28448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42</a:t>
            </a:fld>
            <a:endParaRPr/>
          </a:p>
        </p:txBody>
      </p:sp>
      <p:cxnSp>
        <p:nvCxnSpPr>
          <p:cNvPr id="674" name="Google Shape;674;p37"/>
          <p:cNvCxnSpPr/>
          <p:nvPr/>
        </p:nvCxnSpPr>
        <p:spPr>
          <a:xfrm rot="10800000" flipH="1">
            <a:off x="0" y="715707"/>
            <a:ext cx="12192000" cy="27709"/>
          </a:xfrm>
          <a:prstGeom prst="straightConnector1">
            <a:avLst/>
          </a:prstGeom>
          <a:noFill/>
          <a:ln w="9525" cap="flat" cmpd="sng">
            <a:solidFill>
              <a:srgbClr val="00B050"/>
            </a:solidFill>
            <a:prstDash val="solid"/>
            <a:round/>
            <a:headEnd type="none" w="sm" len="sm"/>
            <a:tailEnd type="none" w="sm" len="sm"/>
          </a:ln>
        </p:spPr>
      </p:cxnSp>
      <p:sp>
        <p:nvSpPr>
          <p:cNvPr id="675" name="Google Shape;675;p37"/>
          <p:cNvSpPr/>
          <p:nvPr/>
        </p:nvSpPr>
        <p:spPr>
          <a:xfrm>
            <a:off x="146051" y="6356350"/>
            <a:ext cx="471487" cy="457200"/>
          </a:xfrm>
          <a:prstGeom prst="rect">
            <a:avLst/>
          </a:prstGeom>
          <a:solidFill>
            <a:srgbClr val="7030A0"/>
          </a:solidFill>
          <a:ln w="25400" cap="flat" cmpd="sng">
            <a:solidFill>
              <a:srgbClr val="7030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676" name="Google Shape;676;p37"/>
          <p:cNvCxnSpPr/>
          <p:nvPr/>
        </p:nvCxnSpPr>
        <p:spPr>
          <a:xfrm flipH="1">
            <a:off x="773905" y="13063"/>
            <a:ext cx="14288" cy="6821487"/>
          </a:xfrm>
          <a:prstGeom prst="straightConnector1">
            <a:avLst/>
          </a:prstGeom>
          <a:noFill/>
          <a:ln w="15875" cap="flat" cmpd="sng">
            <a:solidFill>
              <a:srgbClr val="00B050"/>
            </a:solidFill>
            <a:prstDash val="solid"/>
            <a:round/>
            <a:headEnd type="none" w="sm" len="sm"/>
            <a:tailEnd type="none" w="sm" len="sm"/>
          </a:ln>
        </p:spPr>
      </p:cxnSp>
      <p:cxnSp>
        <p:nvCxnSpPr>
          <p:cNvPr id="677" name="Google Shape;677;p37"/>
          <p:cNvCxnSpPr/>
          <p:nvPr/>
        </p:nvCxnSpPr>
        <p:spPr>
          <a:xfrm>
            <a:off x="-10316" y="6264275"/>
            <a:ext cx="12192000" cy="0"/>
          </a:xfrm>
          <a:prstGeom prst="straightConnector1">
            <a:avLst/>
          </a:prstGeom>
          <a:noFill/>
          <a:ln w="15875" cap="flat" cmpd="sng">
            <a:solidFill>
              <a:srgbClr val="00B050"/>
            </a:solidFill>
            <a:prstDash val="solid"/>
            <a:round/>
            <a:headEnd type="none" w="sm" len="sm"/>
            <a:tailEnd type="none" w="sm" len="sm"/>
          </a:ln>
        </p:spPr>
      </p:cxnSp>
      <p:sp>
        <p:nvSpPr>
          <p:cNvPr id="678" name="Google Shape;678;p37"/>
          <p:cNvSpPr/>
          <p:nvPr/>
        </p:nvSpPr>
        <p:spPr>
          <a:xfrm>
            <a:off x="6536322" y="3881735"/>
            <a:ext cx="72648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0" cap="none">
                <a:solidFill>
                  <a:schemeClr val="dk1"/>
                </a:solidFill>
                <a:latin typeface="Calibri"/>
                <a:ea typeface="Calibri"/>
                <a:cs typeface="Calibri"/>
                <a:sym typeface="Calibri"/>
              </a:rPr>
              <a:t>32 Bit</a:t>
            </a:r>
            <a:endParaRPr sz="1800" b="0" cap="none">
              <a:solidFill>
                <a:schemeClr val="dk1"/>
              </a:solidFill>
              <a:latin typeface="Calibri"/>
              <a:ea typeface="Calibri"/>
              <a:cs typeface="Calibri"/>
              <a:sym typeface="Calibri"/>
            </a:endParaRPr>
          </a:p>
        </p:txBody>
      </p:sp>
      <p:sp>
        <p:nvSpPr>
          <p:cNvPr id="679" name="Google Shape;679;p37"/>
          <p:cNvSpPr/>
          <p:nvPr/>
        </p:nvSpPr>
        <p:spPr>
          <a:xfrm>
            <a:off x="7858545" y="3902609"/>
            <a:ext cx="726482"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0" cap="none">
                <a:solidFill>
                  <a:schemeClr val="dk1"/>
                </a:solidFill>
                <a:latin typeface="Calibri"/>
                <a:ea typeface="Calibri"/>
                <a:cs typeface="Calibri"/>
                <a:sym typeface="Calibri"/>
              </a:rPr>
              <a:t>16 Bit</a:t>
            </a:r>
            <a:endParaRPr sz="1800" b="0" cap="none">
              <a:solidFill>
                <a:schemeClr val="dk1"/>
              </a:solidFill>
              <a:latin typeface="Calibri"/>
              <a:ea typeface="Calibri"/>
              <a:cs typeface="Calibri"/>
              <a:sym typeface="Calibri"/>
            </a:endParaRPr>
          </a:p>
        </p:txBody>
      </p:sp>
      <p:sp>
        <p:nvSpPr>
          <p:cNvPr id="680" name="Google Shape;680;p37"/>
          <p:cNvSpPr/>
          <p:nvPr/>
        </p:nvSpPr>
        <p:spPr>
          <a:xfrm>
            <a:off x="849403" y="5887006"/>
            <a:ext cx="1425390"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cap="none">
                <a:solidFill>
                  <a:srgbClr val="00B050"/>
                </a:solidFill>
                <a:latin typeface="Calibri"/>
                <a:ea typeface="Calibri"/>
                <a:cs typeface="Calibri"/>
                <a:sym typeface="Calibri"/>
              </a:rPr>
              <a:t>32+16=48 Bit</a:t>
            </a:r>
            <a:endParaRPr sz="1800" b="1" cap="none">
              <a:solidFill>
                <a:srgbClr val="00B050"/>
              </a:solidFill>
              <a:latin typeface="Calibri"/>
              <a:ea typeface="Calibri"/>
              <a:cs typeface="Calibri"/>
              <a:sym typeface="Calibri"/>
            </a:endParaRPr>
          </a:p>
        </p:txBody>
      </p:sp>
      <p:sp>
        <p:nvSpPr>
          <p:cNvPr id="681" name="Google Shape;681;p37"/>
          <p:cNvSpPr txBox="1">
            <a:spLocks noGrp="1"/>
          </p:cNvSpPr>
          <p:nvPr>
            <p:ph type="dt" idx="10"/>
          </p:nvPr>
        </p:nvSpPr>
        <p:spPr>
          <a:xfrm>
            <a:off x="609600" y="6356393"/>
            <a:ext cx="28448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929CF9BC-134B-4B2D-BC52-5B1017D8640C}" type="datetime1">
              <a:rPr lang="en-US" smtClean="0"/>
              <a:t>3/29/2023</a:t>
            </a:fld>
            <a:endParaRPr/>
          </a:p>
        </p:txBody>
      </p:sp>
      <p:pic>
        <p:nvPicPr>
          <p:cNvPr id="682" name="Google Shape;682;p37"/>
          <p:cNvPicPr preferRelativeResize="0"/>
          <p:nvPr/>
        </p:nvPicPr>
        <p:blipFill rotWithShape="1">
          <a:blip r:embed="rId4">
            <a:alphaModFix/>
          </a:blip>
          <a:srcRect/>
          <a:stretch/>
        </p:blipFill>
        <p:spPr>
          <a:xfrm>
            <a:off x="6137564" y="1012660"/>
            <a:ext cx="5671848" cy="487434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6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6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6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6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6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6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686"/>
        <p:cNvGrpSpPr/>
        <p:nvPr/>
      </p:nvGrpSpPr>
      <p:grpSpPr>
        <a:xfrm>
          <a:off x="0" y="0"/>
          <a:ext cx="0" cy="0"/>
          <a:chOff x="0" y="0"/>
          <a:chExt cx="0" cy="0"/>
        </a:xfrm>
      </p:grpSpPr>
      <p:sp>
        <p:nvSpPr>
          <p:cNvPr id="687" name="Google Shape;687;p38"/>
          <p:cNvSpPr txBox="1">
            <a:spLocks noGrp="1"/>
          </p:cNvSpPr>
          <p:nvPr>
            <p:ph type="title"/>
          </p:nvPr>
        </p:nvSpPr>
        <p:spPr>
          <a:xfrm>
            <a:off x="1581807" y="-10114"/>
            <a:ext cx="9028386" cy="714814"/>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rgbClr val="7030A0"/>
              </a:buClr>
              <a:buSzPts val="3600"/>
              <a:buFont typeface="Times New Roman"/>
              <a:buNone/>
            </a:pPr>
            <a:r>
              <a:rPr lang="en-US" sz="3600" b="1">
                <a:solidFill>
                  <a:srgbClr val="7030A0"/>
                </a:solidFill>
                <a:latin typeface="Times New Roman"/>
                <a:ea typeface="Times New Roman"/>
                <a:cs typeface="Times New Roman"/>
                <a:sym typeface="Times New Roman"/>
              </a:rPr>
              <a:t>Global Descriptor Table Register </a:t>
            </a:r>
            <a:r>
              <a:rPr lang="en-US" sz="3600" b="1">
                <a:solidFill>
                  <a:srgbClr val="FF0000"/>
                </a:solidFill>
                <a:latin typeface="Times New Roman"/>
                <a:ea typeface="Times New Roman"/>
                <a:cs typeface="Times New Roman"/>
                <a:sym typeface="Times New Roman"/>
              </a:rPr>
              <a:t>(GDTR) </a:t>
            </a:r>
            <a:endParaRPr sz="3800" b="1">
              <a:solidFill>
                <a:srgbClr val="002060"/>
              </a:solidFill>
              <a:latin typeface="Times New Roman"/>
              <a:ea typeface="Times New Roman"/>
              <a:cs typeface="Times New Roman"/>
              <a:sym typeface="Times New Roman"/>
            </a:endParaRPr>
          </a:p>
        </p:txBody>
      </p:sp>
      <p:sp>
        <p:nvSpPr>
          <p:cNvPr id="688" name="Google Shape;688;p38"/>
          <p:cNvSpPr txBox="1">
            <a:spLocks noGrp="1"/>
          </p:cNvSpPr>
          <p:nvPr>
            <p:ph type="ftr" idx="11"/>
          </p:nvPr>
        </p:nvSpPr>
        <p:spPr>
          <a:xfrm>
            <a:off x="3033545" y="6356393"/>
            <a:ext cx="6318273"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GB" smtClean="0"/>
              <a:t>Microprocessor Architecture and Internet of Things_CET3014B    Unit 3      2022-23     S4  </a:t>
            </a:r>
            <a:endParaRPr/>
          </a:p>
        </p:txBody>
      </p:sp>
      <p:pic>
        <p:nvPicPr>
          <p:cNvPr id="689" name="Google Shape;689;p38"/>
          <p:cNvPicPr preferRelativeResize="0"/>
          <p:nvPr/>
        </p:nvPicPr>
        <p:blipFill rotWithShape="1">
          <a:blip r:embed="rId3">
            <a:alphaModFix/>
          </a:blip>
          <a:srcRect/>
          <a:stretch/>
        </p:blipFill>
        <p:spPr>
          <a:xfrm>
            <a:off x="0" y="31080"/>
            <a:ext cx="832513" cy="786942"/>
          </a:xfrm>
          <a:prstGeom prst="rect">
            <a:avLst/>
          </a:prstGeom>
          <a:noFill/>
          <a:ln>
            <a:noFill/>
          </a:ln>
        </p:spPr>
      </p:pic>
      <p:sp>
        <p:nvSpPr>
          <p:cNvPr id="690" name="Google Shape;690;p38"/>
          <p:cNvSpPr/>
          <p:nvPr/>
        </p:nvSpPr>
        <p:spPr>
          <a:xfrm>
            <a:off x="6412145" y="958988"/>
            <a:ext cx="4968815"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C00000"/>
                </a:solidFill>
                <a:latin typeface="Times New Roman"/>
                <a:ea typeface="Times New Roman"/>
                <a:cs typeface="Times New Roman"/>
                <a:sym typeface="Times New Roman"/>
              </a:rPr>
              <a:t>GDTR Points to base address  of  GDT</a:t>
            </a:r>
            <a:endParaRPr/>
          </a:p>
        </p:txBody>
      </p:sp>
      <p:sp>
        <p:nvSpPr>
          <p:cNvPr id="691" name="Google Shape;691;p38"/>
          <p:cNvSpPr txBox="1"/>
          <p:nvPr/>
        </p:nvSpPr>
        <p:spPr>
          <a:xfrm>
            <a:off x="1416068" y="523307"/>
            <a:ext cx="4238462"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FF0000"/>
                </a:solidFill>
                <a:latin typeface="Times New Roman"/>
                <a:ea typeface="Times New Roman"/>
                <a:cs typeface="Times New Roman"/>
                <a:sym typeface="Times New Roman"/>
              </a:rPr>
              <a:t>Global Descriptor Table (GDT)</a:t>
            </a:r>
            <a:endParaRPr sz="2400">
              <a:solidFill>
                <a:srgbClr val="FF0000"/>
              </a:solidFill>
              <a:latin typeface="Times New Roman"/>
              <a:ea typeface="Times New Roman"/>
              <a:cs typeface="Times New Roman"/>
              <a:sym typeface="Times New Roman"/>
            </a:endParaRPr>
          </a:p>
        </p:txBody>
      </p:sp>
      <p:sp>
        <p:nvSpPr>
          <p:cNvPr id="692" name="Google Shape;692;p38"/>
          <p:cNvSpPr txBox="1">
            <a:spLocks noGrp="1"/>
          </p:cNvSpPr>
          <p:nvPr>
            <p:ph type="sldNum" idx="12"/>
          </p:nvPr>
        </p:nvSpPr>
        <p:spPr>
          <a:xfrm>
            <a:off x="8737600" y="6356393"/>
            <a:ext cx="28448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43</a:t>
            </a:fld>
            <a:endParaRPr/>
          </a:p>
        </p:txBody>
      </p:sp>
      <p:sp>
        <p:nvSpPr>
          <p:cNvPr id="693" name="Google Shape;693;p38"/>
          <p:cNvSpPr txBox="1">
            <a:spLocks noGrp="1"/>
          </p:cNvSpPr>
          <p:nvPr>
            <p:ph type="dt" idx="10"/>
          </p:nvPr>
        </p:nvSpPr>
        <p:spPr>
          <a:xfrm>
            <a:off x="906845" y="6367361"/>
            <a:ext cx="28448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47F66BF0-220F-4B22-B97B-3ABE9B2EE9FF}" type="datetime1">
              <a:rPr lang="en-US" smtClean="0"/>
              <a:t>3/29/2023</a:t>
            </a:fld>
            <a:endParaRPr/>
          </a:p>
        </p:txBody>
      </p:sp>
      <p:pic>
        <p:nvPicPr>
          <p:cNvPr id="694" name="Google Shape;694;p38"/>
          <p:cNvPicPr preferRelativeResize="0"/>
          <p:nvPr/>
        </p:nvPicPr>
        <p:blipFill rotWithShape="1">
          <a:blip r:embed="rId4">
            <a:alphaModFix/>
          </a:blip>
          <a:srcRect/>
          <a:stretch/>
        </p:blipFill>
        <p:spPr>
          <a:xfrm>
            <a:off x="63572" y="1220726"/>
            <a:ext cx="6130194" cy="4861312"/>
          </a:xfrm>
          <a:prstGeom prst="rect">
            <a:avLst/>
          </a:prstGeom>
          <a:noFill/>
          <a:ln>
            <a:noFill/>
          </a:ln>
        </p:spPr>
      </p:pic>
      <p:sp>
        <p:nvSpPr>
          <p:cNvPr id="695" name="Google Shape;695;p38"/>
          <p:cNvSpPr/>
          <p:nvPr/>
        </p:nvSpPr>
        <p:spPr>
          <a:xfrm>
            <a:off x="6167652" y="1407804"/>
            <a:ext cx="5676180" cy="5047536"/>
          </a:xfrm>
          <a:prstGeom prst="rect">
            <a:avLst/>
          </a:prstGeom>
          <a:noFill/>
          <a:ln>
            <a:noFill/>
          </a:ln>
        </p:spPr>
        <p:txBody>
          <a:bodyPr spcFirstLastPara="1" wrap="square" lIns="91425" tIns="45700" rIns="91425" bIns="45700" anchor="t" anchorCtr="0">
            <a:spAutoFit/>
          </a:bodyPr>
          <a:lstStyle/>
          <a:p>
            <a:pPr marL="342900" marR="0" lvl="0" indent="-342900" algn="just" rtl="0">
              <a:spcBef>
                <a:spcPts val="0"/>
              </a:spcBef>
              <a:spcAft>
                <a:spcPts val="0"/>
              </a:spcAft>
              <a:buClr>
                <a:schemeClr val="dk1"/>
              </a:buClr>
              <a:buSzPts val="2300"/>
              <a:buFont typeface="Arial"/>
              <a:buChar char="•"/>
            </a:pPr>
            <a:r>
              <a:rPr lang="en-US" sz="2300">
                <a:solidFill>
                  <a:schemeClr val="dk1"/>
                </a:solidFill>
                <a:latin typeface="Times New Roman"/>
                <a:ea typeface="Times New Roman"/>
                <a:cs typeface="Times New Roman"/>
                <a:sym typeface="Times New Roman"/>
              </a:rPr>
              <a:t>The </a:t>
            </a:r>
            <a:r>
              <a:rPr lang="en-US" sz="2300" b="1">
                <a:solidFill>
                  <a:srgbClr val="C00000"/>
                </a:solidFill>
                <a:latin typeface="Times New Roman"/>
                <a:ea typeface="Times New Roman"/>
                <a:cs typeface="Times New Roman"/>
                <a:sym typeface="Times New Roman"/>
              </a:rPr>
              <a:t>base addresses </a:t>
            </a:r>
            <a:r>
              <a:rPr lang="en-US" sz="2300">
                <a:solidFill>
                  <a:schemeClr val="dk1"/>
                </a:solidFill>
                <a:latin typeface="Times New Roman"/>
                <a:ea typeface="Times New Roman"/>
                <a:cs typeface="Times New Roman"/>
                <a:sym typeface="Times New Roman"/>
              </a:rPr>
              <a:t>of the </a:t>
            </a:r>
            <a:r>
              <a:rPr lang="en-US" sz="2300" b="1">
                <a:solidFill>
                  <a:schemeClr val="dk1"/>
                </a:solidFill>
                <a:latin typeface="Times New Roman"/>
                <a:ea typeface="Times New Roman"/>
                <a:cs typeface="Times New Roman"/>
                <a:sym typeface="Times New Roman"/>
              </a:rPr>
              <a:t>GDT</a:t>
            </a:r>
            <a:r>
              <a:rPr lang="en-US" sz="2300">
                <a:solidFill>
                  <a:schemeClr val="dk1"/>
                </a:solidFill>
                <a:latin typeface="Times New Roman"/>
                <a:ea typeface="Times New Roman"/>
                <a:cs typeface="Times New Roman"/>
                <a:sym typeface="Times New Roman"/>
              </a:rPr>
              <a:t> should be aligned on an </a:t>
            </a:r>
            <a:r>
              <a:rPr lang="en-US" sz="2300" b="1">
                <a:solidFill>
                  <a:srgbClr val="002060"/>
                </a:solidFill>
                <a:latin typeface="Times New Roman"/>
                <a:ea typeface="Times New Roman"/>
                <a:cs typeface="Times New Roman"/>
                <a:sym typeface="Times New Roman"/>
              </a:rPr>
              <a:t>eight-byte boundary. </a:t>
            </a:r>
            <a:endParaRPr/>
          </a:p>
          <a:p>
            <a:pPr marL="342900" marR="0" lvl="0" indent="-342900" algn="just" rtl="0">
              <a:spcBef>
                <a:spcPts val="0"/>
              </a:spcBef>
              <a:spcAft>
                <a:spcPts val="0"/>
              </a:spcAft>
              <a:buClr>
                <a:schemeClr val="dk1"/>
              </a:buClr>
              <a:buSzPts val="2300"/>
              <a:buFont typeface="Arial"/>
              <a:buChar char="•"/>
            </a:pPr>
            <a:r>
              <a:rPr lang="en-US" sz="2300">
                <a:solidFill>
                  <a:schemeClr val="dk1"/>
                </a:solidFill>
                <a:latin typeface="Times New Roman"/>
                <a:ea typeface="Times New Roman"/>
                <a:cs typeface="Times New Roman"/>
                <a:sym typeface="Times New Roman"/>
              </a:rPr>
              <a:t>The </a:t>
            </a:r>
            <a:r>
              <a:rPr lang="en-US" sz="2300" b="1">
                <a:solidFill>
                  <a:schemeClr val="dk1"/>
                </a:solidFill>
                <a:latin typeface="Times New Roman"/>
                <a:ea typeface="Times New Roman"/>
                <a:cs typeface="Times New Roman"/>
                <a:sym typeface="Times New Roman"/>
              </a:rPr>
              <a:t>limit value </a:t>
            </a:r>
            <a:r>
              <a:rPr lang="en-US" sz="2300">
                <a:solidFill>
                  <a:schemeClr val="dk1"/>
                </a:solidFill>
                <a:latin typeface="Times New Roman"/>
                <a:ea typeface="Times New Roman"/>
                <a:cs typeface="Times New Roman"/>
                <a:sym typeface="Times New Roman"/>
              </a:rPr>
              <a:t>for the </a:t>
            </a:r>
            <a:r>
              <a:rPr lang="en-US" sz="2300" b="1">
                <a:solidFill>
                  <a:schemeClr val="dk1"/>
                </a:solidFill>
                <a:latin typeface="Times New Roman"/>
                <a:ea typeface="Times New Roman"/>
                <a:cs typeface="Times New Roman"/>
                <a:sym typeface="Times New Roman"/>
              </a:rPr>
              <a:t>GDT</a:t>
            </a:r>
            <a:r>
              <a:rPr lang="en-US" sz="2300">
                <a:solidFill>
                  <a:schemeClr val="dk1"/>
                </a:solidFill>
                <a:latin typeface="Times New Roman"/>
                <a:ea typeface="Times New Roman"/>
                <a:cs typeface="Times New Roman"/>
                <a:sym typeface="Times New Roman"/>
              </a:rPr>
              <a:t> is expressed </a:t>
            </a:r>
            <a:r>
              <a:rPr lang="en-US" sz="2300" b="1">
                <a:solidFill>
                  <a:schemeClr val="accent2"/>
                </a:solidFill>
                <a:latin typeface="Times New Roman"/>
                <a:ea typeface="Times New Roman"/>
                <a:cs typeface="Times New Roman"/>
                <a:sym typeface="Times New Roman"/>
              </a:rPr>
              <a:t>in bytes. </a:t>
            </a:r>
            <a:endParaRPr sz="2300" b="1">
              <a:solidFill>
                <a:schemeClr val="accent2"/>
              </a:solidFill>
              <a:latin typeface="Times New Roman"/>
              <a:ea typeface="Times New Roman"/>
              <a:cs typeface="Times New Roman"/>
              <a:sym typeface="Times New Roman"/>
            </a:endParaRPr>
          </a:p>
          <a:p>
            <a:pPr marL="342900" marR="0" lvl="0" indent="-196850" algn="just" rtl="0">
              <a:spcBef>
                <a:spcPts val="0"/>
              </a:spcBef>
              <a:spcAft>
                <a:spcPts val="0"/>
              </a:spcAft>
              <a:buClr>
                <a:schemeClr val="dk1"/>
              </a:buClr>
              <a:buSzPts val="2300"/>
              <a:buFont typeface="Arial"/>
              <a:buNone/>
            </a:pPr>
            <a:endParaRPr sz="2300">
              <a:solidFill>
                <a:schemeClr val="dk1"/>
              </a:solidFill>
              <a:latin typeface="Times New Roman"/>
              <a:ea typeface="Times New Roman"/>
              <a:cs typeface="Times New Roman"/>
              <a:sym typeface="Times New Roman"/>
            </a:endParaRPr>
          </a:p>
          <a:p>
            <a:pPr marL="342900" marR="0" lvl="0" indent="-342900" algn="just" rtl="0">
              <a:spcBef>
                <a:spcPts val="0"/>
              </a:spcBef>
              <a:spcAft>
                <a:spcPts val="0"/>
              </a:spcAft>
              <a:buClr>
                <a:schemeClr val="dk1"/>
              </a:buClr>
              <a:buSzPts val="2300"/>
              <a:buFont typeface="Arial"/>
              <a:buChar char="•"/>
            </a:pPr>
            <a:r>
              <a:rPr lang="en-US" sz="2300">
                <a:solidFill>
                  <a:schemeClr val="dk1"/>
                </a:solidFill>
                <a:latin typeface="Times New Roman"/>
                <a:ea typeface="Times New Roman"/>
                <a:cs typeface="Times New Roman"/>
                <a:sym typeface="Times New Roman"/>
              </a:rPr>
              <a:t>The </a:t>
            </a:r>
            <a:r>
              <a:rPr lang="en-US" sz="2300" b="1">
                <a:solidFill>
                  <a:schemeClr val="dk1"/>
                </a:solidFill>
                <a:latin typeface="Times New Roman"/>
                <a:ea typeface="Times New Roman"/>
                <a:cs typeface="Times New Roman"/>
                <a:sym typeface="Times New Roman"/>
              </a:rPr>
              <a:t>limit value </a:t>
            </a:r>
            <a:r>
              <a:rPr lang="en-US" sz="2300">
                <a:solidFill>
                  <a:schemeClr val="dk1"/>
                </a:solidFill>
                <a:latin typeface="Times New Roman"/>
                <a:ea typeface="Times New Roman"/>
                <a:cs typeface="Times New Roman"/>
                <a:sym typeface="Times New Roman"/>
              </a:rPr>
              <a:t>is added to </a:t>
            </a:r>
            <a:r>
              <a:rPr lang="en-US" sz="2300" b="1">
                <a:solidFill>
                  <a:schemeClr val="accent2"/>
                </a:solidFill>
                <a:latin typeface="Times New Roman"/>
                <a:ea typeface="Times New Roman"/>
                <a:cs typeface="Times New Roman"/>
                <a:sym typeface="Times New Roman"/>
              </a:rPr>
              <a:t>the base address</a:t>
            </a:r>
            <a:r>
              <a:rPr lang="en-US" sz="2300">
                <a:solidFill>
                  <a:schemeClr val="dk1"/>
                </a:solidFill>
                <a:latin typeface="Times New Roman"/>
                <a:ea typeface="Times New Roman"/>
                <a:cs typeface="Times New Roman"/>
                <a:sym typeface="Times New Roman"/>
              </a:rPr>
              <a:t> to get the address of the </a:t>
            </a:r>
            <a:r>
              <a:rPr lang="en-US" sz="2300" b="1">
                <a:solidFill>
                  <a:schemeClr val="dk1"/>
                </a:solidFill>
                <a:latin typeface="Times New Roman"/>
                <a:ea typeface="Times New Roman"/>
                <a:cs typeface="Times New Roman"/>
                <a:sym typeface="Times New Roman"/>
              </a:rPr>
              <a:t>last valid byte.</a:t>
            </a:r>
            <a:endParaRPr/>
          </a:p>
          <a:p>
            <a:pPr marL="342900" marR="0" lvl="0" indent="-342900" algn="just" rtl="0">
              <a:spcBef>
                <a:spcPts val="0"/>
              </a:spcBef>
              <a:spcAft>
                <a:spcPts val="0"/>
              </a:spcAft>
              <a:buClr>
                <a:schemeClr val="dk1"/>
              </a:buClr>
              <a:buSzPts val="2300"/>
              <a:buFont typeface="Arial"/>
              <a:buChar char="•"/>
            </a:pPr>
            <a:r>
              <a:rPr lang="en-US" sz="2300">
                <a:solidFill>
                  <a:schemeClr val="dk1"/>
                </a:solidFill>
                <a:latin typeface="Times New Roman"/>
                <a:ea typeface="Times New Roman"/>
                <a:cs typeface="Times New Roman"/>
                <a:sym typeface="Times New Roman"/>
              </a:rPr>
              <a:t>A </a:t>
            </a:r>
            <a:r>
              <a:rPr lang="en-US" sz="2300" b="1">
                <a:solidFill>
                  <a:schemeClr val="dk1"/>
                </a:solidFill>
                <a:latin typeface="Times New Roman"/>
                <a:ea typeface="Times New Roman"/>
                <a:cs typeface="Times New Roman"/>
                <a:sym typeface="Times New Roman"/>
              </a:rPr>
              <a:t>limit value of 0 </a:t>
            </a:r>
            <a:r>
              <a:rPr lang="en-US" sz="2300">
                <a:solidFill>
                  <a:schemeClr val="dk1"/>
                </a:solidFill>
                <a:latin typeface="Times New Roman"/>
                <a:ea typeface="Times New Roman"/>
                <a:cs typeface="Times New Roman"/>
                <a:sym typeface="Times New Roman"/>
              </a:rPr>
              <a:t>results in exactly </a:t>
            </a:r>
            <a:r>
              <a:rPr lang="en-US" sz="2300" b="1">
                <a:solidFill>
                  <a:schemeClr val="accent2"/>
                </a:solidFill>
                <a:latin typeface="Times New Roman"/>
                <a:ea typeface="Times New Roman"/>
                <a:cs typeface="Times New Roman"/>
                <a:sym typeface="Times New Roman"/>
              </a:rPr>
              <a:t>one valid byte. </a:t>
            </a:r>
            <a:endParaRPr sz="2300" b="1">
              <a:solidFill>
                <a:schemeClr val="accent2"/>
              </a:solidFill>
              <a:latin typeface="Times New Roman"/>
              <a:ea typeface="Times New Roman"/>
              <a:cs typeface="Times New Roman"/>
              <a:sym typeface="Times New Roman"/>
            </a:endParaRPr>
          </a:p>
          <a:p>
            <a:pPr marL="342900" marR="0" lvl="0" indent="-342900" algn="just" rtl="0">
              <a:spcBef>
                <a:spcPts val="0"/>
              </a:spcBef>
              <a:spcAft>
                <a:spcPts val="0"/>
              </a:spcAft>
              <a:buClr>
                <a:schemeClr val="dk1"/>
              </a:buClr>
              <a:buSzPts val="2300"/>
              <a:buFont typeface="Arial"/>
              <a:buChar char="•"/>
            </a:pPr>
            <a:r>
              <a:rPr lang="en-US" sz="2300">
                <a:solidFill>
                  <a:schemeClr val="dk1"/>
                </a:solidFill>
                <a:latin typeface="Times New Roman"/>
                <a:ea typeface="Times New Roman"/>
                <a:cs typeface="Times New Roman"/>
                <a:sym typeface="Times New Roman"/>
              </a:rPr>
              <a:t>As </a:t>
            </a:r>
            <a:r>
              <a:rPr lang="en-US" sz="2300" b="1">
                <a:solidFill>
                  <a:schemeClr val="dk1"/>
                </a:solidFill>
                <a:latin typeface="Times New Roman"/>
                <a:ea typeface="Times New Roman"/>
                <a:cs typeface="Times New Roman"/>
                <a:sym typeface="Times New Roman"/>
              </a:rPr>
              <a:t>segment descriptors </a:t>
            </a:r>
            <a:r>
              <a:rPr lang="en-US" sz="2300">
                <a:solidFill>
                  <a:schemeClr val="dk1"/>
                </a:solidFill>
                <a:latin typeface="Times New Roman"/>
                <a:ea typeface="Times New Roman"/>
                <a:cs typeface="Times New Roman"/>
                <a:sym typeface="Times New Roman"/>
              </a:rPr>
              <a:t>are always </a:t>
            </a:r>
            <a:r>
              <a:rPr lang="en-US" sz="2300" b="1">
                <a:solidFill>
                  <a:srgbClr val="C00000"/>
                </a:solidFill>
                <a:latin typeface="Times New Roman"/>
                <a:ea typeface="Times New Roman"/>
                <a:cs typeface="Times New Roman"/>
                <a:sym typeface="Times New Roman"/>
              </a:rPr>
              <a:t>8 bytes long,</a:t>
            </a:r>
            <a:r>
              <a:rPr lang="en-US" sz="2300">
                <a:solidFill>
                  <a:schemeClr val="dk1"/>
                </a:solidFill>
                <a:latin typeface="Times New Roman"/>
                <a:ea typeface="Times New Roman"/>
                <a:cs typeface="Times New Roman"/>
                <a:sym typeface="Times New Roman"/>
              </a:rPr>
              <a:t> the </a:t>
            </a:r>
            <a:r>
              <a:rPr lang="en-US" sz="2300" b="1">
                <a:solidFill>
                  <a:schemeClr val="dk1"/>
                </a:solidFill>
                <a:latin typeface="Times New Roman"/>
                <a:ea typeface="Times New Roman"/>
                <a:cs typeface="Times New Roman"/>
                <a:sym typeface="Times New Roman"/>
              </a:rPr>
              <a:t>GDT limit </a:t>
            </a:r>
            <a:r>
              <a:rPr lang="en-US" sz="2300">
                <a:solidFill>
                  <a:schemeClr val="dk1"/>
                </a:solidFill>
                <a:latin typeface="Times New Roman"/>
                <a:ea typeface="Times New Roman"/>
                <a:cs typeface="Times New Roman"/>
                <a:sym typeface="Times New Roman"/>
              </a:rPr>
              <a:t>should always be </a:t>
            </a:r>
            <a:r>
              <a:rPr lang="en-US" sz="2300">
                <a:solidFill>
                  <a:srgbClr val="0070C0"/>
                </a:solidFill>
                <a:latin typeface="Times New Roman"/>
                <a:ea typeface="Times New Roman"/>
                <a:cs typeface="Times New Roman"/>
                <a:sym typeface="Times New Roman"/>
              </a:rPr>
              <a:t>one less than </a:t>
            </a:r>
            <a:r>
              <a:rPr lang="en-US" sz="2300">
                <a:solidFill>
                  <a:schemeClr val="dk1"/>
                </a:solidFill>
                <a:latin typeface="Times New Roman"/>
                <a:ea typeface="Times New Roman"/>
                <a:cs typeface="Times New Roman"/>
                <a:sym typeface="Times New Roman"/>
              </a:rPr>
              <a:t>an </a:t>
            </a:r>
            <a:r>
              <a:rPr lang="en-US" sz="2300" b="1">
                <a:solidFill>
                  <a:schemeClr val="dk1"/>
                </a:solidFill>
                <a:latin typeface="Times New Roman"/>
                <a:ea typeface="Times New Roman"/>
                <a:cs typeface="Times New Roman"/>
                <a:sym typeface="Times New Roman"/>
              </a:rPr>
              <a:t>integral multiple of eight</a:t>
            </a:r>
            <a:r>
              <a:rPr lang="en-US" sz="2300">
                <a:solidFill>
                  <a:schemeClr val="dk1"/>
                </a:solidFill>
                <a:latin typeface="Times New Roman"/>
                <a:ea typeface="Times New Roman"/>
                <a:cs typeface="Times New Roman"/>
                <a:sym typeface="Times New Roman"/>
              </a:rPr>
              <a:t> (i.e., 8N – 1).</a:t>
            </a:r>
            <a:endParaRPr/>
          </a:p>
        </p:txBody>
      </p:sp>
      <p:cxnSp>
        <p:nvCxnSpPr>
          <p:cNvPr id="696" name="Google Shape;696;p38"/>
          <p:cNvCxnSpPr/>
          <p:nvPr/>
        </p:nvCxnSpPr>
        <p:spPr>
          <a:xfrm rot="10800000" flipH="1">
            <a:off x="60542" y="951701"/>
            <a:ext cx="12192000" cy="27709"/>
          </a:xfrm>
          <a:prstGeom prst="straightConnector1">
            <a:avLst/>
          </a:prstGeom>
          <a:noFill/>
          <a:ln w="9525" cap="flat" cmpd="sng">
            <a:solidFill>
              <a:srgbClr val="00B050"/>
            </a:solidFill>
            <a:prstDash val="solid"/>
            <a:round/>
            <a:headEnd type="none" w="sm" len="sm"/>
            <a:tailEnd type="none" w="sm" len="sm"/>
          </a:ln>
        </p:spPr>
      </p:cxnSp>
      <p:sp>
        <p:nvSpPr>
          <p:cNvPr id="697" name="Google Shape;697;p38"/>
          <p:cNvSpPr/>
          <p:nvPr/>
        </p:nvSpPr>
        <p:spPr>
          <a:xfrm>
            <a:off x="146051" y="6356350"/>
            <a:ext cx="471487" cy="457200"/>
          </a:xfrm>
          <a:prstGeom prst="rect">
            <a:avLst/>
          </a:prstGeom>
          <a:solidFill>
            <a:srgbClr val="7030A0"/>
          </a:solidFill>
          <a:ln w="25400" cap="flat" cmpd="sng">
            <a:solidFill>
              <a:srgbClr val="7030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698" name="Google Shape;698;p38"/>
          <p:cNvCxnSpPr/>
          <p:nvPr/>
        </p:nvCxnSpPr>
        <p:spPr>
          <a:xfrm flipH="1">
            <a:off x="773905" y="13063"/>
            <a:ext cx="14288" cy="6821487"/>
          </a:xfrm>
          <a:prstGeom prst="straightConnector1">
            <a:avLst/>
          </a:prstGeom>
          <a:noFill/>
          <a:ln w="15875" cap="flat" cmpd="sng">
            <a:solidFill>
              <a:srgbClr val="00B050"/>
            </a:solidFill>
            <a:prstDash val="solid"/>
            <a:round/>
            <a:headEnd type="none" w="sm" len="sm"/>
            <a:tailEnd type="none" w="sm" len="sm"/>
          </a:ln>
        </p:spPr>
      </p:cxnSp>
      <p:cxnSp>
        <p:nvCxnSpPr>
          <p:cNvPr id="699" name="Google Shape;699;p38"/>
          <p:cNvCxnSpPr/>
          <p:nvPr/>
        </p:nvCxnSpPr>
        <p:spPr>
          <a:xfrm>
            <a:off x="0" y="6356350"/>
            <a:ext cx="12192000" cy="0"/>
          </a:xfrm>
          <a:prstGeom prst="straightConnector1">
            <a:avLst/>
          </a:prstGeom>
          <a:noFill/>
          <a:ln w="15875" cap="flat" cmpd="sng">
            <a:solidFill>
              <a:srgbClr val="00B050"/>
            </a:solidFill>
            <a:prstDash val="solid"/>
            <a:round/>
            <a:headEnd type="none" w="sm" len="sm"/>
            <a:tailEnd type="none" w="sm" len="sm"/>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9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95">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95">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95">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95">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95">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9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705"/>
        <p:cNvGrpSpPr/>
        <p:nvPr/>
      </p:nvGrpSpPr>
      <p:grpSpPr>
        <a:xfrm>
          <a:off x="0" y="0"/>
          <a:ext cx="0" cy="0"/>
          <a:chOff x="0" y="0"/>
          <a:chExt cx="0" cy="0"/>
        </a:xfrm>
      </p:grpSpPr>
      <p:sp>
        <p:nvSpPr>
          <p:cNvPr id="706" name="Google Shape;706;p39"/>
          <p:cNvSpPr txBox="1">
            <a:spLocks noGrp="1"/>
          </p:cNvSpPr>
          <p:nvPr>
            <p:ph type="title"/>
          </p:nvPr>
        </p:nvSpPr>
        <p:spPr>
          <a:xfrm>
            <a:off x="1570247" y="150838"/>
            <a:ext cx="9530080" cy="626394"/>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rgbClr val="7030A0"/>
              </a:buClr>
              <a:buSzPts val="4000"/>
              <a:buFont typeface="Times New Roman"/>
              <a:buNone/>
            </a:pPr>
            <a:r>
              <a:rPr lang="en-US" sz="4000" b="1">
                <a:solidFill>
                  <a:srgbClr val="7030A0"/>
                </a:solidFill>
                <a:latin typeface="Times New Roman"/>
                <a:ea typeface="Times New Roman"/>
                <a:cs typeface="Times New Roman"/>
                <a:sym typeface="Times New Roman"/>
              </a:rPr>
              <a:t>Global Descriptor Table Register </a:t>
            </a:r>
            <a:r>
              <a:rPr lang="en-US" sz="4000" b="1">
                <a:solidFill>
                  <a:srgbClr val="FF0000"/>
                </a:solidFill>
                <a:latin typeface="Times New Roman"/>
                <a:ea typeface="Times New Roman"/>
                <a:cs typeface="Times New Roman"/>
                <a:sym typeface="Times New Roman"/>
              </a:rPr>
              <a:t>(</a:t>
            </a:r>
            <a:r>
              <a:rPr lang="en-US" sz="3800" b="1">
                <a:solidFill>
                  <a:srgbClr val="FF0000"/>
                </a:solidFill>
                <a:latin typeface="Times New Roman"/>
                <a:ea typeface="Times New Roman"/>
                <a:cs typeface="Times New Roman"/>
                <a:sym typeface="Times New Roman"/>
              </a:rPr>
              <a:t>GDTR) </a:t>
            </a:r>
            <a:endParaRPr sz="3800" b="1">
              <a:solidFill>
                <a:srgbClr val="FF0000"/>
              </a:solidFill>
              <a:latin typeface="Times New Roman"/>
              <a:ea typeface="Times New Roman"/>
              <a:cs typeface="Times New Roman"/>
              <a:sym typeface="Times New Roman"/>
            </a:endParaRPr>
          </a:p>
        </p:txBody>
      </p:sp>
      <p:sp>
        <p:nvSpPr>
          <p:cNvPr id="707" name="Google Shape;707;p39"/>
          <p:cNvSpPr txBox="1">
            <a:spLocks noGrp="1"/>
          </p:cNvSpPr>
          <p:nvPr>
            <p:ph type="body" idx="1"/>
          </p:nvPr>
        </p:nvSpPr>
        <p:spPr>
          <a:xfrm>
            <a:off x="788192" y="1875804"/>
            <a:ext cx="11393491" cy="4271513"/>
          </a:xfrm>
          <a:prstGeom prst="rect">
            <a:avLst/>
          </a:prstGeom>
          <a:noFill/>
          <a:ln>
            <a:noFill/>
          </a:ln>
        </p:spPr>
        <p:txBody>
          <a:bodyPr spcFirstLastPara="1" wrap="square" lIns="91425" tIns="45700" rIns="91425" bIns="45700" anchor="t" anchorCtr="0">
            <a:noAutofit/>
          </a:bodyPr>
          <a:lstStyle/>
          <a:p>
            <a:pPr marL="342900" lvl="0" indent="-342900" algn="just" rtl="0">
              <a:spcBef>
                <a:spcPts val="0"/>
              </a:spcBef>
              <a:spcAft>
                <a:spcPts val="0"/>
              </a:spcAft>
              <a:buClr>
                <a:srgbClr val="002060"/>
              </a:buClr>
              <a:buSzPts val="2500"/>
              <a:buFont typeface="Wingdings" panose="05000000000000000000" pitchFamily="2" charset="2"/>
              <a:buChar char="Ø"/>
            </a:pPr>
            <a:r>
              <a:rPr lang="en-US" sz="2500" b="1" dirty="0" smtClean="0">
                <a:solidFill>
                  <a:srgbClr val="002060"/>
                </a:solidFill>
                <a:latin typeface="Times New Roman"/>
                <a:ea typeface="Times New Roman"/>
                <a:cs typeface="Times New Roman"/>
                <a:sym typeface="Times New Roman"/>
              </a:rPr>
              <a:t>H</a:t>
            </a:r>
            <a:r>
              <a:rPr lang="en-US" sz="2500" dirty="0" smtClean="0">
                <a:solidFill>
                  <a:srgbClr val="7030A0"/>
                </a:solidFill>
                <a:latin typeface="Times New Roman"/>
                <a:ea typeface="Times New Roman"/>
                <a:cs typeface="Times New Roman"/>
                <a:sym typeface="Times New Roman"/>
              </a:rPr>
              <a:t>olds </a:t>
            </a:r>
            <a:r>
              <a:rPr lang="en-US" sz="2500" dirty="0">
                <a:solidFill>
                  <a:srgbClr val="7030A0"/>
                </a:solidFill>
                <a:latin typeface="Times New Roman"/>
                <a:ea typeface="Times New Roman"/>
                <a:cs typeface="Times New Roman"/>
                <a:sym typeface="Times New Roman"/>
              </a:rPr>
              <a:t>the </a:t>
            </a:r>
            <a:r>
              <a:rPr lang="en-US" sz="2500" b="1" dirty="0">
                <a:latin typeface="Times New Roman"/>
                <a:ea typeface="Times New Roman"/>
                <a:cs typeface="Times New Roman"/>
                <a:sym typeface="Times New Roman"/>
              </a:rPr>
              <a:t>base address of 32 bit </a:t>
            </a:r>
            <a:r>
              <a:rPr lang="en-US" sz="2500" dirty="0">
                <a:solidFill>
                  <a:srgbClr val="7030A0"/>
                </a:solidFill>
                <a:latin typeface="Times New Roman"/>
                <a:ea typeface="Times New Roman"/>
                <a:cs typeface="Times New Roman"/>
                <a:sym typeface="Times New Roman"/>
              </a:rPr>
              <a:t>along with </a:t>
            </a:r>
            <a:r>
              <a:rPr lang="en-US" sz="2500" b="1" dirty="0">
                <a:latin typeface="Times New Roman"/>
                <a:ea typeface="Times New Roman"/>
                <a:cs typeface="Times New Roman"/>
                <a:sym typeface="Times New Roman"/>
              </a:rPr>
              <a:t>16 bit table limit</a:t>
            </a:r>
            <a:r>
              <a:rPr lang="en-US" sz="2500" dirty="0">
                <a:solidFill>
                  <a:srgbClr val="7030A0"/>
                </a:solidFill>
                <a:latin typeface="Times New Roman"/>
                <a:ea typeface="Times New Roman"/>
                <a:cs typeface="Times New Roman"/>
                <a:sym typeface="Times New Roman"/>
              </a:rPr>
              <a:t> for the GDT.</a:t>
            </a:r>
            <a:endParaRPr sz="2500" dirty="0">
              <a:solidFill>
                <a:srgbClr val="7030A0"/>
              </a:solidFill>
              <a:latin typeface="Times New Roman"/>
              <a:ea typeface="Times New Roman"/>
              <a:cs typeface="Times New Roman"/>
              <a:sym typeface="Times New Roman"/>
            </a:endParaRPr>
          </a:p>
          <a:p>
            <a:pPr marL="342900" lvl="0" indent="-342900" algn="just" rtl="0">
              <a:spcBef>
                <a:spcPts val="500"/>
              </a:spcBef>
              <a:spcAft>
                <a:spcPts val="0"/>
              </a:spcAft>
              <a:buClr>
                <a:srgbClr val="7030A0"/>
              </a:buClr>
              <a:buSzPts val="2500"/>
              <a:buFont typeface="Wingdings" panose="05000000000000000000" pitchFamily="2" charset="2"/>
              <a:buChar char="Ø"/>
            </a:pPr>
            <a:r>
              <a:rPr lang="en-US" sz="2500" dirty="0">
                <a:solidFill>
                  <a:srgbClr val="7030A0"/>
                </a:solidFill>
                <a:latin typeface="Times New Roman"/>
                <a:ea typeface="Times New Roman"/>
                <a:cs typeface="Times New Roman"/>
                <a:sym typeface="Times New Roman"/>
              </a:rPr>
              <a:t>The</a:t>
            </a:r>
            <a:r>
              <a:rPr lang="en-US" sz="2500" dirty="0">
                <a:latin typeface="Times New Roman"/>
                <a:ea typeface="Times New Roman"/>
                <a:cs typeface="Times New Roman"/>
                <a:sym typeface="Times New Roman"/>
              </a:rPr>
              <a:t> </a:t>
            </a:r>
            <a:r>
              <a:rPr lang="en-US" sz="2500" b="1" dirty="0">
                <a:solidFill>
                  <a:srgbClr val="FF0000"/>
                </a:solidFill>
                <a:latin typeface="Times New Roman"/>
                <a:ea typeface="Times New Roman"/>
                <a:cs typeface="Times New Roman"/>
                <a:sym typeface="Times New Roman"/>
              </a:rPr>
              <a:t>base address</a:t>
            </a:r>
            <a:r>
              <a:rPr lang="en-US" sz="2500" dirty="0">
                <a:solidFill>
                  <a:srgbClr val="FF0000"/>
                </a:solidFill>
                <a:latin typeface="Times New Roman"/>
                <a:ea typeface="Times New Roman"/>
                <a:cs typeface="Times New Roman"/>
                <a:sym typeface="Times New Roman"/>
              </a:rPr>
              <a:t> specifies </a:t>
            </a:r>
            <a:r>
              <a:rPr lang="en-US" sz="2500" dirty="0">
                <a:solidFill>
                  <a:srgbClr val="7030A0"/>
                </a:solidFill>
                <a:latin typeface="Times New Roman"/>
                <a:ea typeface="Times New Roman"/>
                <a:cs typeface="Times New Roman"/>
                <a:sym typeface="Times New Roman"/>
              </a:rPr>
              <a:t>the</a:t>
            </a:r>
            <a:r>
              <a:rPr lang="en-US" sz="2500" dirty="0">
                <a:latin typeface="Times New Roman"/>
                <a:ea typeface="Times New Roman"/>
                <a:cs typeface="Times New Roman"/>
                <a:sym typeface="Times New Roman"/>
              </a:rPr>
              <a:t> </a:t>
            </a:r>
            <a:r>
              <a:rPr lang="en-US" sz="2500" dirty="0">
                <a:solidFill>
                  <a:srgbClr val="FF0000"/>
                </a:solidFill>
                <a:latin typeface="Times New Roman"/>
                <a:ea typeface="Times New Roman"/>
                <a:cs typeface="Times New Roman"/>
                <a:sym typeface="Times New Roman"/>
              </a:rPr>
              <a:t>linear address of </a:t>
            </a:r>
            <a:r>
              <a:rPr lang="en-US" sz="2500" b="1" dirty="0">
                <a:latin typeface="Times New Roman"/>
                <a:ea typeface="Times New Roman"/>
                <a:cs typeface="Times New Roman"/>
                <a:sym typeface="Times New Roman"/>
              </a:rPr>
              <a:t>byte 0</a:t>
            </a:r>
            <a:r>
              <a:rPr lang="en-US" sz="2500" dirty="0">
                <a:solidFill>
                  <a:srgbClr val="FF0000"/>
                </a:solidFill>
                <a:latin typeface="Times New Roman"/>
                <a:ea typeface="Times New Roman"/>
                <a:cs typeface="Times New Roman"/>
                <a:sym typeface="Times New Roman"/>
              </a:rPr>
              <a:t> of the GDT.</a:t>
            </a:r>
            <a:endParaRPr sz="2500" dirty="0">
              <a:latin typeface="Times New Roman"/>
              <a:ea typeface="Times New Roman"/>
              <a:cs typeface="Times New Roman"/>
              <a:sym typeface="Times New Roman"/>
            </a:endParaRPr>
          </a:p>
          <a:p>
            <a:pPr marL="342900" lvl="0" indent="-342900" algn="just" rtl="0">
              <a:spcBef>
                <a:spcPts val="500"/>
              </a:spcBef>
              <a:spcAft>
                <a:spcPts val="0"/>
              </a:spcAft>
              <a:buClr>
                <a:srgbClr val="7030A0"/>
              </a:buClr>
              <a:buSzPts val="2500"/>
              <a:buFont typeface="Wingdings" panose="05000000000000000000" pitchFamily="2" charset="2"/>
              <a:buChar char="Ø"/>
            </a:pPr>
            <a:r>
              <a:rPr lang="en-US" sz="2500" dirty="0">
                <a:solidFill>
                  <a:srgbClr val="7030A0"/>
                </a:solidFill>
                <a:latin typeface="Times New Roman"/>
                <a:ea typeface="Times New Roman"/>
                <a:cs typeface="Times New Roman"/>
                <a:sym typeface="Times New Roman"/>
              </a:rPr>
              <a:t>The </a:t>
            </a:r>
            <a:r>
              <a:rPr lang="en-US" sz="2500" b="1" dirty="0">
                <a:latin typeface="Times New Roman"/>
                <a:ea typeface="Times New Roman"/>
                <a:cs typeface="Times New Roman"/>
                <a:sym typeface="Times New Roman"/>
              </a:rPr>
              <a:t>table limit </a:t>
            </a:r>
            <a:r>
              <a:rPr lang="en-US" sz="2500" dirty="0">
                <a:solidFill>
                  <a:srgbClr val="FF0000"/>
                </a:solidFill>
                <a:latin typeface="Times New Roman"/>
                <a:ea typeface="Times New Roman"/>
                <a:cs typeface="Times New Roman"/>
                <a:sym typeface="Times New Roman"/>
              </a:rPr>
              <a:t>specifies the </a:t>
            </a:r>
            <a:r>
              <a:rPr lang="en-US" sz="2500" b="1" dirty="0">
                <a:solidFill>
                  <a:srgbClr val="974806"/>
                </a:solidFill>
                <a:latin typeface="Times New Roman"/>
                <a:ea typeface="Times New Roman"/>
                <a:cs typeface="Times New Roman"/>
                <a:sym typeface="Times New Roman"/>
              </a:rPr>
              <a:t>number of bytes </a:t>
            </a:r>
            <a:r>
              <a:rPr lang="en-US" sz="2500" dirty="0">
                <a:solidFill>
                  <a:srgbClr val="FF0000"/>
                </a:solidFill>
                <a:latin typeface="Times New Roman"/>
                <a:ea typeface="Times New Roman"/>
                <a:cs typeface="Times New Roman"/>
                <a:sym typeface="Times New Roman"/>
              </a:rPr>
              <a:t>in </a:t>
            </a:r>
            <a:r>
              <a:rPr lang="en-US" sz="2500" dirty="0">
                <a:latin typeface="Times New Roman"/>
                <a:ea typeface="Times New Roman"/>
                <a:cs typeface="Times New Roman"/>
                <a:sym typeface="Times New Roman"/>
              </a:rPr>
              <a:t>the table </a:t>
            </a:r>
            <a:r>
              <a:rPr lang="en-US" sz="2500" dirty="0">
                <a:solidFill>
                  <a:srgbClr val="FF0000"/>
                </a:solidFill>
                <a:latin typeface="Times New Roman"/>
                <a:ea typeface="Times New Roman"/>
                <a:cs typeface="Times New Roman"/>
                <a:sym typeface="Times New Roman"/>
              </a:rPr>
              <a:t>(Actual number of bytes-1 </a:t>
            </a:r>
            <a:r>
              <a:rPr lang="en-US" sz="2500" b="1" dirty="0">
                <a:latin typeface="Times New Roman"/>
                <a:ea typeface="Times New Roman"/>
                <a:cs typeface="Times New Roman"/>
                <a:sym typeface="Times New Roman"/>
              </a:rPr>
              <a:t>For e.g</a:t>
            </a:r>
            <a:r>
              <a:rPr lang="en-US" sz="2500" dirty="0">
                <a:solidFill>
                  <a:srgbClr val="FF0000"/>
                </a:solidFill>
                <a:latin typeface="Times New Roman"/>
                <a:ea typeface="Times New Roman"/>
                <a:cs typeface="Times New Roman"/>
                <a:sym typeface="Times New Roman"/>
              </a:rPr>
              <a:t>. If Limit =7, Number of bytes present in table= 8 bytes).</a:t>
            </a:r>
            <a:endParaRPr sz="2500" dirty="0">
              <a:solidFill>
                <a:srgbClr val="FF0000"/>
              </a:solidFill>
              <a:latin typeface="Times New Roman"/>
              <a:ea typeface="Times New Roman"/>
              <a:cs typeface="Times New Roman"/>
              <a:sym typeface="Times New Roman"/>
            </a:endParaRPr>
          </a:p>
          <a:p>
            <a:pPr marL="342900" lvl="0" indent="-342900" algn="just" rtl="0">
              <a:spcBef>
                <a:spcPts val="500"/>
              </a:spcBef>
              <a:spcAft>
                <a:spcPts val="0"/>
              </a:spcAft>
              <a:buClr>
                <a:schemeClr val="dk1"/>
              </a:buClr>
              <a:buSzPts val="2500"/>
              <a:buFont typeface="Wingdings" panose="05000000000000000000" pitchFamily="2" charset="2"/>
              <a:buChar char="Ø"/>
            </a:pPr>
            <a:r>
              <a:rPr lang="en-US" sz="2500" b="1" dirty="0">
                <a:latin typeface="Times New Roman"/>
                <a:ea typeface="Times New Roman"/>
                <a:cs typeface="Times New Roman"/>
                <a:sym typeface="Times New Roman"/>
              </a:rPr>
              <a:t>Limit=</a:t>
            </a:r>
            <a:r>
              <a:rPr lang="en-US" sz="2500" dirty="0">
                <a:solidFill>
                  <a:srgbClr val="0000FF"/>
                </a:solidFill>
                <a:latin typeface="Times New Roman"/>
                <a:ea typeface="Times New Roman"/>
                <a:cs typeface="Times New Roman"/>
                <a:sym typeface="Times New Roman"/>
              </a:rPr>
              <a:t> </a:t>
            </a:r>
            <a:r>
              <a:rPr lang="en-US" sz="2200" dirty="0">
                <a:solidFill>
                  <a:srgbClr val="0000FF"/>
                </a:solidFill>
                <a:latin typeface="Times New Roman"/>
                <a:ea typeface="Times New Roman"/>
                <a:cs typeface="Times New Roman"/>
                <a:sym typeface="Times New Roman"/>
              </a:rPr>
              <a:t>Length of the Table-1</a:t>
            </a:r>
            <a:r>
              <a:rPr lang="en-US" sz="2200" b="1" dirty="0">
                <a:solidFill>
                  <a:srgbClr val="00B050"/>
                </a:solidFill>
                <a:latin typeface="Times New Roman"/>
                <a:ea typeface="Times New Roman"/>
                <a:cs typeface="Times New Roman"/>
                <a:sym typeface="Times New Roman"/>
              </a:rPr>
              <a:t>((Number of descriptors x 8)-1 in terms of </a:t>
            </a:r>
            <a:r>
              <a:rPr lang="en-US" sz="2200" b="1" dirty="0">
                <a:solidFill>
                  <a:srgbClr val="C00000"/>
                </a:solidFill>
                <a:latin typeface="Times New Roman"/>
                <a:ea typeface="Times New Roman"/>
                <a:cs typeface="Times New Roman"/>
                <a:sym typeface="Times New Roman"/>
              </a:rPr>
              <a:t>bytes </a:t>
            </a:r>
            <a:r>
              <a:rPr lang="en-US" sz="2200" b="1" dirty="0">
                <a:solidFill>
                  <a:srgbClr val="00B050"/>
                </a:solidFill>
                <a:latin typeface="Times New Roman"/>
                <a:ea typeface="Times New Roman"/>
                <a:cs typeface="Times New Roman"/>
                <a:sym typeface="Times New Roman"/>
              </a:rPr>
              <a:t>/ </a:t>
            </a:r>
            <a:r>
              <a:rPr lang="en-US" sz="2200" b="1" dirty="0">
                <a:solidFill>
                  <a:srgbClr val="0000FF"/>
                </a:solidFill>
                <a:latin typeface="Times New Roman"/>
                <a:ea typeface="Times New Roman"/>
                <a:cs typeface="Times New Roman"/>
                <a:sym typeface="Times New Roman"/>
              </a:rPr>
              <a:t>4KBytes</a:t>
            </a:r>
            <a:r>
              <a:rPr lang="en-US" sz="2200" b="1" dirty="0">
                <a:solidFill>
                  <a:srgbClr val="00B050"/>
                </a:solidFill>
                <a:latin typeface="Times New Roman"/>
                <a:ea typeface="Times New Roman"/>
                <a:cs typeface="Times New Roman"/>
                <a:sym typeface="Times New Roman"/>
              </a:rPr>
              <a:t>).</a:t>
            </a:r>
            <a:endParaRPr sz="2200" b="1" dirty="0">
              <a:solidFill>
                <a:srgbClr val="00B050"/>
              </a:solidFill>
              <a:latin typeface="Times New Roman"/>
              <a:ea typeface="Times New Roman"/>
              <a:cs typeface="Times New Roman"/>
              <a:sym typeface="Times New Roman"/>
            </a:endParaRPr>
          </a:p>
          <a:p>
            <a:pPr marL="342900" lvl="0" indent="-342900" algn="just" rtl="0">
              <a:spcBef>
                <a:spcPts val="500"/>
              </a:spcBef>
              <a:spcAft>
                <a:spcPts val="0"/>
              </a:spcAft>
              <a:buClr>
                <a:srgbClr val="C00000"/>
              </a:buClr>
              <a:buSzPts val="2500"/>
              <a:buFont typeface="Wingdings" panose="05000000000000000000" pitchFamily="2" charset="2"/>
              <a:buChar char="Ø"/>
            </a:pPr>
            <a:r>
              <a:rPr lang="en-US" sz="2500" b="1" dirty="0">
                <a:solidFill>
                  <a:srgbClr val="C00000"/>
                </a:solidFill>
                <a:latin typeface="Times New Roman"/>
                <a:ea typeface="Times New Roman"/>
                <a:cs typeface="Times New Roman"/>
                <a:sym typeface="Times New Roman"/>
              </a:rPr>
              <a:t>LGDT - SGDT </a:t>
            </a:r>
            <a:r>
              <a:rPr lang="en-US" sz="2500" b="1" dirty="0">
                <a:latin typeface="Times New Roman"/>
                <a:ea typeface="Times New Roman"/>
                <a:cs typeface="Times New Roman"/>
                <a:sym typeface="Times New Roman"/>
              </a:rPr>
              <a:t>instructions</a:t>
            </a:r>
            <a:r>
              <a:rPr lang="en-US" sz="2500" dirty="0">
                <a:solidFill>
                  <a:srgbClr val="7030A0"/>
                </a:solidFill>
                <a:latin typeface="Times New Roman"/>
                <a:ea typeface="Times New Roman"/>
                <a:cs typeface="Times New Roman"/>
                <a:sym typeface="Times New Roman"/>
              </a:rPr>
              <a:t> </a:t>
            </a:r>
            <a:r>
              <a:rPr lang="en-US" sz="2500" b="1" dirty="0">
                <a:solidFill>
                  <a:srgbClr val="7030A0"/>
                </a:solidFill>
                <a:latin typeface="Times New Roman"/>
                <a:ea typeface="Times New Roman"/>
                <a:cs typeface="Times New Roman"/>
                <a:sym typeface="Times New Roman"/>
              </a:rPr>
              <a:t>load</a:t>
            </a:r>
            <a:r>
              <a:rPr lang="en-US" sz="2500" dirty="0">
                <a:solidFill>
                  <a:srgbClr val="7030A0"/>
                </a:solidFill>
                <a:latin typeface="Times New Roman"/>
                <a:ea typeface="Times New Roman"/>
                <a:cs typeface="Times New Roman"/>
                <a:sym typeface="Times New Roman"/>
              </a:rPr>
              <a:t> and </a:t>
            </a:r>
            <a:r>
              <a:rPr lang="en-US" sz="2500" b="1" dirty="0">
                <a:solidFill>
                  <a:srgbClr val="7030A0"/>
                </a:solidFill>
                <a:latin typeface="Times New Roman"/>
                <a:ea typeface="Times New Roman"/>
                <a:cs typeface="Times New Roman"/>
                <a:sym typeface="Times New Roman"/>
              </a:rPr>
              <a:t>store </a:t>
            </a:r>
            <a:r>
              <a:rPr lang="en-US" sz="2500" dirty="0">
                <a:solidFill>
                  <a:srgbClr val="7030A0"/>
                </a:solidFill>
                <a:latin typeface="Times New Roman"/>
                <a:ea typeface="Times New Roman"/>
                <a:cs typeface="Times New Roman"/>
                <a:sym typeface="Times New Roman"/>
              </a:rPr>
              <a:t>the </a:t>
            </a:r>
            <a:r>
              <a:rPr lang="en-US" sz="2500" b="1" dirty="0">
                <a:solidFill>
                  <a:srgbClr val="974806"/>
                </a:solidFill>
                <a:latin typeface="Times New Roman"/>
                <a:ea typeface="Times New Roman"/>
                <a:cs typeface="Times New Roman"/>
                <a:sym typeface="Times New Roman"/>
              </a:rPr>
              <a:t>GDTR Register.</a:t>
            </a:r>
            <a:endParaRPr sz="2500" b="1" dirty="0">
              <a:solidFill>
                <a:srgbClr val="974806"/>
              </a:solidFill>
              <a:latin typeface="Times New Roman"/>
              <a:ea typeface="Times New Roman"/>
              <a:cs typeface="Times New Roman"/>
              <a:sym typeface="Times New Roman"/>
            </a:endParaRPr>
          </a:p>
          <a:p>
            <a:pPr marL="342900" lvl="0" indent="-342900" algn="just" rtl="0">
              <a:spcBef>
                <a:spcPts val="500"/>
              </a:spcBef>
              <a:spcAft>
                <a:spcPts val="0"/>
              </a:spcAft>
              <a:buClr>
                <a:srgbClr val="7030A0"/>
              </a:buClr>
              <a:buSzPts val="2500"/>
              <a:buFont typeface="Wingdings" panose="05000000000000000000" pitchFamily="2" charset="2"/>
              <a:buChar char="Ø"/>
            </a:pPr>
            <a:r>
              <a:rPr lang="en-US" sz="2500" dirty="0">
                <a:solidFill>
                  <a:srgbClr val="7030A0"/>
                </a:solidFill>
                <a:latin typeface="Times New Roman"/>
                <a:ea typeface="Times New Roman"/>
                <a:cs typeface="Times New Roman"/>
                <a:sym typeface="Times New Roman"/>
              </a:rPr>
              <a:t>During </a:t>
            </a:r>
            <a:r>
              <a:rPr lang="en-US" sz="2500" b="1" dirty="0">
                <a:solidFill>
                  <a:srgbClr val="974806"/>
                </a:solidFill>
                <a:latin typeface="Times New Roman"/>
                <a:ea typeface="Times New Roman"/>
                <a:cs typeface="Times New Roman"/>
                <a:sym typeface="Times New Roman"/>
              </a:rPr>
              <a:t>power ON default value </a:t>
            </a:r>
            <a:r>
              <a:rPr lang="en-US" sz="2500" dirty="0">
                <a:solidFill>
                  <a:srgbClr val="7030A0"/>
                </a:solidFill>
                <a:latin typeface="Times New Roman"/>
                <a:ea typeface="Times New Roman"/>
                <a:cs typeface="Times New Roman"/>
                <a:sym typeface="Times New Roman"/>
              </a:rPr>
              <a:t>is </a:t>
            </a:r>
            <a:r>
              <a:rPr lang="en-US" sz="2500" b="1" dirty="0">
                <a:solidFill>
                  <a:srgbClr val="7030A0"/>
                </a:solidFill>
                <a:latin typeface="Times New Roman"/>
                <a:ea typeface="Times New Roman"/>
                <a:cs typeface="Times New Roman"/>
                <a:sym typeface="Times New Roman"/>
              </a:rPr>
              <a:t>set to 0 </a:t>
            </a:r>
            <a:r>
              <a:rPr lang="en-US" sz="2500" dirty="0">
                <a:solidFill>
                  <a:srgbClr val="7030A0"/>
                </a:solidFill>
                <a:latin typeface="Times New Roman"/>
                <a:ea typeface="Times New Roman"/>
                <a:cs typeface="Times New Roman"/>
                <a:sym typeface="Times New Roman"/>
              </a:rPr>
              <a:t>with </a:t>
            </a:r>
            <a:r>
              <a:rPr lang="en-US" sz="2500" b="1" dirty="0">
                <a:latin typeface="Times New Roman"/>
                <a:ea typeface="Times New Roman"/>
                <a:cs typeface="Times New Roman"/>
                <a:sym typeface="Times New Roman"/>
              </a:rPr>
              <a:t>limit 0FFFFH (64KB).</a:t>
            </a:r>
            <a:endParaRPr sz="2500" b="1" dirty="0">
              <a:latin typeface="Times New Roman"/>
              <a:ea typeface="Times New Roman"/>
              <a:cs typeface="Times New Roman"/>
              <a:sym typeface="Times New Roman"/>
            </a:endParaRPr>
          </a:p>
          <a:p>
            <a:pPr marL="342900" lvl="0" indent="-342900" algn="just" rtl="0">
              <a:spcBef>
                <a:spcPts val="500"/>
              </a:spcBef>
              <a:spcAft>
                <a:spcPts val="0"/>
              </a:spcAft>
              <a:buClr>
                <a:srgbClr val="7030A0"/>
              </a:buClr>
              <a:buSzPts val="2500"/>
              <a:buFont typeface="Wingdings" panose="05000000000000000000" pitchFamily="2" charset="2"/>
              <a:buChar char="Ø"/>
            </a:pPr>
            <a:r>
              <a:rPr lang="en-US" sz="2500" dirty="0">
                <a:solidFill>
                  <a:srgbClr val="7030A0"/>
                </a:solidFill>
                <a:latin typeface="Times New Roman"/>
                <a:ea typeface="Times New Roman"/>
                <a:cs typeface="Times New Roman"/>
                <a:sym typeface="Times New Roman"/>
              </a:rPr>
              <a:t>A </a:t>
            </a:r>
            <a:r>
              <a:rPr lang="en-US" sz="2500" b="1" dirty="0">
                <a:solidFill>
                  <a:srgbClr val="7030A0"/>
                </a:solidFill>
                <a:latin typeface="Times New Roman"/>
                <a:ea typeface="Times New Roman"/>
                <a:cs typeface="Times New Roman"/>
                <a:sym typeface="Times New Roman"/>
              </a:rPr>
              <a:t>new base address </a:t>
            </a:r>
            <a:r>
              <a:rPr lang="en-US" sz="2500" dirty="0">
                <a:solidFill>
                  <a:srgbClr val="7030A0"/>
                </a:solidFill>
                <a:latin typeface="Times New Roman"/>
                <a:ea typeface="Times New Roman"/>
                <a:cs typeface="Times New Roman"/>
                <a:sym typeface="Times New Roman"/>
              </a:rPr>
              <a:t>must be loaded into </a:t>
            </a:r>
            <a:r>
              <a:rPr lang="en-US" sz="2500" b="1" dirty="0">
                <a:latin typeface="Times New Roman"/>
                <a:ea typeface="Times New Roman"/>
                <a:cs typeface="Times New Roman"/>
                <a:sym typeface="Times New Roman"/>
              </a:rPr>
              <a:t>the GDTR </a:t>
            </a:r>
            <a:r>
              <a:rPr lang="en-US" sz="2500" dirty="0">
                <a:solidFill>
                  <a:srgbClr val="7030A0"/>
                </a:solidFill>
                <a:latin typeface="Times New Roman"/>
                <a:ea typeface="Times New Roman"/>
                <a:cs typeface="Times New Roman"/>
                <a:sym typeface="Times New Roman"/>
              </a:rPr>
              <a:t>as part of </a:t>
            </a:r>
            <a:r>
              <a:rPr lang="en-US" sz="2500" b="1" dirty="0">
                <a:solidFill>
                  <a:srgbClr val="C00000"/>
                </a:solidFill>
                <a:latin typeface="Times New Roman"/>
                <a:ea typeface="Times New Roman"/>
                <a:cs typeface="Times New Roman"/>
                <a:sym typeface="Times New Roman"/>
              </a:rPr>
              <a:t>the processor initialization process </a:t>
            </a:r>
            <a:r>
              <a:rPr lang="en-US" sz="2500" dirty="0">
                <a:solidFill>
                  <a:srgbClr val="7030A0"/>
                </a:solidFill>
                <a:latin typeface="Times New Roman"/>
                <a:ea typeface="Times New Roman"/>
                <a:cs typeface="Times New Roman"/>
                <a:sym typeface="Times New Roman"/>
              </a:rPr>
              <a:t>for </a:t>
            </a:r>
            <a:r>
              <a:rPr lang="en-US" sz="2500" b="1" dirty="0">
                <a:solidFill>
                  <a:srgbClr val="31859B"/>
                </a:solidFill>
                <a:latin typeface="Times New Roman"/>
                <a:ea typeface="Times New Roman"/>
                <a:cs typeface="Times New Roman"/>
                <a:sym typeface="Times New Roman"/>
              </a:rPr>
              <a:t>protected-mode operation.</a:t>
            </a:r>
            <a:endParaRPr sz="2500" b="1" dirty="0">
              <a:solidFill>
                <a:srgbClr val="31859B"/>
              </a:solidFill>
              <a:latin typeface="Times New Roman"/>
              <a:ea typeface="Times New Roman"/>
              <a:cs typeface="Times New Roman"/>
              <a:sym typeface="Times New Roman"/>
            </a:endParaRPr>
          </a:p>
          <a:p>
            <a:pPr marL="342900" lvl="0" indent="-342900" algn="l" rtl="0">
              <a:spcBef>
                <a:spcPts val="500"/>
              </a:spcBef>
              <a:spcAft>
                <a:spcPts val="0"/>
              </a:spcAft>
              <a:buClr>
                <a:schemeClr val="dk1"/>
              </a:buClr>
              <a:buSzPts val="2500"/>
              <a:buNone/>
            </a:pPr>
            <a:endParaRPr sz="2500" dirty="0">
              <a:solidFill>
                <a:srgbClr val="7030A0"/>
              </a:solidFill>
              <a:latin typeface="Times New Roman"/>
              <a:ea typeface="Times New Roman"/>
              <a:cs typeface="Times New Roman"/>
              <a:sym typeface="Times New Roman"/>
            </a:endParaRPr>
          </a:p>
          <a:p>
            <a:pPr marL="342900" lvl="0" indent="-342900" algn="l" rtl="0">
              <a:spcBef>
                <a:spcPts val="500"/>
              </a:spcBef>
              <a:spcAft>
                <a:spcPts val="0"/>
              </a:spcAft>
              <a:buClr>
                <a:schemeClr val="dk1"/>
              </a:buClr>
              <a:buSzPts val="2500"/>
              <a:buNone/>
            </a:pPr>
            <a:endParaRPr sz="2500" b="1" dirty="0">
              <a:solidFill>
                <a:srgbClr val="7030A0"/>
              </a:solidFill>
              <a:latin typeface="Times New Roman"/>
              <a:ea typeface="Times New Roman"/>
              <a:cs typeface="Times New Roman"/>
              <a:sym typeface="Times New Roman"/>
            </a:endParaRPr>
          </a:p>
          <a:p>
            <a:pPr marL="342900" lvl="1" indent="-184150" algn="l" rtl="0">
              <a:spcBef>
                <a:spcPts val="500"/>
              </a:spcBef>
              <a:spcAft>
                <a:spcPts val="0"/>
              </a:spcAft>
              <a:buClr>
                <a:schemeClr val="dk1"/>
              </a:buClr>
              <a:buSzPts val="2500"/>
              <a:buFont typeface="Arial"/>
              <a:buNone/>
            </a:pPr>
            <a:endParaRPr sz="2500" dirty="0">
              <a:solidFill>
                <a:srgbClr val="7030A0"/>
              </a:solidFill>
              <a:latin typeface="Times New Roman"/>
              <a:ea typeface="Times New Roman"/>
              <a:cs typeface="Times New Roman"/>
              <a:sym typeface="Times New Roman"/>
            </a:endParaRPr>
          </a:p>
        </p:txBody>
      </p:sp>
      <p:sp>
        <p:nvSpPr>
          <p:cNvPr id="708" name="Google Shape;708;p39"/>
          <p:cNvSpPr txBox="1">
            <a:spLocks noGrp="1"/>
          </p:cNvSpPr>
          <p:nvPr>
            <p:ph type="ftr" idx="11"/>
          </p:nvPr>
        </p:nvSpPr>
        <p:spPr>
          <a:xfrm>
            <a:off x="4165600" y="6356393"/>
            <a:ext cx="3860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GB" sz="1050" b="1" smtClean="0">
                <a:solidFill>
                  <a:schemeClr val="dk1"/>
                </a:solidFill>
                <a:latin typeface="Times New Roman"/>
                <a:ea typeface="Times New Roman"/>
                <a:cs typeface="Times New Roman"/>
                <a:sym typeface="Times New Roman"/>
              </a:rPr>
              <a:t>Microprocessor Architecture and Internet of Things_CET3014B    Unit 3      2022-23     S4  </a:t>
            </a:r>
            <a:endParaRPr sz="1050" b="1">
              <a:solidFill>
                <a:schemeClr val="dk1"/>
              </a:solidFill>
              <a:latin typeface="Times New Roman"/>
              <a:ea typeface="Times New Roman"/>
              <a:cs typeface="Times New Roman"/>
              <a:sym typeface="Times New Roman"/>
            </a:endParaRPr>
          </a:p>
        </p:txBody>
      </p:sp>
      <p:pic>
        <p:nvPicPr>
          <p:cNvPr id="709" name="Google Shape;709;p39"/>
          <p:cNvPicPr preferRelativeResize="0"/>
          <p:nvPr/>
        </p:nvPicPr>
        <p:blipFill rotWithShape="1">
          <a:blip r:embed="rId3">
            <a:alphaModFix/>
          </a:blip>
          <a:srcRect/>
          <a:stretch/>
        </p:blipFill>
        <p:spPr>
          <a:xfrm>
            <a:off x="60542" y="65618"/>
            <a:ext cx="842979" cy="796834"/>
          </a:xfrm>
          <a:prstGeom prst="rect">
            <a:avLst/>
          </a:prstGeom>
          <a:noFill/>
          <a:ln>
            <a:noFill/>
          </a:ln>
        </p:spPr>
      </p:pic>
      <p:graphicFrame>
        <p:nvGraphicFramePr>
          <p:cNvPr id="710" name="Google Shape;710;p39"/>
          <p:cNvGraphicFramePr/>
          <p:nvPr/>
        </p:nvGraphicFramePr>
        <p:xfrm>
          <a:off x="1725284" y="1237891"/>
          <a:ext cx="6538825" cy="625425"/>
        </p:xfrm>
        <a:graphic>
          <a:graphicData uri="http://schemas.openxmlformats.org/drawingml/2006/table">
            <a:tbl>
              <a:tblPr firstRow="1" bandRow="1">
                <a:noFill/>
                <a:tableStyleId>{C14310B4-761D-440C-B97F-3B79ECA8EF60}</a:tableStyleId>
              </a:tblPr>
              <a:tblGrid>
                <a:gridCol w="4235075">
                  <a:extLst>
                    <a:ext uri="{9D8B030D-6E8A-4147-A177-3AD203B41FA5}">
                      <a16:colId xmlns:a16="http://schemas.microsoft.com/office/drawing/2014/main" val="20000"/>
                    </a:ext>
                  </a:extLst>
                </a:gridCol>
                <a:gridCol w="2303750">
                  <a:extLst>
                    <a:ext uri="{9D8B030D-6E8A-4147-A177-3AD203B41FA5}">
                      <a16:colId xmlns:a16="http://schemas.microsoft.com/office/drawing/2014/main" val="20001"/>
                    </a:ext>
                  </a:extLst>
                </a:gridCol>
              </a:tblGrid>
              <a:tr h="625425">
                <a:tc>
                  <a:txBody>
                    <a:bodyPr/>
                    <a:lstStyle/>
                    <a:p>
                      <a:pPr marL="0" marR="0" lvl="0" indent="0" algn="l" rtl="0">
                        <a:spcBef>
                          <a:spcPts val="0"/>
                        </a:spcBef>
                        <a:spcAft>
                          <a:spcPts val="0"/>
                        </a:spcAft>
                        <a:buNone/>
                      </a:pPr>
                      <a:r>
                        <a:rPr lang="en-US" sz="2000">
                          <a:solidFill>
                            <a:schemeClr val="dk1"/>
                          </a:solidFill>
                        </a:rPr>
                        <a:t>Linear Base Address (32 bit)</a:t>
                      </a:r>
                      <a:endParaRPr sz="2000">
                        <a:solidFill>
                          <a:schemeClr val="dk1"/>
                        </a:solidFil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2DADA"/>
                    </a:solidFill>
                  </a:tcPr>
                </a:tc>
                <a:tc>
                  <a:txBody>
                    <a:bodyPr/>
                    <a:lstStyle/>
                    <a:p>
                      <a:pPr marL="0" marR="0" lvl="0" indent="0" algn="l" rtl="0">
                        <a:spcBef>
                          <a:spcPts val="0"/>
                        </a:spcBef>
                        <a:spcAft>
                          <a:spcPts val="0"/>
                        </a:spcAft>
                        <a:buNone/>
                      </a:pPr>
                      <a:r>
                        <a:rPr lang="en-US" sz="2000">
                          <a:solidFill>
                            <a:schemeClr val="dk1"/>
                          </a:solidFill>
                        </a:rPr>
                        <a:t>Table Limit (16 bit)</a:t>
                      </a:r>
                      <a:endParaRPr sz="2000">
                        <a:solidFill>
                          <a:schemeClr val="dk1"/>
                        </a:solidFil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2DADA"/>
                    </a:solidFill>
                  </a:tcPr>
                </a:tc>
                <a:extLst>
                  <a:ext uri="{0D108BD9-81ED-4DB2-BD59-A6C34878D82A}">
                    <a16:rowId xmlns:a16="http://schemas.microsoft.com/office/drawing/2014/main" val="10000"/>
                  </a:ext>
                </a:extLst>
              </a:tr>
            </a:tbl>
          </a:graphicData>
        </a:graphic>
      </p:graphicFrame>
      <p:sp>
        <p:nvSpPr>
          <p:cNvPr id="711" name="Google Shape;711;p39"/>
          <p:cNvSpPr/>
          <p:nvPr/>
        </p:nvSpPr>
        <p:spPr>
          <a:xfrm>
            <a:off x="8439312" y="1398281"/>
            <a:ext cx="224901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C00000"/>
                </a:solidFill>
                <a:latin typeface="Calibri"/>
                <a:ea typeface="Calibri"/>
                <a:cs typeface="Calibri"/>
                <a:sym typeface="Calibri"/>
              </a:rPr>
              <a:t>Points to base of  GDT</a:t>
            </a:r>
            <a:endParaRPr/>
          </a:p>
        </p:txBody>
      </p:sp>
      <p:sp>
        <p:nvSpPr>
          <p:cNvPr id="712" name="Google Shape;712;p39"/>
          <p:cNvSpPr txBox="1">
            <a:spLocks noGrp="1"/>
          </p:cNvSpPr>
          <p:nvPr>
            <p:ph type="sldNum" idx="12"/>
          </p:nvPr>
        </p:nvSpPr>
        <p:spPr>
          <a:xfrm>
            <a:off x="8737600" y="6356393"/>
            <a:ext cx="28448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44</a:t>
            </a:fld>
            <a:endParaRPr/>
          </a:p>
        </p:txBody>
      </p:sp>
      <p:sp>
        <p:nvSpPr>
          <p:cNvPr id="713" name="Google Shape;713;p39"/>
          <p:cNvSpPr txBox="1">
            <a:spLocks noGrp="1"/>
          </p:cNvSpPr>
          <p:nvPr>
            <p:ph type="dt" idx="10"/>
          </p:nvPr>
        </p:nvSpPr>
        <p:spPr>
          <a:xfrm>
            <a:off x="903521" y="6448425"/>
            <a:ext cx="28448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D302DDA8-A72A-425B-B4C4-DEBB960E2487}" type="datetime1">
              <a:rPr lang="en-US" smtClean="0">
                <a:solidFill>
                  <a:srgbClr val="0070C0"/>
                </a:solidFill>
              </a:rPr>
              <a:t>3/29/2023</a:t>
            </a:fld>
            <a:endParaRPr>
              <a:solidFill>
                <a:srgbClr val="0070C0"/>
              </a:solidFill>
            </a:endParaRPr>
          </a:p>
        </p:txBody>
      </p:sp>
      <p:cxnSp>
        <p:nvCxnSpPr>
          <p:cNvPr id="714" name="Google Shape;714;p39"/>
          <p:cNvCxnSpPr/>
          <p:nvPr/>
        </p:nvCxnSpPr>
        <p:spPr>
          <a:xfrm rot="10800000" flipH="1">
            <a:off x="60542" y="951701"/>
            <a:ext cx="12192000" cy="27709"/>
          </a:xfrm>
          <a:prstGeom prst="straightConnector1">
            <a:avLst/>
          </a:prstGeom>
          <a:noFill/>
          <a:ln w="9525" cap="flat" cmpd="sng">
            <a:solidFill>
              <a:srgbClr val="00B050"/>
            </a:solidFill>
            <a:prstDash val="solid"/>
            <a:round/>
            <a:headEnd type="none" w="sm" len="sm"/>
            <a:tailEnd type="none" w="sm" len="sm"/>
          </a:ln>
        </p:spPr>
      </p:cxnSp>
      <p:sp>
        <p:nvSpPr>
          <p:cNvPr id="715" name="Google Shape;715;p39"/>
          <p:cNvSpPr/>
          <p:nvPr/>
        </p:nvSpPr>
        <p:spPr>
          <a:xfrm>
            <a:off x="146051" y="6356350"/>
            <a:ext cx="471487" cy="457200"/>
          </a:xfrm>
          <a:prstGeom prst="rect">
            <a:avLst/>
          </a:prstGeom>
          <a:solidFill>
            <a:srgbClr val="7030A0"/>
          </a:solidFill>
          <a:ln w="25400" cap="flat" cmpd="sng">
            <a:solidFill>
              <a:srgbClr val="7030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716" name="Google Shape;716;p39"/>
          <p:cNvCxnSpPr/>
          <p:nvPr/>
        </p:nvCxnSpPr>
        <p:spPr>
          <a:xfrm flipH="1">
            <a:off x="773905" y="13063"/>
            <a:ext cx="14288" cy="6821487"/>
          </a:xfrm>
          <a:prstGeom prst="straightConnector1">
            <a:avLst/>
          </a:prstGeom>
          <a:noFill/>
          <a:ln w="15875" cap="flat" cmpd="sng">
            <a:solidFill>
              <a:srgbClr val="00B050"/>
            </a:solidFill>
            <a:prstDash val="solid"/>
            <a:round/>
            <a:headEnd type="none" w="sm" len="sm"/>
            <a:tailEnd type="none" w="sm" len="sm"/>
          </a:ln>
        </p:spPr>
      </p:cxnSp>
      <p:cxnSp>
        <p:nvCxnSpPr>
          <p:cNvPr id="717" name="Google Shape;717;p39"/>
          <p:cNvCxnSpPr/>
          <p:nvPr/>
        </p:nvCxnSpPr>
        <p:spPr>
          <a:xfrm>
            <a:off x="-10316" y="6264275"/>
            <a:ext cx="12192000" cy="0"/>
          </a:xfrm>
          <a:prstGeom prst="straightConnector1">
            <a:avLst/>
          </a:prstGeom>
          <a:noFill/>
          <a:ln w="15875" cap="flat" cmpd="sng">
            <a:solidFill>
              <a:srgbClr val="00B050"/>
            </a:solidFill>
            <a:prstDash val="solid"/>
            <a:round/>
            <a:headEnd type="none" w="sm" len="sm"/>
            <a:tailEnd type="none" w="sm" len="sm"/>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0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0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0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0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0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0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0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721"/>
        <p:cNvGrpSpPr/>
        <p:nvPr/>
      </p:nvGrpSpPr>
      <p:grpSpPr>
        <a:xfrm>
          <a:off x="0" y="0"/>
          <a:ext cx="0" cy="0"/>
          <a:chOff x="0" y="0"/>
          <a:chExt cx="0" cy="0"/>
        </a:xfrm>
      </p:grpSpPr>
      <p:sp>
        <p:nvSpPr>
          <p:cNvPr id="722" name="Google Shape;722;p40"/>
          <p:cNvSpPr txBox="1">
            <a:spLocks noGrp="1"/>
          </p:cNvSpPr>
          <p:nvPr>
            <p:ph type="title"/>
          </p:nvPr>
        </p:nvSpPr>
        <p:spPr>
          <a:xfrm>
            <a:off x="1879690" y="0"/>
            <a:ext cx="8229600" cy="591312"/>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rgbClr val="C00000"/>
              </a:buClr>
              <a:buSzPts val="4800"/>
              <a:buFont typeface="Times New Roman"/>
              <a:buNone/>
            </a:pPr>
            <a:r>
              <a:rPr lang="en-US" sz="4800" b="1">
                <a:solidFill>
                  <a:srgbClr val="C00000"/>
                </a:solidFill>
                <a:latin typeface="Times New Roman"/>
                <a:ea typeface="Times New Roman"/>
                <a:cs typeface="Times New Roman"/>
                <a:sym typeface="Times New Roman"/>
              </a:rPr>
              <a:t>Segment Descriptor Table</a:t>
            </a:r>
            <a:endParaRPr sz="4800">
              <a:solidFill>
                <a:srgbClr val="C00000"/>
              </a:solidFill>
              <a:latin typeface="Times New Roman"/>
              <a:ea typeface="Times New Roman"/>
              <a:cs typeface="Times New Roman"/>
              <a:sym typeface="Times New Roman"/>
            </a:endParaRPr>
          </a:p>
        </p:txBody>
      </p:sp>
      <p:pic>
        <p:nvPicPr>
          <p:cNvPr id="723" name="Google Shape;723;p40"/>
          <p:cNvPicPr preferRelativeResize="0"/>
          <p:nvPr/>
        </p:nvPicPr>
        <p:blipFill rotWithShape="1">
          <a:blip r:embed="rId3">
            <a:alphaModFix/>
          </a:blip>
          <a:srcRect/>
          <a:stretch/>
        </p:blipFill>
        <p:spPr>
          <a:xfrm>
            <a:off x="2" y="65764"/>
            <a:ext cx="638354" cy="603410"/>
          </a:xfrm>
          <a:prstGeom prst="rect">
            <a:avLst/>
          </a:prstGeom>
          <a:noFill/>
          <a:ln>
            <a:noFill/>
          </a:ln>
        </p:spPr>
      </p:pic>
      <p:sp>
        <p:nvSpPr>
          <p:cNvPr id="724" name="Google Shape;724;p40"/>
          <p:cNvSpPr txBox="1">
            <a:spLocks noGrp="1"/>
          </p:cNvSpPr>
          <p:nvPr>
            <p:ph type="ftr" idx="11"/>
          </p:nvPr>
        </p:nvSpPr>
        <p:spPr>
          <a:xfrm>
            <a:off x="3006436" y="6356393"/>
            <a:ext cx="5019964"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GB" smtClean="0">
                <a:solidFill>
                  <a:schemeClr val="dk1"/>
                </a:solidFill>
              </a:rPr>
              <a:t>Microprocessor Architecture and Internet of Things_CET3014B    Unit 3      2022-23     S4  </a:t>
            </a:r>
            <a:endParaRPr>
              <a:solidFill>
                <a:schemeClr val="dk1"/>
              </a:solidFill>
            </a:endParaRPr>
          </a:p>
        </p:txBody>
      </p:sp>
      <p:sp>
        <p:nvSpPr>
          <p:cNvPr id="725" name="Google Shape;725;p40"/>
          <p:cNvSpPr txBox="1">
            <a:spLocks noGrp="1"/>
          </p:cNvSpPr>
          <p:nvPr>
            <p:ph type="sldNum" idx="12"/>
          </p:nvPr>
        </p:nvSpPr>
        <p:spPr>
          <a:xfrm>
            <a:off x="8737600" y="6356393"/>
            <a:ext cx="28448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45</a:t>
            </a:fld>
            <a:endParaRPr/>
          </a:p>
        </p:txBody>
      </p:sp>
      <p:cxnSp>
        <p:nvCxnSpPr>
          <p:cNvPr id="726" name="Google Shape;726;p40"/>
          <p:cNvCxnSpPr/>
          <p:nvPr/>
        </p:nvCxnSpPr>
        <p:spPr>
          <a:xfrm rot="10800000" flipH="1">
            <a:off x="-37504" y="711825"/>
            <a:ext cx="12192000" cy="27709"/>
          </a:xfrm>
          <a:prstGeom prst="straightConnector1">
            <a:avLst/>
          </a:prstGeom>
          <a:noFill/>
          <a:ln w="9525" cap="flat" cmpd="sng">
            <a:solidFill>
              <a:srgbClr val="00B050"/>
            </a:solidFill>
            <a:prstDash val="solid"/>
            <a:round/>
            <a:headEnd type="none" w="sm" len="sm"/>
            <a:tailEnd type="none" w="sm" len="sm"/>
          </a:ln>
        </p:spPr>
      </p:cxnSp>
      <p:sp>
        <p:nvSpPr>
          <p:cNvPr id="727" name="Google Shape;727;p40"/>
          <p:cNvSpPr/>
          <p:nvPr/>
        </p:nvSpPr>
        <p:spPr>
          <a:xfrm>
            <a:off x="146051" y="6356350"/>
            <a:ext cx="471487" cy="457200"/>
          </a:xfrm>
          <a:prstGeom prst="rect">
            <a:avLst/>
          </a:prstGeom>
          <a:solidFill>
            <a:srgbClr val="7030A0"/>
          </a:solidFill>
          <a:ln w="25400" cap="flat" cmpd="sng">
            <a:solidFill>
              <a:srgbClr val="7030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728" name="Google Shape;728;p40"/>
          <p:cNvCxnSpPr/>
          <p:nvPr/>
        </p:nvCxnSpPr>
        <p:spPr>
          <a:xfrm flipH="1">
            <a:off x="773905" y="13063"/>
            <a:ext cx="14288" cy="6821487"/>
          </a:xfrm>
          <a:prstGeom prst="straightConnector1">
            <a:avLst/>
          </a:prstGeom>
          <a:noFill/>
          <a:ln w="15875" cap="flat" cmpd="sng">
            <a:solidFill>
              <a:srgbClr val="00B050"/>
            </a:solidFill>
            <a:prstDash val="solid"/>
            <a:round/>
            <a:headEnd type="none" w="sm" len="sm"/>
            <a:tailEnd type="none" w="sm" len="sm"/>
          </a:ln>
        </p:spPr>
      </p:cxnSp>
      <p:cxnSp>
        <p:nvCxnSpPr>
          <p:cNvPr id="729" name="Google Shape;729;p40"/>
          <p:cNvCxnSpPr/>
          <p:nvPr/>
        </p:nvCxnSpPr>
        <p:spPr>
          <a:xfrm>
            <a:off x="-10316" y="6264275"/>
            <a:ext cx="12192000" cy="0"/>
          </a:xfrm>
          <a:prstGeom prst="straightConnector1">
            <a:avLst/>
          </a:prstGeom>
          <a:noFill/>
          <a:ln w="15875" cap="flat" cmpd="sng">
            <a:solidFill>
              <a:srgbClr val="00B050"/>
            </a:solidFill>
            <a:prstDash val="solid"/>
            <a:round/>
            <a:headEnd type="none" w="sm" len="sm"/>
            <a:tailEnd type="none" w="sm" len="sm"/>
          </a:ln>
        </p:spPr>
      </p:cxnSp>
      <p:sp>
        <p:nvSpPr>
          <p:cNvPr id="730" name="Google Shape;730;p40"/>
          <p:cNvSpPr txBox="1">
            <a:spLocks noGrp="1"/>
          </p:cNvSpPr>
          <p:nvPr>
            <p:ph type="dt" idx="10"/>
          </p:nvPr>
        </p:nvSpPr>
        <p:spPr>
          <a:xfrm>
            <a:off x="609600" y="6356393"/>
            <a:ext cx="28448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9F77E9F5-B8F5-4B2C-A6A2-3E77825DA512}" type="datetime1">
              <a:rPr lang="en-US" smtClean="0"/>
              <a:t>3/29/2023</a:t>
            </a:fld>
            <a:endParaRPr/>
          </a:p>
        </p:txBody>
      </p:sp>
      <p:pic>
        <p:nvPicPr>
          <p:cNvPr id="731" name="Google Shape;731;p40"/>
          <p:cNvPicPr preferRelativeResize="0"/>
          <p:nvPr/>
        </p:nvPicPr>
        <p:blipFill rotWithShape="1">
          <a:blip r:embed="rId4">
            <a:alphaModFix/>
          </a:blip>
          <a:srcRect/>
          <a:stretch/>
        </p:blipFill>
        <p:spPr>
          <a:xfrm>
            <a:off x="1599603" y="782185"/>
            <a:ext cx="9608724" cy="5333868"/>
          </a:xfrm>
          <a:prstGeom prst="rect">
            <a:avLst/>
          </a:prstGeom>
          <a:noFill/>
          <a:ln>
            <a:noFill/>
          </a:ln>
        </p:spPr>
      </p:pic>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735"/>
        <p:cNvGrpSpPr/>
        <p:nvPr/>
      </p:nvGrpSpPr>
      <p:grpSpPr>
        <a:xfrm>
          <a:off x="0" y="0"/>
          <a:ext cx="0" cy="0"/>
          <a:chOff x="0" y="0"/>
          <a:chExt cx="0" cy="0"/>
        </a:xfrm>
      </p:grpSpPr>
      <p:sp>
        <p:nvSpPr>
          <p:cNvPr id="736" name="Google Shape;736;p41"/>
          <p:cNvSpPr txBox="1">
            <a:spLocks noGrp="1"/>
          </p:cNvSpPr>
          <p:nvPr>
            <p:ph type="title"/>
          </p:nvPr>
        </p:nvSpPr>
        <p:spPr>
          <a:xfrm>
            <a:off x="319179" y="761248"/>
            <a:ext cx="11685731" cy="591312"/>
          </a:xfrm>
          <a:prstGeom prst="rect">
            <a:avLst/>
          </a:prstGeom>
          <a:noFill/>
          <a:ln>
            <a:noFill/>
          </a:ln>
        </p:spPr>
        <p:txBody>
          <a:bodyPr spcFirstLastPara="1" wrap="square" lIns="91425" tIns="45700" rIns="91425" bIns="45700" anchor="ctr" anchorCtr="0">
            <a:noAutofit/>
          </a:bodyPr>
          <a:lstStyle/>
          <a:p>
            <a:pPr>
              <a:buClr>
                <a:srgbClr val="C00000"/>
              </a:buClr>
              <a:buSzPts val="4800"/>
            </a:pPr>
            <a:r>
              <a:rPr lang="en-US" sz="3600" b="1" dirty="0">
                <a:solidFill>
                  <a:srgbClr val="C00000"/>
                </a:solidFill>
                <a:latin typeface="Times New Roman"/>
                <a:ea typeface="Times New Roman"/>
                <a:cs typeface="Times New Roman"/>
                <a:sym typeface="Times New Roman"/>
              </a:rPr>
              <a:t>Segment Descriptor </a:t>
            </a:r>
            <a:r>
              <a:rPr lang="en-US" sz="3600" b="1" dirty="0" smtClean="0">
                <a:solidFill>
                  <a:srgbClr val="C00000"/>
                </a:solidFill>
                <a:latin typeface="Times New Roman"/>
                <a:ea typeface="Times New Roman"/>
                <a:cs typeface="Times New Roman"/>
                <a:sym typeface="Times New Roman"/>
              </a:rPr>
              <a:t>Table-</a:t>
            </a:r>
            <a:br>
              <a:rPr lang="en-US" sz="3600" b="1" dirty="0" smtClean="0">
                <a:solidFill>
                  <a:srgbClr val="C00000"/>
                </a:solidFill>
                <a:latin typeface="Times New Roman"/>
                <a:ea typeface="Times New Roman"/>
                <a:cs typeface="Times New Roman"/>
                <a:sym typeface="Times New Roman"/>
              </a:rPr>
            </a:br>
            <a:r>
              <a:rPr lang="en-US" b="1" dirty="0" smtClean="0">
                <a:solidFill>
                  <a:srgbClr val="002060"/>
                </a:solidFill>
                <a:latin typeface="Times New Roman"/>
                <a:ea typeface="Times New Roman"/>
                <a:cs typeface="Times New Roman"/>
                <a:sym typeface="Times New Roman"/>
              </a:rPr>
              <a:t>LDT ---Local </a:t>
            </a:r>
            <a:r>
              <a:rPr lang="en-US" b="1" dirty="0">
                <a:solidFill>
                  <a:srgbClr val="002060"/>
                </a:solidFill>
                <a:latin typeface="Times New Roman"/>
                <a:ea typeface="Times New Roman"/>
                <a:cs typeface="Times New Roman"/>
                <a:sym typeface="Times New Roman"/>
              </a:rPr>
              <a:t>Descriptor </a:t>
            </a:r>
            <a:r>
              <a:rPr lang="en-US" b="1" dirty="0" smtClean="0">
                <a:solidFill>
                  <a:srgbClr val="002060"/>
                </a:solidFill>
                <a:latin typeface="Times New Roman"/>
                <a:ea typeface="Times New Roman"/>
                <a:cs typeface="Times New Roman"/>
                <a:sym typeface="Times New Roman"/>
              </a:rPr>
              <a:t>Table</a:t>
            </a:r>
            <a:r>
              <a:rPr lang="en-US" sz="3600" b="1" dirty="0" smtClean="0">
                <a:solidFill>
                  <a:srgbClr val="002060"/>
                </a:solidFill>
                <a:latin typeface="Times New Roman"/>
                <a:ea typeface="Times New Roman"/>
                <a:cs typeface="Times New Roman"/>
                <a:sym typeface="Times New Roman"/>
              </a:rPr>
              <a:t> </a:t>
            </a:r>
            <a:r>
              <a:rPr lang="en-US" sz="3600" b="1" dirty="0">
                <a:solidFill>
                  <a:srgbClr val="002060"/>
                </a:solidFill>
                <a:latin typeface="Times New Roman"/>
                <a:ea typeface="Times New Roman"/>
                <a:cs typeface="Times New Roman"/>
                <a:sym typeface="Times New Roman"/>
              </a:rPr>
              <a:t/>
            </a:r>
            <a:br>
              <a:rPr lang="en-US" sz="3600" b="1" dirty="0">
                <a:solidFill>
                  <a:srgbClr val="002060"/>
                </a:solidFill>
                <a:latin typeface="Times New Roman"/>
                <a:ea typeface="Times New Roman"/>
                <a:cs typeface="Times New Roman"/>
                <a:sym typeface="Times New Roman"/>
              </a:rPr>
            </a:br>
            <a:endParaRPr sz="3600" dirty="0">
              <a:solidFill>
                <a:srgbClr val="C00000"/>
              </a:solidFill>
              <a:latin typeface="Times New Roman"/>
              <a:ea typeface="Times New Roman"/>
              <a:cs typeface="Times New Roman"/>
              <a:sym typeface="Times New Roman"/>
            </a:endParaRPr>
          </a:p>
        </p:txBody>
      </p:sp>
      <p:sp>
        <p:nvSpPr>
          <p:cNvPr id="737" name="Google Shape;737;p41"/>
          <p:cNvSpPr txBox="1">
            <a:spLocks noGrp="1"/>
          </p:cNvSpPr>
          <p:nvPr>
            <p:ph type="body" idx="1"/>
          </p:nvPr>
        </p:nvSpPr>
        <p:spPr>
          <a:xfrm>
            <a:off x="773905" y="1474716"/>
            <a:ext cx="11147227" cy="5378932"/>
          </a:xfrm>
          <a:prstGeom prst="rect">
            <a:avLst/>
          </a:prstGeom>
          <a:noFill/>
          <a:ln>
            <a:noFill/>
          </a:ln>
        </p:spPr>
        <p:txBody>
          <a:bodyPr spcFirstLastPara="1" wrap="square" lIns="91425" tIns="45700" rIns="91425" bIns="45700" anchor="t" anchorCtr="0">
            <a:noAutofit/>
          </a:bodyPr>
          <a:lstStyle/>
          <a:p>
            <a:pPr marL="342900" lvl="0" indent="-342900" algn="just" rtl="0">
              <a:spcBef>
                <a:spcPts val="480"/>
              </a:spcBef>
              <a:spcAft>
                <a:spcPts val="0"/>
              </a:spcAft>
              <a:buClr>
                <a:schemeClr val="dk1"/>
              </a:buClr>
              <a:buSzPts val="2400"/>
              <a:buFont typeface="Noto Sans Symbols"/>
              <a:buChar char="⮚"/>
            </a:pPr>
            <a:r>
              <a:rPr lang="en-US" sz="2400" dirty="0" smtClean="0">
                <a:latin typeface="Times New Roman"/>
                <a:ea typeface="Times New Roman"/>
                <a:cs typeface="Times New Roman"/>
                <a:sym typeface="Times New Roman"/>
              </a:rPr>
              <a:t>Can </a:t>
            </a:r>
            <a:r>
              <a:rPr lang="en-US" sz="2400" dirty="0">
                <a:latin typeface="Times New Roman"/>
                <a:ea typeface="Times New Roman"/>
                <a:cs typeface="Times New Roman"/>
                <a:sym typeface="Times New Roman"/>
              </a:rPr>
              <a:t>be </a:t>
            </a:r>
            <a:r>
              <a:rPr lang="en-US" sz="2400" b="1" dirty="0">
                <a:solidFill>
                  <a:srgbClr val="FF0000"/>
                </a:solidFill>
                <a:latin typeface="Times New Roman"/>
                <a:ea typeface="Times New Roman"/>
                <a:cs typeface="Times New Roman"/>
                <a:sym typeface="Times New Roman"/>
              </a:rPr>
              <a:t>optionally</a:t>
            </a:r>
            <a:r>
              <a:rPr lang="en-US" sz="2400" dirty="0">
                <a:solidFill>
                  <a:srgbClr val="FF0000"/>
                </a:solidFill>
                <a:latin typeface="Times New Roman"/>
                <a:ea typeface="Times New Roman"/>
                <a:cs typeface="Times New Roman"/>
                <a:sym typeface="Times New Roman"/>
              </a:rPr>
              <a:t> </a:t>
            </a:r>
            <a:r>
              <a:rPr lang="en-US" sz="2400" dirty="0">
                <a:latin typeface="Times New Roman"/>
                <a:ea typeface="Times New Roman"/>
                <a:cs typeface="Times New Roman"/>
                <a:sym typeface="Times New Roman"/>
              </a:rPr>
              <a:t>created to maintain descriptors of a </a:t>
            </a:r>
            <a:r>
              <a:rPr lang="en-US" sz="2400" b="1" dirty="0">
                <a:solidFill>
                  <a:srgbClr val="76923C"/>
                </a:solidFill>
                <a:latin typeface="Times New Roman"/>
                <a:ea typeface="Times New Roman"/>
                <a:cs typeface="Times New Roman"/>
                <a:sym typeface="Times New Roman"/>
              </a:rPr>
              <a:t>unique program/task.</a:t>
            </a:r>
            <a:endParaRPr sz="2400" b="1" dirty="0">
              <a:solidFill>
                <a:srgbClr val="76923C"/>
              </a:solidFill>
              <a:latin typeface="Times New Roman"/>
              <a:ea typeface="Times New Roman"/>
              <a:cs typeface="Times New Roman"/>
              <a:sym typeface="Times New Roman"/>
            </a:endParaRPr>
          </a:p>
          <a:p>
            <a:pPr marL="342900" lvl="0" indent="-342900" algn="just" rtl="0">
              <a:spcBef>
                <a:spcPts val="480"/>
              </a:spcBef>
              <a:spcAft>
                <a:spcPts val="0"/>
              </a:spcAft>
              <a:buClr>
                <a:srgbClr val="FF0000"/>
              </a:buClr>
              <a:buSzPts val="2400"/>
              <a:buFont typeface="Noto Sans Symbols"/>
              <a:buChar char="⮚"/>
            </a:pPr>
            <a:r>
              <a:rPr lang="en-US" sz="2400" dirty="0">
                <a:solidFill>
                  <a:srgbClr val="FF0000"/>
                </a:solidFill>
                <a:latin typeface="Times New Roman"/>
                <a:ea typeface="Times New Roman"/>
                <a:cs typeface="Times New Roman"/>
                <a:sym typeface="Times New Roman"/>
              </a:rPr>
              <a:t>Each task </a:t>
            </a:r>
            <a:r>
              <a:rPr lang="en-US" sz="2400" dirty="0">
                <a:latin typeface="Times New Roman"/>
                <a:ea typeface="Times New Roman"/>
                <a:cs typeface="Times New Roman"/>
                <a:sym typeface="Times New Roman"/>
              </a:rPr>
              <a:t>can have access to its </a:t>
            </a:r>
            <a:r>
              <a:rPr lang="en-US" sz="2400" b="1" dirty="0">
                <a:solidFill>
                  <a:srgbClr val="FF0000"/>
                </a:solidFill>
                <a:latin typeface="Times New Roman"/>
                <a:ea typeface="Times New Roman"/>
                <a:cs typeface="Times New Roman"/>
                <a:sym typeface="Times New Roman"/>
              </a:rPr>
              <a:t>own private descriptor table </a:t>
            </a:r>
            <a:r>
              <a:rPr lang="en-US" sz="2400" dirty="0">
                <a:latin typeface="Times New Roman"/>
                <a:ea typeface="Times New Roman"/>
                <a:cs typeface="Times New Roman"/>
                <a:sym typeface="Times New Roman"/>
              </a:rPr>
              <a:t>in addition to </a:t>
            </a:r>
            <a:r>
              <a:rPr lang="en-US" sz="2400" dirty="0">
                <a:solidFill>
                  <a:srgbClr val="0000FF"/>
                </a:solidFill>
                <a:latin typeface="Times New Roman"/>
                <a:ea typeface="Times New Roman"/>
                <a:cs typeface="Times New Roman"/>
                <a:sym typeface="Times New Roman"/>
              </a:rPr>
              <a:t>the GDT.</a:t>
            </a:r>
            <a:endParaRPr sz="2400" dirty="0">
              <a:solidFill>
                <a:srgbClr val="0000FF"/>
              </a:solidFill>
              <a:latin typeface="Times New Roman"/>
              <a:ea typeface="Times New Roman"/>
              <a:cs typeface="Times New Roman"/>
              <a:sym typeface="Times New Roman"/>
            </a:endParaRPr>
          </a:p>
          <a:p>
            <a:pPr marL="342900" lvl="0" indent="-342900" algn="just" rtl="0">
              <a:spcBef>
                <a:spcPts val="480"/>
              </a:spcBef>
              <a:spcAft>
                <a:spcPts val="0"/>
              </a:spcAft>
              <a:buClr>
                <a:srgbClr val="7030A0"/>
              </a:buClr>
              <a:buSzPts val="2400"/>
              <a:buFont typeface="Noto Sans Symbols"/>
              <a:buChar char="⮚"/>
            </a:pPr>
            <a:r>
              <a:rPr lang="en-US" sz="2400" b="1" dirty="0">
                <a:solidFill>
                  <a:srgbClr val="7030A0"/>
                </a:solidFill>
                <a:latin typeface="Times New Roman"/>
                <a:ea typeface="Times New Roman"/>
                <a:cs typeface="Times New Roman"/>
                <a:sym typeface="Times New Roman"/>
              </a:rPr>
              <a:t>One</a:t>
            </a:r>
            <a:r>
              <a:rPr lang="en-US" sz="2400" b="1" dirty="0">
                <a:latin typeface="Times New Roman"/>
                <a:ea typeface="Times New Roman"/>
                <a:cs typeface="Times New Roman"/>
                <a:sym typeface="Times New Roman"/>
              </a:rPr>
              <a:t> or </a:t>
            </a:r>
            <a:r>
              <a:rPr lang="en-US" sz="2400" b="1" dirty="0">
                <a:solidFill>
                  <a:srgbClr val="7030A0"/>
                </a:solidFill>
                <a:latin typeface="Times New Roman"/>
                <a:ea typeface="Times New Roman"/>
                <a:cs typeface="Times New Roman"/>
                <a:sym typeface="Times New Roman"/>
              </a:rPr>
              <a:t>more </a:t>
            </a:r>
            <a:r>
              <a:rPr lang="en-US" sz="2400" b="1" dirty="0">
                <a:solidFill>
                  <a:srgbClr val="C00000"/>
                </a:solidFill>
                <a:latin typeface="Times New Roman"/>
                <a:ea typeface="Times New Roman"/>
                <a:cs typeface="Times New Roman"/>
                <a:sym typeface="Times New Roman"/>
              </a:rPr>
              <a:t>LDTs</a:t>
            </a:r>
            <a:r>
              <a:rPr lang="en-US" sz="2400" dirty="0">
                <a:solidFill>
                  <a:srgbClr val="7030A0"/>
                </a:solidFill>
                <a:latin typeface="Times New Roman"/>
                <a:ea typeface="Times New Roman"/>
                <a:cs typeface="Times New Roman"/>
                <a:sym typeface="Times New Roman"/>
              </a:rPr>
              <a:t> can be defined-</a:t>
            </a:r>
            <a:endParaRPr sz="2400" dirty="0">
              <a:latin typeface="Times New Roman"/>
              <a:ea typeface="Times New Roman"/>
              <a:cs typeface="Times New Roman"/>
              <a:sym typeface="Times New Roman"/>
            </a:endParaRPr>
          </a:p>
          <a:p>
            <a:pPr marL="0" lvl="0" indent="0" algn="just" rtl="0">
              <a:spcBef>
                <a:spcPts val="480"/>
              </a:spcBef>
              <a:spcAft>
                <a:spcPts val="0"/>
              </a:spcAft>
              <a:buClr>
                <a:schemeClr val="dk1"/>
              </a:buClr>
              <a:buSzPts val="2400"/>
              <a:buNone/>
            </a:pPr>
            <a:r>
              <a:rPr lang="en-US" sz="2400" dirty="0">
                <a:latin typeface="Times New Roman"/>
                <a:ea typeface="Times New Roman"/>
                <a:cs typeface="Times New Roman"/>
                <a:sym typeface="Times New Roman"/>
              </a:rPr>
              <a:t>    </a:t>
            </a:r>
            <a:r>
              <a:rPr lang="en-US" sz="2400" b="1" dirty="0">
                <a:latin typeface="Times New Roman"/>
                <a:ea typeface="Times New Roman"/>
                <a:cs typeface="Times New Roman"/>
                <a:sym typeface="Times New Roman"/>
              </a:rPr>
              <a:t>For example, </a:t>
            </a:r>
            <a:r>
              <a:rPr lang="en-US" sz="2400" dirty="0">
                <a:latin typeface="Times New Roman"/>
                <a:ea typeface="Times New Roman"/>
                <a:cs typeface="Times New Roman"/>
                <a:sym typeface="Times New Roman"/>
              </a:rPr>
              <a:t>a </a:t>
            </a:r>
            <a:r>
              <a:rPr lang="en-US" sz="2400" dirty="0">
                <a:solidFill>
                  <a:srgbClr val="7030A0"/>
                </a:solidFill>
                <a:latin typeface="Times New Roman"/>
                <a:ea typeface="Times New Roman"/>
                <a:cs typeface="Times New Roman"/>
                <a:sym typeface="Times New Roman"/>
              </a:rPr>
              <a:t>LDT can be defined for each separate task being run</a:t>
            </a:r>
            <a:r>
              <a:rPr lang="en-US" sz="2400" dirty="0">
                <a:latin typeface="Times New Roman"/>
                <a:ea typeface="Times New Roman"/>
                <a:cs typeface="Times New Roman"/>
                <a:sym typeface="Times New Roman"/>
              </a:rPr>
              <a:t>, </a:t>
            </a:r>
            <a:r>
              <a:rPr lang="en-US" sz="2400" b="1" dirty="0">
                <a:solidFill>
                  <a:srgbClr val="C00000"/>
                </a:solidFill>
                <a:latin typeface="Times New Roman"/>
                <a:ea typeface="Times New Roman"/>
                <a:cs typeface="Times New Roman"/>
                <a:sym typeface="Times New Roman"/>
              </a:rPr>
              <a:t>or</a:t>
            </a:r>
            <a:r>
              <a:rPr lang="en-US" sz="2400" dirty="0">
                <a:latin typeface="Times New Roman"/>
                <a:ea typeface="Times New Roman"/>
                <a:cs typeface="Times New Roman"/>
                <a:sym typeface="Times New Roman"/>
              </a:rPr>
              <a:t> </a:t>
            </a:r>
            <a:r>
              <a:rPr lang="en-US" sz="2400" dirty="0" smtClean="0">
                <a:latin typeface="Times New Roman"/>
                <a:ea typeface="Times New Roman"/>
                <a:cs typeface="Times New Roman"/>
                <a:sym typeface="Times New Roman"/>
              </a:rPr>
              <a:t>some </a:t>
            </a:r>
            <a:r>
              <a:rPr lang="en-US" sz="2400" b="1" dirty="0" smtClean="0">
                <a:solidFill>
                  <a:srgbClr val="C00000"/>
                </a:solidFill>
                <a:latin typeface="Times New Roman"/>
                <a:ea typeface="Times New Roman"/>
                <a:cs typeface="Times New Roman"/>
                <a:sym typeface="Times New Roman"/>
              </a:rPr>
              <a:t>or </a:t>
            </a:r>
            <a:r>
              <a:rPr lang="en-US" sz="2400" b="1" dirty="0">
                <a:latin typeface="Times New Roman"/>
                <a:ea typeface="Times New Roman"/>
                <a:cs typeface="Times New Roman"/>
                <a:sym typeface="Times New Roman"/>
              </a:rPr>
              <a:t>all tasks </a:t>
            </a:r>
            <a:r>
              <a:rPr lang="en-US" sz="2400" dirty="0">
                <a:latin typeface="Times New Roman"/>
                <a:ea typeface="Times New Roman"/>
                <a:cs typeface="Times New Roman"/>
                <a:sym typeface="Times New Roman"/>
              </a:rPr>
              <a:t>can share the </a:t>
            </a:r>
            <a:r>
              <a:rPr lang="en-US" sz="2400" b="1" dirty="0">
                <a:solidFill>
                  <a:srgbClr val="E36C09"/>
                </a:solidFill>
                <a:latin typeface="Times New Roman"/>
                <a:ea typeface="Times New Roman"/>
                <a:cs typeface="Times New Roman"/>
                <a:sym typeface="Times New Roman"/>
              </a:rPr>
              <a:t>same LDT.</a:t>
            </a:r>
            <a:endParaRPr dirty="0"/>
          </a:p>
          <a:p>
            <a:pPr marL="342900" lvl="0" indent="-342900" algn="just" rtl="0">
              <a:spcBef>
                <a:spcPts val="560"/>
              </a:spcBef>
              <a:spcAft>
                <a:spcPts val="0"/>
              </a:spcAft>
              <a:buClr>
                <a:schemeClr val="dk1"/>
              </a:buClr>
              <a:buSzPts val="2400"/>
              <a:buFont typeface="Noto Sans Symbols"/>
              <a:buChar char="⮚"/>
            </a:pPr>
            <a:r>
              <a:rPr lang="en-US" sz="2400" dirty="0">
                <a:latin typeface="Times New Roman"/>
                <a:ea typeface="Times New Roman"/>
                <a:cs typeface="Times New Roman"/>
                <a:sym typeface="Times New Roman"/>
              </a:rPr>
              <a:t>Located in a </a:t>
            </a:r>
            <a:r>
              <a:rPr lang="en-US" sz="2800" b="1" dirty="0">
                <a:solidFill>
                  <a:srgbClr val="C00000"/>
                </a:solidFill>
                <a:latin typeface="Times New Roman"/>
                <a:ea typeface="Times New Roman"/>
                <a:cs typeface="Times New Roman"/>
                <a:sym typeface="Times New Roman"/>
              </a:rPr>
              <a:t>system segment </a:t>
            </a:r>
            <a:r>
              <a:rPr lang="en-US" sz="2400" dirty="0">
                <a:latin typeface="Times New Roman"/>
                <a:ea typeface="Times New Roman"/>
                <a:cs typeface="Times New Roman"/>
                <a:sym typeface="Times New Roman"/>
              </a:rPr>
              <a:t>of the LDT type.</a:t>
            </a:r>
            <a:endParaRPr sz="2400" dirty="0">
              <a:latin typeface="Times New Roman"/>
              <a:ea typeface="Times New Roman"/>
              <a:cs typeface="Times New Roman"/>
              <a:sym typeface="Times New Roman"/>
            </a:endParaRPr>
          </a:p>
          <a:p>
            <a:pPr marL="342900" lvl="0" indent="-342900" algn="just" rtl="0">
              <a:spcBef>
                <a:spcPts val="480"/>
              </a:spcBef>
              <a:spcAft>
                <a:spcPts val="0"/>
              </a:spcAft>
              <a:buClr>
                <a:schemeClr val="dk1"/>
              </a:buClr>
              <a:buSzPts val="2400"/>
              <a:buFont typeface="Noto Sans Symbols"/>
              <a:buChar char="⮚"/>
            </a:pPr>
            <a:r>
              <a:rPr lang="en-US" sz="2400" b="1" dirty="0">
                <a:latin typeface="Times New Roman"/>
                <a:ea typeface="Times New Roman"/>
                <a:cs typeface="Times New Roman"/>
                <a:sym typeface="Times New Roman"/>
              </a:rPr>
              <a:t>GDT contains </a:t>
            </a:r>
            <a:r>
              <a:rPr lang="en-US" sz="2400" dirty="0">
                <a:latin typeface="Times New Roman"/>
                <a:ea typeface="Times New Roman"/>
                <a:cs typeface="Times New Roman"/>
                <a:sym typeface="Times New Roman"/>
              </a:rPr>
              <a:t>a </a:t>
            </a:r>
            <a:r>
              <a:rPr lang="en-US" sz="2400" dirty="0">
                <a:solidFill>
                  <a:srgbClr val="974806"/>
                </a:solidFill>
                <a:latin typeface="Times New Roman"/>
                <a:ea typeface="Times New Roman"/>
                <a:cs typeface="Times New Roman"/>
                <a:sym typeface="Times New Roman"/>
              </a:rPr>
              <a:t>segment descriptor </a:t>
            </a:r>
            <a:r>
              <a:rPr lang="en-US" sz="2400" dirty="0">
                <a:latin typeface="Times New Roman"/>
                <a:ea typeface="Times New Roman"/>
                <a:cs typeface="Times New Roman"/>
                <a:sym typeface="Times New Roman"/>
              </a:rPr>
              <a:t>for </a:t>
            </a:r>
            <a:r>
              <a:rPr lang="en-US" sz="2400" b="1" dirty="0">
                <a:solidFill>
                  <a:srgbClr val="0000FF"/>
                </a:solidFill>
                <a:latin typeface="Times New Roman"/>
                <a:ea typeface="Times New Roman"/>
                <a:cs typeface="Times New Roman"/>
                <a:sym typeface="Times New Roman"/>
              </a:rPr>
              <a:t>the LDT </a:t>
            </a:r>
            <a:r>
              <a:rPr lang="en-US" sz="2400" b="1" dirty="0" smtClean="0">
                <a:solidFill>
                  <a:srgbClr val="0000FF"/>
                </a:solidFill>
                <a:latin typeface="Times New Roman"/>
                <a:ea typeface="Times New Roman"/>
                <a:cs typeface="Times New Roman"/>
                <a:sym typeface="Times New Roman"/>
              </a:rPr>
              <a:t>segment</a:t>
            </a:r>
            <a:r>
              <a:rPr lang="en-US" sz="2400" dirty="0" smtClean="0">
                <a:latin typeface="Times New Roman"/>
                <a:ea typeface="Times New Roman"/>
                <a:cs typeface="Times New Roman"/>
                <a:sym typeface="Times New Roman"/>
              </a:rPr>
              <a:t>, can </a:t>
            </a:r>
            <a:r>
              <a:rPr lang="en-US" sz="2400" dirty="0">
                <a:latin typeface="Times New Roman"/>
                <a:ea typeface="Times New Roman"/>
                <a:cs typeface="Times New Roman"/>
                <a:sym typeface="Times New Roman"/>
              </a:rPr>
              <a:t>be located </a:t>
            </a:r>
            <a:r>
              <a:rPr lang="en-US" sz="2400" b="1" dirty="0">
                <a:latin typeface="Times New Roman"/>
                <a:ea typeface="Times New Roman"/>
                <a:cs typeface="Times New Roman"/>
                <a:sym typeface="Times New Roman"/>
              </a:rPr>
              <a:t>anywhere </a:t>
            </a:r>
            <a:r>
              <a:rPr lang="en-US" sz="2400" dirty="0">
                <a:latin typeface="Times New Roman"/>
                <a:ea typeface="Times New Roman"/>
                <a:cs typeface="Times New Roman"/>
                <a:sym typeface="Times New Roman"/>
              </a:rPr>
              <a:t>in </a:t>
            </a:r>
            <a:r>
              <a:rPr lang="en-US" sz="2400" b="1" dirty="0">
                <a:solidFill>
                  <a:schemeClr val="accent2"/>
                </a:solidFill>
                <a:latin typeface="Times New Roman"/>
                <a:ea typeface="Times New Roman"/>
                <a:cs typeface="Times New Roman"/>
                <a:sym typeface="Times New Roman"/>
              </a:rPr>
              <a:t>the GDT.</a:t>
            </a:r>
            <a:endParaRPr sz="2400" b="1" dirty="0">
              <a:solidFill>
                <a:schemeClr val="accent2"/>
              </a:solidFill>
              <a:latin typeface="Times New Roman"/>
              <a:ea typeface="Times New Roman"/>
              <a:cs typeface="Times New Roman"/>
              <a:sym typeface="Times New Roman"/>
            </a:endParaRPr>
          </a:p>
          <a:p>
            <a:pPr marL="342900" lvl="0" indent="-342900" algn="just" rtl="0">
              <a:spcBef>
                <a:spcPts val="480"/>
              </a:spcBef>
              <a:spcAft>
                <a:spcPts val="0"/>
              </a:spcAft>
              <a:buClr>
                <a:schemeClr val="dk1"/>
              </a:buClr>
              <a:buSzPts val="2400"/>
              <a:buFont typeface="Noto Sans Symbols"/>
              <a:buChar char="⮚"/>
            </a:pPr>
            <a:r>
              <a:rPr lang="en-US" sz="2400" dirty="0">
                <a:latin typeface="Times New Roman"/>
                <a:ea typeface="Times New Roman"/>
                <a:cs typeface="Times New Roman"/>
                <a:sym typeface="Times New Roman"/>
              </a:rPr>
              <a:t>The </a:t>
            </a:r>
            <a:r>
              <a:rPr lang="en-US" sz="2400" b="1" dirty="0">
                <a:latin typeface="Times New Roman"/>
                <a:ea typeface="Times New Roman"/>
                <a:cs typeface="Times New Roman"/>
                <a:sym typeface="Times New Roman"/>
              </a:rPr>
              <a:t>LDT may contain </a:t>
            </a:r>
            <a:r>
              <a:rPr lang="en-US" sz="2400" dirty="0">
                <a:latin typeface="Times New Roman"/>
                <a:ea typeface="Times New Roman"/>
                <a:cs typeface="Times New Roman"/>
                <a:sym typeface="Times New Roman"/>
              </a:rPr>
              <a:t>only </a:t>
            </a:r>
            <a:r>
              <a:rPr lang="en-US" sz="2400" b="1" dirty="0">
                <a:solidFill>
                  <a:srgbClr val="953734"/>
                </a:solidFill>
                <a:latin typeface="Times New Roman"/>
                <a:ea typeface="Times New Roman"/>
                <a:cs typeface="Times New Roman"/>
                <a:sym typeface="Times New Roman"/>
              </a:rPr>
              <a:t>code, data, stack, task gate, </a:t>
            </a:r>
            <a:r>
              <a:rPr lang="en-US" sz="2400" b="1" dirty="0">
                <a:latin typeface="Times New Roman"/>
                <a:ea typeface="Times New Roman"/>
                <a:cs typeface="Times New Roman"/>
                <a:sym typeface="Times New Roman"/>
              </a:rPr>
              <a:t>and</a:t>
            </a:r>
            <a:r>
              <a:rPr lang="en-US" sz="2400" b="1" dirty="0">
                <a:solidFill>
                  <a:srgbClr val="953734"/>
                </a:solidFill>
                <a:latin typeface="Times New Roman"/>
                <a:ea typeface="Times New Roman"/>
                <a:cs typeface="Times New Roman"/>
                <a:sym typeface="Times New Roman"/>
              </a:rPr>
              <a:t> call gate descriptors.</a:t>
            </a:r>
            <a:endParaRPr dirty="0"/>
          </a:p>
          <a:p>
            <a:pPr marL="342900" lvl="0" indent="-342900" algn="just" rtl="0">
              <a:spcBef>
                <a:spcPts val="480"/>
              </a:spcBef>
              <a:spcAft>
                <a:spcPts val="0"/>
              </a:spcAft>
              <a:buClr>
                <a:schemeClr val="dk1"/>
              </a:buClr>
              <a:buSzPts val="2400"/>
              <a:buFont typeface="Noto Sans Symbols"/>
              <a:buChar char="⮚"/>
            </a:pPr>
            <a:r>
              <a:rPr lang="en-US" sz="2400" b="1" dirty="0">
                <a:latin typeface="Times New Roman"/>
                <a:ea typeface="Times New Roman"/>
                <a:cs typeface="Times New Roman"/>
                <a:sym typeface="Times New Roman"/>
              </a:rPr>
              <a:t>LDTs provide a mechanism </a:t>
            </a:r>
            <a:r>
              <a:rPr lang="en-US" sz="2400" dirty="0">
                <a:latin typeface="Times New Roman"/>
                <a:ea typeface="Times New Roman"/>
                <a:cs typeface="Times New Roman"/>
                <a:sym typeface="Times New Roman"/>
              </a:rPr>
              <a:t>for </a:t>
            </a:r>
            <a:r>
              <a:rPr lang="en-US" sz="2400" dirty="0">
                <a:solidFill>
                  <a:srgbClr val="C00000"/>
                </a:solidFill>
                <a:latin typeface="Times New Roman"/>
                <a:ea typeface="Times New Roman"/>
                <a:cs typeface="Times New Roman"/>
                <a:sym typeface="Times New Roman"/>
              </a:rPr>
              <a:t>isolating</a:t>
            </a:r>
            <a:r>
              <a:rPr lang="en-US" sz="2400" dirty="0">
                <a:latin typeface="Times New Roman"/>
                <a:ea typeface="Times New Roman"/>
                <a:cs typeface="Times New Roman"/>
                <a:sym typeface="Times New Roman"/>
              </a:rPr>
              <a:t> a given task's </a:t>
            </a:r>
            <a:r>
              <a:rPr lang="en-US" sz="2400" b="1" dirty="0">
                <a:latin typeface="Times New Roman"/>
                <a:ea typeface="Times New Roman"/>
                <a:cs typeface="Times New Roman"/>
                <a:sym typeface="Times New Roman"/>
              </a:rPr>
              <a:t>code and data segments </a:t>
            </a:r>
            <a:r>
              <a:rPr lang="en-US" sz="2400" dirty="0">
                <a:latin typeface="Times New Roman"/>
                <a:ea typeface="Times New Roman"/>
                <a:cs typeface="Times New Roman"/>
                <a:sym typeface="Times New Roman"/>
              </a:rPr>
              <a:t>from the rest of the </a:t>
            </a:r>
            <a:r>
              <a:rPr lang="en-US" sz="2400" b="1" dirty="0">
                <a:solidFill>
                  <a:srgbClr val="974806"/>
                </a:solidFill>
                <a:latin typeface="Times New Roman"/>
                <a:ea typeface="Times New Roman"/>
                <a:cs typeface="Times New Roman"/>
                <a:sym typeface="Times New Roman"/>
              </a:rPr>
              <a:t>operating system.</a:t>
            </a:r>
            <a:endParaRPr sz="2400" b="1" dirty="0">
              <a:solidFill>
                <a:srgbClr val="974806"/>
              </a:solidFill>
              <a:latin typeface="Times New Roman"/>
              <a:ea typeface="Times New Roman"/>
              <a:cs typeface="Times New Roman"/>
              <a:sym typeface="Times New Roman"/>
            </a:endParaRPr>
          </a:p>
          <a:p>
            <a:pPr marL="517525" lvl="0" indent="-76200" algn="just" rtl="0">
              <a:spcBef>
                <a:spcPts val="480"/>
              </a:spcBef>
              <a:spcAft>
                <a:spcPts val="0"/>
              </a:spcAft>
              <a:buClr>
                <a:schemeClr val="dk1"/>
              </a:buClr>
              <a:buSzPts val="2400"/>
              <a:buNone/>
            </a:pPr>
            <a:endParaRPr sz="2400" dirty="0">
              <a:latin typeface="Times New Roman"/>
              <a:ea typeface="Times New Roman"/>
              <a:cs typeface="Times New Roman"/>
              <a:sym typeface="Times New Roman"/>
            </a:endParaRPr>
          </a:p>
        </p:txBody>
      </p:sp>
      <p:pic>
        <p:nvPicPr>
          <p:cNvPr id="738" name="Google Shape;738;p41"/>
          <p:cNvPicPr preferRelativeResize="0"/>
          <p:nvPr/>
        </p:nvPicPr>
        <p:blipFill rotWithShape="1">
          <a:blip r:embed="rId3">
            <a:alphaModFix/>
          </a:blip>
          <a:srcRect/>
          <a:stretch/>
        </p:blipFill>
        <p:spPr>
          <a:xfrm>
            <a:off x="2" y="65764"/>
            <a:ext cx="638354" cy="603410"/>
          </a:xfrm>
          <a:prstGeom prst="rect">
            <a:avLst/>
          </a:prstGeom>
          <a:noFill/>
          <a:ln>
            <a:noFill/>
          </a:ln>
        </p:spPr>
      </p:pic>
      <p:sp>
        <p:nvSpPr>
          <p:cNvPr id="739" name="Google Shape;739;p41"/>
          <p:cNvSpPr txBox="1">
            <a:spLocks noGrp="1"/>
          </p:cNvSpPr>
          <p:nvPr>
            <p:ph type="ftr" idx="11"/>
          </p:nvPr>
        </p:nvSpPr>
        <p:spPr>
          <a:xfrm>
            <a:off x="3006436" y="6356393"/>
            <a:ext cx="5019964"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GB" smtClean="0">
                <a:solidFill>
                  <a:schemeClr val="dk1"/>
                </a:solidFill>
              </a:rPr>
              <a:t>Microprocessor Architecture and Internet of Things_CET3014B    Unit 3      2022-23     S4  </a:t>
            </a:r>
            <a:endParaRPr>
              <a:solidFill>
                <a:schemeClr val="dk1"/>
              </a:solidFill>
            </a:endParaRPr>
          </a:p>
        </p:txBody>
      </p:sp>
      <p:sp>
        <p:nvSpPr>
          <p:cNvPr id="740" name="Google Shape;740;p41"/>
          <p:cNvSpPr txBox="1">
            <a:spLocks noGrp="1"/>
          </p:cNvSpPr>
          <p:nvPr>
            <p:ph type="sldNum" idx="12"/>
          </p:nvPr>
        </p:nvSpPr>
        <p:spPr>
          <a:xfrm>
            <a:off x="8737600" y="6356393"/>
            <a:ext cx="28448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46</a:t>
            </a:fld>
            <a:endParaRPr/>
          </a:p>
        </p:txBody>
      </p:sp>
      <p:cxnSp>
        <p:nvCxnSpPr>
          <p:cNvPr id="741" name="Google Shape;741;p41"/>
          <p:cNvCxnSpPr/>
          <p:nvPr/>
        </p:nvCxnSpPr>
        <p:spPr>
          <a:xfrm rot="10800000" flipH="1">
            <a:off x="21576" y="1460862"/>
            <a:ext cx="12192000" cy="27709"/>
          </a:xfrm>
          <a:prstGeom prst="straightConnector1">
            <a:avLst/>
          </a:prstGeom>
          <a:noFill/>
          <a:ln w="9525" cap="flat" cmpd="sng">
            <a:solidFill>
              <a:srgbClr val="00B050"/>
            </a:solidFill>
            <a:prstDash val="solid"/>
            <a:round/>
            <a:headEnd type="none" w="sm" len="sm"/>
            <a:tailEnd type="none" w="sm" len="sm"/>
          </a:ln>
        </p:spPr>
      </p:cxnSp>
      <p:sp>
        <p:nvSpPr>
          <p:cNvPr id="742" name="Google Shape;742;p41"/>
          <p:cNvSpPr/>
          <p:nvPr/>
        </p:nvSpPr>
        <p:spPr>
          <a:xfrm>
            <a:off x="146051" y="6356350"/>
            <a:ext cx="471487" cy="457200"/>
          </a:xfrm>
          <a:prstGeom prst="rect">
            <a:avLst/>
          </a:prstGeom>
          <a:solidFill>
            <a:srgbClr val="7030A0"/>
          </a:solidFill>
          <a:ln w="25400" cap="flat" cmpd="sng">
            <a:solidFill>
              <a:srgbClr val="7030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743" name="Google Shape;743;p41"/>
          <p:cNvCxnSpPr/>
          <p:nvPr/>
        </p:nvCxnSpPr>
        <p:spPr>
          <a:xfrm flipH="1">
            <a:off x="773905" y="13063"/>
            <a:ext cx="14288" cy="6821487"/>
          </a:xfrm>
          <a:prstGeom prst="straightConnector1">
            <a:avLst/>
          </a:prstGeom>
          <a:noFill/>
          <a:ln w="15875" cap="flat" cmpd="sng">
            <a:solidFill>
              <a:srgbClr val="00B050"/>
            </a:solidFill>
            <a:prstDash val="solid"/>
            <a:round/>
            <a:headEnd type="none" w="sm" len="sm"/>
            <a:tailEnd type="none" w="sm" len="sm"/>
          </a:ln>
        </p:spPr>
      </p:cxnSp>
      <p:cxnSp>
        <p:nvCxnSpPr>
          <p:cNvPr id="744" name="Google Shape;744;p41"/>
          <p:cNvCxnSpPr/>
          <p:nvPr/>
        </p:nvCxnSpPr>
        <p:spPr>
          <a:xfrm>
            <a:off x="-10316" y="6264275"/>
            <a:ext cx="12192000" cy="0"/>
          </a:xfrm>
          <a:prstGeom prst="straightConnector1">
            <a:avLst/>
          </a:prstGeom>
          <a:noFill/>
          <a:ln w="15875" cap="flat" cmpd="sng">
            <a:solidFill>
              <a:srgbClr val="00B050"/>
            </a:solidFill>
            <a:prstDash val="solid"/>
            <a:round/>
            <a:headEnd type="none" w="sm" len="sm"/>
            <a:tailEnd type="none" w="sm" len="sm"/>
          </a:ln>
        </p:spPr>
      </p:cxnSp>
      <p:sp>
        <p:nvSpPr>
          <p:cNvPr id="745" name="Google Shape;745;p41"/>
          <p:cNvSpPr txBox="1">
            <a:spLocks noGrp="1"/>
          </p:cNvSpPr>
          <p:nvPr>
            <p:ph type="dt" idx="10"/>
          </p:nvPr>
        </p:nvSpPr>
        <p:spPr>
          <a:xfrm>
            <a:off x="609600" y="6356393"/>
            <a:ext cx="28448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6EF2A1A4-471D-4C3A-A156-D19C10B6CB12}" type="datetime1">
              <a:rPr lang="en-US" smtClean="0"/>
              <a:t>3/29/2023</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3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37">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37">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3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3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37">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37">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3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751"/>
        <p:cNvGrpSpPr/>
        <p:nvPr/>
      </p:nvGrpSpPr>
      <p:grpSpPr>
        <a:xfrm>
          <a:off x="0" y="0"/>
          <a:ext cx="0" cy="0"/>
          <a:chOff x="0" y="0"/>
          <a:chExt cx="0" cy="0"/>
        </a:xfrm>
      </p:grpSpPr>
      <p:sp>
        <p:nvSpPr>
          <p:cNvPr id="752" name="Google Shape;752;p42"/>
          <p:cNvSpPr txBox="1">
            <a:spLocks noGrp="1"/>
          </p:cNvSpPr>
          <p:nvPr>
            <p:ph type="title"/>
          </p:nvPr>
        </p:nvSpPr>
        <p:spPr>
          <a:xfrm>
            <a:off x="1007285" y="212275"/>
            <a:ext cx="9530080" cy="626394"/>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rgbClr val="C00000"/>
              </a:buClr>
              <a:buSzPts val="6600"/>
              <a:buFont typeface="Times New Roman"/>
              <a:buNone/>
            </a:pPr>
            <a:r>
              <a:rPr lang="en-US" sz="6000" b="1" dirty="0">
                <a:solidFill>
                  <a:srgbClr val="C00000"/>
                </a:solidFill>
                <a:latin typeface="Times New Roman"/>
                <a:ea typeface="Times New Roman"/>
                <a:cs typeface="Times New Roman"/>
                <a:sym typeface="Times New Roman"/>
              </a:rPr>
              <a:t>Segment Descriptor Table</a:t>
            </a:r>
            <a:endParaRPr sz="6000" b="1" dirty="0">
              <a:solidFill>
                <a:srgbClr val="C00000"/>
              </a:solidFill>
              <a:latin typeface="Times New Roman"/>
              <a:ea typeface="Times New Roman"/>
              <a:cs typeface="Times New Roman"/>
              <a:sym typeface="Times New Roman"/>
            </a:endParaRPr>
          </a:p>
        </p:txBody>
      </p:sp>
      <p:sp>
        <p:nvSpPr>
          <p:cNvPr id="753" name="Google Shape;753;p42"/>
          <p:cNvSpPr txBox="1">
            <a:spLocks noGrp="1"/>
          </p:cNvSpPr>
          <p:nvPr>
            <p:ph type="body" idx="1"/>
          </p:nvPr>
        </p:nvSpPr>
        <p:spPr>
          <a:xfrm>
            <a:off x="842980" y="1034999"/>
            <a:ext cx="11085784" cy="5321351"/>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002060"/>
              </a:buClr>
              <a:buSzPts val="3100"/>
              <a:buNone/>
            </a:pPr>
            <a:r>
              <a:rPr lang="en-US" sz="3100" b="1" dirty="0">
                <a:solidFill>
                  <a:srgbClr val="002060"/>
                </a:solidFill>
                <a:latin typeface="Times New Roman"/>
                <a:ea typeface="Times New Roman"/>
                <a:cs typeface="Times New Roman"/>
                <a:sym typeface="Times New Roman"/>
              </a:rPr>
              <a:t>IDT (Interrupt Descriptor Table):  </a:t>
            </a:r>
            <a:endParaRPr sz="3100" b="1" dirty="0">
              <a:solidFill>
                <a:srgbClr val="002060"/>
              </a:solidFill>
              <a:latin typeface="Times New Roman"/>
              <a:ea typeface="Times New Roman"/>
              <a:cs typeface="Times New Roman"/>
              <a:sym typeface="Times New Roman"/>
            </a:endParaRPr>
          </a:p>
          <a:p>
            <a:pPr marL="342900" lvl="0" indent="-342900" algn="l" rtl="0">
              <a:spcBef>
                <a:spcPts val="620"/>
              </a:spcBef>
              <a:spcAft>
                <a:spcPts val="0"/>
              </a:spcAft>
              <a:buClr>
                <a:schemeClr val="dk1"/>
              </a:buClr>
              <a:buSzPts val="3100"/>
              <a:buFont typeface="Noto Sans Symbols"/>
              <a:buChar char="⮚"/>
            </a:pPr>
            <a:r>
              <a:rPr lang="en-US" sz="3100" dirty="0">
                <a:latin typeface="Times New Roman"/>
                <a:ea typeface="Times New Roman"/>
                <a:cs typeface="Times New Roman"/>
                <a:sym typeface="Times New Roman"/>
              </a:rPr>
              <a:t>The Interrupt descriptor table (IDT) </a:t>
            </a:r>
            <a:r>
              <a:rPr lang="en-US" sz="3100" dirty="0">
                <a:solidFill>
                  <a:srgbClr val="FF0000"/>
                </a:solidFill>
                <a:latin typeface="Times New Roman"/>
                <a:ea typeface="Times New Roman"/>
                <a:cs typeface="Times New Roman"/>
                <a:sym typeface="Times New Roman"/>
              </a:rPr>
              <a:t>holds segment descriptors that define </a:t>
            </a:r>
            <a:r>
              <a:rPr lang="en-US" sz="3100" b="1" dirty="0">
                <a:solidFill>
                  <a:srgbClr val="974806"/>
                </a:solidFill>
                <a:latin typeface="Times New Roman"/>
                <a:ea typeface="Times New Roman"/>
                <a:cs typeface="Times New Roman"/>
                <a:sym typeface="Times New Roman"/>
              </a:rPr>
              <a:t>interrupt</a:t>
            </a:r>
            <a:r>
              <a:rPr lang="en-US" sz="3100" dirty="0">
                <a:solidFill>
                  <a:srgbClr val="FF0000"/>
                </a:solidFill>
                <a:latin typeface="Times New Roman"/>
                <a:ea typeface="Times New Roman"/>
                <a:cs typeface="Times New Roman"/>
                <a:sym typeface="Times New Roman"/>
              </a:rPr>
              <a:t> or </a:t>
            </a:r>
            <a:r>
              <a:rPr lang="en-US" sz="3100" b="1" dirty="0">
                <a:solidFill>
                  <a:srgbClr val="974806"/>
                </a:solidFill>
                <a:latin typeface="Times New Roman"/>
                <a:ea typeface="Times New Roman"/>
                <a:cs typeface="Times New Roman"/>
                <a:sym typeface="Times New Roman"/>
              </a:rPr>
              <a:t>exception handling routines.</a:t>
            </a:r>
            <a:endParaRPr sz="3100" b="1" dirty="0">
              <a:solidFill>
                <a:srgbClr val="974806"/>
              </a:solidFill>
              <a:latin typeface="Times New Roman"/>
              <a:ea typeface="Times New Roman"/>
              <a:cs typeface="Times New Roman"/>
              <a:sym typeface="Times New Roman"/>
            </a:endParaRPr>
          </a:p>
          <a:p>
            <a:pPr marL="342900" lvl="0" indent="-342900" algn="just" rtl="0">
              <a:spcBef>
                <a:spcPts val="620"/>
              </a:spcBef>
              <a:spcAft>
                <a:spcPts val="0"/>
              </a:spcAft>
              <a:buClr>
                <a:schemeClr val="dk1"/>
              </a:buClr>
              <a:buSzPts val="3100"/>
              <a:buFont typeface="Noto Sans Symbols"/>
              <a:buChar char="⮚"/>
            </a:pPr>
            <a:r>
              <a:rPr lang="en-US" sz="3100" dirty="0">
                <a:latin typeface="Times New Roman"/>
                <a:ea typeface="Times New Roman"/>
                <a:cs typeface="Times New Roman"/>
                <a:sym typeface="Times New Roman"/>
              </a:rPr>
              <a:t>IDT associates each exception or interrupt vector with a </a:t>
            </a:r>
            <a:r>
              <a:rPr lang="en-US" sz="3100" dirty="0">
                <a:solidFill>
                  <a:srgbClr val="7030A0"/>
                </a:solidFill>
                <a:latin typeface="Times New Roman"/>
                <a:ea typeface="Times New Roman"/>
                <a:cs typeface="Times New Roman"/>
                <a:sym typeface="Times New Roman"/>
              </a:rPr>
              <a:t>descriptor called </a:t>
            </a:r>
            <a:r>
              <a:rPr lang="en-US" sz="3100" b="1" dirty="0">
                <a:solidFill>
                  <a:srgbClr val="974806"/>
                </a:solidFill>
                <a:latin typeface="Times New Roman"/>
                <a:ea typeface="Times New Roman"/>
                <a:cs typeface="Times New Roman"/>
                <a:sym typeface="Times New Roman"/>
              </a:rPr>
              <a:t>Gate descriptor </a:t>
            </a:r>
            <a:r>
              <a:rPr lang="en-US" sz="3100" dirty="0">
                <a:latin typeface="Times New Roman"/>
                <a:ea typeface="Times New Roman"/>
                <a:cs typeface="Times New Roman"/>
                <a:sym typeface="Times New Roman"/>
              </a:rPr>
              <a:t>for the </a:t>
            </a:r>
            <a:r>
              <a:rPr lang="en-US" sz="3100" b="1" dirty="0">
                <a:latin typeface="Times New Roman"/>
                <a:ea typeface="Times New Roman"/>
                <a:cs typeface="Times New Roman"/>
                <a:sym typeface="Times New Roman"/>
              </a:rPr>
              <a:t>procedure</a:t>
            </a:r>
            <a:r>
              <a:rPr lang="en-US" sz="3100" dirty="0">
                <a:latin typeface="Times New Roman"/>
                <a:ea typeface="Times New Roman"/>
                <a:cs typeface="Times New Roman"/>
                <a:sym typeface="Times New Roman"/>
              </a:rPr>
              <a:t> or </a:t>
            </a:r>
            <a:r>
              <a:rPr lang="en-US" sz="3100" b="1" dirty="0">
                <a:latin typeface="Times New Roman"/>
                <a:ea typeface="Times New Roman"/>
                <a:cs typeface="Times New Roman"/>
                <a:sym typeface="Times New Roman"/>
              </a:rPr>
              <a:t>task</a:t>
            </a:r>
            <a:r>
              <a:rPr lang="en-US" sz="3100" dirty="0">
                <a:latin typeface="Times New Roman"/>
                <a:ea typeface="Times New Roman"/>
                <a:cs typeface="Times New Roman"/>
                <a:sym typeface="Times New Roman"/>
              </a:rPr>
              <a:t> (</a:t>
            </a:r>
            <a:r>
              <a:rPr lang="en-US" sz="3100" dirty="0">
                <a:solidFill>
                  <a:srgbClr val="974806"/>
                </a:solidFill>
                <a:latin typeface="Times New Roman"/>
                <a:ea typeface="Times New Roman"/>
                <a:cs typeface="Times New Roman"/>
                <a:sym typeface="Times New Roman"/>
              </a:rPr>
              <a:t>ISR</a:t>
            </a:r>
            <a:r>
              <a:rPr lang="en-US" sz="3100" dirty="0">
                <a:latin typeface="Times New Roman"/>
                <a:ea typeface="Times New Roman"/>
                <a:cs typeface="Times New Roman"/>
                <a:sym typeface="Times New Roman"/>
              </a:rPr>
              <a:t>-</a:t>
            </a:r>
            <a:r>
              <a:rPr lang="en-US" sz="3100" dirty="0">
                <a:solidFill>
                  <a:srgbClr val="FF0000"/>
                </a:solidFill>
                <a:latin typeface="Times New Roman"/>
                <a:ea typeface="Times New Roman"/>
                <a:cs typeface="Times New Roman"/>
                <a:sym typeface="Times New Roman"/>
              </a:rPr>
              <a:t>interrupt service routines)</a:t>
            </a:r>
            <a:r>
              <a:rPr lang="en-US" sz="3100" dirty="0">
                <a:latin typeface="Times New Roman"/>
                <a:ea typeface="Times New Roman"/>
                <a:cs typeface="Times New Roman"/>
                <a:sym typeface="Times New Roman"/>
              </a:rPr>
              <a:t> used to service the associated exception or interrupt.</a:t>
            </a:r>
            <a:endParaRPr sz="3100" b="1" dirty="0">
              <a:solidFill>
                <a:srgbClr val="002060"/>
              </a:solidFill>
              <a:latin typeface="Times New Roman"/>
              <a:ea typeface="Times New Roman"/>
              <a:cs typeface="Times New Roman"/>
              <a:sym typeface="Times New Roman"/>
            </a:endParaRPr>
          </a:p>
          <a:p>
            <a:pPr marL="342900" lvl="0" indent="-342900" algn="just" rtl="0">
              <a:spcBef>
                <a:spcPts val="620"/>
              </a:spcBef>
              <a:spcAft>
                <a:spcPts val="0"/>
              </a:spcAft>
              <a:buClr>
                <a:schemeClr val="dk1"/>
              </a:buClr>
              <a:buSzPts val="3100"/>
              <a:buFont typeface="Noto Sans Symbols"/>
              <a:buChar char="⮚"/>
            </a:pPr>
            <a:r>
              <a:rPr lang="en-US" sz="3100" dirty="0">
                <a:latin typeface="Times New Roman"/>
                <a:ea typeface="Times New Roman"/>
                <a:cs typeface="Times New Roman"/>
                <a:sym typeface="Times New Roman"/>
              </a:rPr>
              <a:t>It is </a:t>
            </a:r>
            <a:r>
              <a:rPr lang="en-US" sz="3100" b="1" dirty="0">
                <a:latin typeface="Times New Roman"/>
                <a:ea typeface="Times New Roman"/>
                <a:cs typeface="Times New Roman"/>
                <a:sym typeface="Times New Roman"/>
              </a:rPr>
              <a:t>defined by</a:t>
            </a:r>
            <a:r>
              <a:rPr lang="en-US" sz="3100" dirty="0">
                <a:latin typeface="Times New Roman"/>
                <a:ea typeface="Times New Roman"/>
                <a:cs typeface="Times New Roman"/>
                <a:sym typeface="Times New Roman"/>
              </a:rPr>
              <a:t> the </a:t>
            </a:r>
            <a:r>
              <a:rPr lang="en-US" sz="3100" b="1" dirty="0">
                <a:solidFill>
                  <a:srgbClr val="974806"/>
                </a:solidFill>
                <a:latin typeface="Times New Roman"/>
                <a:ea typeface="Times New Roman"/>
                <a:cs typeface="Times New Roman"/>
                <a:sym typeface="Times New Roman"/>
              </a:rPr>
              <a:t>interrupt descriptor table </a:t>
            </a:r>
            <a:r>
              <a:rPr lang="en-US" sz="3100" b="1" dirty="0" smtClean="0">
                <a:solidFill>
                  <a:srgbClr val="974806"/>
                </a:solidFill>
                <a:latin typeface="Times New Roman"/>
                <a:ea typeface="Times New Roman"/>
                <a:cs typeface="Times New Roman"/>
                <a:sym typeface="Times New Roman"/>
              </a:rPr>
              <a:t>register </a:t>
            </a:r>
            <a:r>
              <a:rPr lang="en-US" sz="3100" dirty="0" smtClean="0">
                <a:latin typeface="Times New Roman"/>
                <a:ea typeface="Times New Roman"/>
                <a:cs typeface="Times New Roman"/>
                <a:sym typeface="Times New Roman"/>
              </a:rPr>
              <a:t>(</a:t>
            </a:r>
            <a:r>
              <a:rPr lang="en-US" sz="3100" dirty="0">
                <a:solidFill>
                  <a:srgbClr val="FF0000"/>
                </a:solidFill>
                <a:latin typeface="Times New Roman"/>
                <a:ea typeface="Times New Roman"/>
                <a:cs typeface="Times New Roman"/>
                <a:sym typeface="Times New Roman"/>
              </a:rPr>
              <a:t>IDTR</a:t>
            </a:r>
            <a:r>
              <a:rPr lang="en-US" sz="3100" dirty="0">
                <a:latin typeface="Times New Roman"/>
                <a:ea typeface="Times New Roman"/>
                <a:cs typeface="Times New Roman"/>
                <a:sym typeface="Times New Roman"/>
              </a:rPr>
              <a:t>)</a:t>
            </a:r>
            <a:endParaRPr sz="3100" dirty="0">
              <a:latin typeface="Times New Roman"/>
              <a:ea typeface="Times New Roman"/>
              <a:cs typeface="Times New Roman"/>
              <a:sym typeface="Times New Roman"/>
            </a:endParaRPr>
          </a:p>
          <a:p>
            <a:pPr marL="457200" lvl="1" indent="-457200" algn="just" rtl="0">
              <a:spcBef>
                <a:spcPts val="620"/>
              </a:spcBef>
              <a:spcAft>
                <a:spcPts val="0"/>
              </a:spcAft>
              <a:buClr>
                <a:schemeClr val="dk1"/>
              </a:buClr>
              <a:buSzPts val="3100"/>
              <a:buFont typeface="Noto Sans Symbols"/>
              <a:buChar char="⮚"/>
            </a:pPr>
            <a:r>
              <a:rPr lang="en-US" sz="3100" dirty="0">
                <a:latin typeface="Times New Roman"/>
                <a:ea typeface="Times New Roman"/>
                <a:cs typeface="Times New Roman"/>
                <a:sym typeface="Times New Roman"/>
              </a:rPr>
              <a:t>It is </a:t>
            </a:r>
            <a:r>
              <a:rPr lang="en-US" sz="3100" b="1" dirty="0">
                <a:solidFill>
                  <a:srgbClr val="974806"/>
                </a:solidFill>
                <a:latin typeface="Times New Roman"/>
                <a:ea typeface="Times New Roman"/>
                <a:cs typeface="Times New Roman"/>
                <a:sym typeface="Times New Roman"/>
              </a:rPr>
              <a:t>direct replacement </a:t>
            </a:r>
            <a:r>
              <a:rPr lang="en-US" sz="3100" dirty="0">
                <a:latin typeface="Times New Roman"/>
                <a:ea typeface="Times New Roman"/>
                <a:cs typeface="Times New Roman"/>
                <a:sym typeface="Times New Roman"/>
              </a:rPr>
              <a:t>for Interrupt Vector Table </a:t>
            </a:r>
            <a:r>
              <a:rPr lang="en-US" sz="3100" dirty="0">
                <a:solidFill>
                  <a:schemeClr val="accent4"/>
                </a:solidFill>
                <a:latin typeface="Times New Roman"/>
                <a:ea typeface="Times New Roman"/>
                <a:cs typeface="Times New Roman"/>
                <a:sym typeface="Times New Roman"/>
              </a:rPr>
              <a:t>(IVT) </a:t>
            </a:r>
            <a:r>
              <a:rPr lang="en-US" sz="3100" dirty="0">
                <a:latin typeface="Times New Roman"/>
                <a:ea typeface="Times New Roman"/>
                <a:cs typeface="Times New Roman"/>
                <a:sym typeface="Times New Roman"/>
              </a:rPr>
              <a:t>in 8086</a:t>
            </a:r>
            <a:endParaRPr sz="3100" dirty="0">
              <a:latin typeface="Times New Roman"/>
              <a:ea typeface="Times New Roman"/>
              <a:cs typeface="Times New Roman"/>
              <a:sym typeface="Times New Roman"/>
            </a:endParaRPr>
          </a:p>
          <a:p>
            <a:pPr marL="457200" lvl="1" indent="-457200" algn="just" rtl="0">
              <a:spcBef>
                <a:spcPts val="620"/>
              </a:spcBef>
              <a:spcAft>
                <a:spcPts val="0"/>
              </a:spcAft>
              <a:buClr>
                <a:srgbClr val="C00000"/>
              </a:buClr>
              <a:buSzPts val="3100"/>
              <a:buFont typeface="Noto Sans Symbols"/>
              <a:buChar char="⮚"/>
            </a:pPr>
            <a:r>
              <a:rPr lang="en-US" sz="3100" b="1" dirty="0">
                <a:solidFill>
                  <a:srgbClr val="C00000"/>
                </a:solidFill>
                <a:latin typeface="Times New Roman"/>
                <a:ea typeface="Times New Roman"/>
                <a:cs typeface="Times New Roman"/>
                <a:sym typeface="Times New Roman"/>
              </a:rPr>
              <a:t>One GDT &amp; IDT </a:t>
            </a:r>
            <a:r>
              <a:rPr lang="en-US" sz="3100" dirty="0">
                <a:latin typeface="Times New Roman"/>
                <a:ea typeface="Times New Roman"/>
                <a:cs typeface="Times New Roman"/>
                <a:sym typeface="Times New Roman"/>
              </a:rPr>
              <a:t>must be defined to operate in Protected Mode</a:t>
            </a:r>
            <a:endParaRPr dirty="0"/>
          </a:p>
        </p:txBody>
      </p:sp>
      <p:sp>
        <p:nvSpPr>
          <p:cNvPr id="754" name="Google Shape;754;p42"/>
          <p:cNvSpPr txBox="1">
            <a:spLocks noGrp="1"/>
          </p:cNvSpPr>
          <p:nvPr>
            <p:ph type="ftr" idx="11"/>
          </p:nvPr>
        </p:nvSpPr>
        <p:spPr>
          <a:xfrm>
            <a:off x="4165600" y="6356393"/>
            <a:ext cx="3860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GB" sz="1050" b="1" smtClean="0">
                <a:solidFill>
                  <a:schemeClr val="dk1"/>
                </a:solidFill>
                <a:latin typeface="Times New Roman"/>
                <a:ea typeface="Times New Roman"/>
                <a:cs typeface="Times New Roman"/>
                <a:sym typeface="Times New Roman"/>
              </a:rPr>
              <a:t>Microprocessor Architecture and Internet of Things_CET3014B    Unit 3      2022-23     S4  </a:t>
            </a:r>
            <a:endParaRPr sz="1050" b="1">
              <a:solidFill>
                <a:schemeClr val="dk1"/>
              </a:solidFill>
              <a:latin typeface="Times New Roman"/>
              <a:ea typeface="Times New Roman"/>
              <a:cs typeface="Times New Roman"/>
              <a:sym typeface="Times New Roman"/>
            </a:endParaRPr>
          </a:p>
        </p:txBody>
      </p:sp>
      <p:pic>
        <p:nvPicPr>
          <p:cNvPr id="755" name="Google Shape;755;p42"/>
          <p:cNvPicPr preferRelativeResize="0"/>
          <p:nvPr/>
        </p:nvPicPr>
        <p:blipFill rotWithShape="1">
          <a:blip r:embed="rId3">
            <a:alphaModFix/>
          </a:blip>
          <a:srcRect/>
          <a:stretch/>
        </p:blipFill>
        <p:spPr>
          <a:xfrm>
            <a:off x="1" y="0"/>
            <a:ext cx="842979" cy="796834"/>
          </a:xfrm>
          <a:prstGeom prst="rect">
            <a:avLst/>
          </a:prstGeom>
          <a:noFill/>
          <a:ln>
            <a:noFill/>
          </a:ln>
        </p:spPr>
      </p:pic>
      <p:sp>
        <p:nvSpPr>
          <p:cNvPr id="756" name="Google Shape;756;p42"/>
          <p:cNvSpPr txBox="1">
            <a:spLocks noGrp="1"/>
          </p:cNvSpPr>
          <p:nvPr>
            <p:ph type="sldNum" idx="12"/>
          </p:nvPr>
        </p:nvSpPr>
        <p:spPr>
          <a:xfrm>
            <a:off x="8737600" y="6356393"/>
            <a:ext cx="28448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47</a:t>
            </a:fld>
            <a:endParaRPr/>
          </a:p>
        </p:txBody>
      </p:sp>
      <p:cxnSp>
        <p:nvCxnSpPr>
          <p:cNvPr id="757" name="Google Shape;757;p42"/>
          <p:cNvCxnSpPr/>
          <p:nvPr/>
        </p:nvCxnSpPr>
        <p:spPr>
          <a:xfrm rot="10800000" flipH="1">
            <a:off x="60542" y="951701"/>
            <a:ext cx="12192000" cy="27709"/>
          </a:xfrm>
          <a:prstGeom prst="straightConnector1">
            <a:avLst/>
          </a:prstGeom>
          <a:noFill/>
          <a:ln w="9525" cap="flat" cmpd="sng">
            <a:solidFill>
              <a:srgbClr val="00B050"/>
            </a:solidFill>
            <a:prstDash val="solid"/>
            <a:round/>
            <a:headEnd type="none" w="sm" len="sm"/>
            <a:tailEnd type="none" w="sm" len="sm"/>
          </a:ln>
        </p:spPr>
      </p:cxnSp>
      <p:sp>
        <p:nvSpPr>
          <p:cNvPr id="758" name="Google Shape;758;p42"/>
          <p:cNvSpPr/>
          <p:nvPr/>
        </p:nvSpPr>
        <p:spPr>
          <a:xfrm>
            <a:off x="146051" y="6356350"/>
            <a:ext cx="471487" cy="457200"/>
          </a:xfrm>
          <a:prstGeom prst="rect">
            <a:avLst/>
          </a:prstGeom>
          <a:solidFill>
            <a:srgbClr val="7030A0"/>
          </a:solidFill>
          <a:ln w="25400" cap="flat" cmpd="sng">
            <a:solidFill>
              <a:srgbClr val="7030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759" name="Google Shape;759;p42"/>
          <p:cNvCxnSpPr/>
          <p:nvPr/>
        </p:nvCxnSpPr>
        <p:spPr>
          <a:xfrm flipH="1">
            <a:off x="773905" y="13063"/>
            <a:ext cx="14288" cy="6821487"/>
          </a:xfrm>
          <a:prstGeom prst="straightConnector1">
            <a:avLst/>
          </a:prstGeom>
          <a:noFill/>
          <a:ln w="15875" cap="flat" cmpd="sng">
            <a:solidFill>
              <a:srgbClr val="00B050"/>
            </a:solidFill>
            <a:prstDash val="solid"/>
            <a:round/>
            <a:headEnd type="none" w="sm" len="sm"/>
            <a:tailEnd type="none" w="sm" len="sm"/>
          </a:ln>
        </p:spPr>
      </p:cxnSp>
      <p:cxnSp>
        <p:nvCxnSpPr>
          <p:cNvPr id="760" name="Google Shape;760;p42"/>
          <p:cNvCxnSpPr/>
          <p:nvPr/>
        </p:nvCxnSpPr>
        <p:spPr>
          <a:xfrm>
            <a:off x="-10316" y="6264275"/>
            <a:ext cx="12192000" cy="0"/>
          </a:xfrm>
          <a:prstGeom prst="straightConnector1">
            <a:avLst/>
          </a:prstGeom>
          <a:noFill/>
          <a:ln w="15875" cap="flat" cmpd="sng">
            <a:solidFill>
              <a:srgbClr val="00B050"/>
            </a:solidFill>
            <a:prstDash val="solid"/>
            <a:round/>
            <a:headEnd type="none" w="sm" len="sm"/>
            <a:tailEnd type="none" w="sm" len="sm"/>
          </a:ln>
        </p:spPr>
      </p:cxnSp>
      <p:sp>
        <p:nvSpPr>
          <p:cNvPr id="761" name="Google Shape;761;p42"/>
          <p:cNvSpPr txBox="1">
            <a:spLocks noGrp="1"/>
          </p:cNvSpPr>
          <p:nvPr>
            <p:ph type="dt" idx="10"/>
          </p:nvPr>
        </p:nvSpPr>
        <p:spPr>
          <a:xfrm>
            <a:off x="609600" y="6356393"/>
            <a:ext cx="28448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FA24F973-2582-4D2A-8EC8-D99AEA203EDC}" type="datetime1">
              <a:rPr lang="en-US" smtClean="0"/>
              <a:t>3/29/2023</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5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5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5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5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5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5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767"/>
        <p:cNvGrpSpPr/>
        <p:nvPr/>
      </p:nvGrpSpPr>
      <p:grpSpPr>
        <a:xfrm>
          <a:off x="0" y="0"/>
          <a:ext cx="0" cy="0"/>
          <a:chOff x="0" y="0"/>
          <a:chExt cx="0" cy="0"/>
        </a:xfrm>
      </p:grpSpPr>
      <p:sp>
        <p:nvSpPr>
          <p:cNvPr id="768" name="Google Shape;768;p43"/>
          <p:cNvSpPr txBox="1">
            <a:spLocks noGrp="1"/>
          </p:cNvSpPr>
          <p:nvPr>
            <p:ph type="title"/>
          </p:nvPr>
        </p:nvSpPr>
        <p:spPr>
          <a:xfrm>
            <a:off x="853297" y="51262"/>
            <a:ext cx="9530080" cy="626394"/>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rgbClr val="002060"/>
              </a:buClr>
              <a:buSzPts val="4800"/>
              <a:buFont typeface="Times New Roman"/>
              <a:buNone/>
            </a:pPr>
            <a:r>
              <a:rPr lang="en-US" sz="4800" b="1">
                <a:solidFill>
                  <a:srgbClr val="002060"/>
                </a:solidFill>
                <a:latin typeface="Times New Roman"/>
                <a:ea typeface="Times New Roman"/>
                <a:cs typeface="Times New Roman"/>
                <a:sym typeface="Times New Roman"/>
              </a:rPr>
              <a:t>Segment Descriptor Table</a:t>
            </a:r>
            <a:endParaRPr sz="4800" b="1">
              <a:solidFill>
                <a:srgbClr val="002060"/>
              </a:solidFill>
              <a:latin typeface="Times New Roman"/>
              <a:ea typeface="Times New Roman"/>
              <a:cs typeface="Times New Roman"/>
              <a:sym typeface="Times New Roman"/>
            </a:endParaRPr>
          </a:p>
        </p:txBody>
      </p:sp>
      <p:sp>
        <p:nvSpPr>
          <p:cNvPr id="769" name="Google Shape;769;p43"/>
          <p:cNvSpPr txBox="1">
            <a:spLocks noGrp="1"/>
          </p:cNvSpPr>
          <p:nvPr>
            <p:ph type="body" idx="1"/>
          </p:nvPr>
        </p:nvSpPr>
        <p:spPr>
          <a:xfrm>
            <a:off x="834375" y="916745"/>
            <a:ext cx="11052825" cy="5137159"/>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002060"/>
              </a:buClr>
              <a:buSzPts val="3000"/>
              <a:buNone/>
            </a:pPr>
            <a:r>
              <a:rPr lang="en-US" sz="2800" b="1" dirty="0">
                <a:solidFill>
                  <a:srgbClr val="002060"/>
                </a:solidFill>
                <a:latin typeface="Times New Roman"/>
                <a:ea typeface="Times New Roman"/>
                <a:cs typeface="Times New Roman"/>
                <a:sym typeface="Times New Roman"/>
              </a:rPr>
              <a:t>IDT (Interrupt Descriptor Table):</a:t>
            </a:r>
            <a:endParaRPr sz="2800" dirty="0"/>
          </a:p>
          <a:p>
            <a:pPr marL="342900" lvl="0" indent="-342900" algn="just" rtl="0">
              <a:spcBef>
                <a:spcPts val="600"/>
              </a:spcBef>
              <a:spcAft>
                <a:spcPts val="0"/>
              </a:spcAft>
              <a:buClr>
                <a:schemeClr val="dk1"/>
              </a:buClr>
              <a:buSzPts val="3000"/>
              <a:buFont typeface="Noto Sans Symbols"/>
              <a:buChar char="⮚"/>
            </a:pPr>
            <a:r>
              <a:rPr lang="en-US" sz="2800" dirty="0">
                <a:latin typeface="Times New Roman"/>
                <a:ea typeface="Times New Roman"/>
                <a:cs typeface="Times New Roman"/>
                <a:sym typeface="Times New Roman"/>
              </a:rPr>
              <a:t>Like the GDT and LDTs, the </a:t>
            </a:r>
            <a:r>
              <a:rPr lang="en-US" sz="2800" dirty="0">
                <a:solidFill>
                  <a:srgbClr val="FF0000"/>
                </a:solidFill>
                <a:latin typeface="Times New Roman"/>
                <a:ea typeface="Times New Roman"/>
                <a:cs typeface="Times New Roman"/>
                <a:sym typeface="Times New Roman"/>
              </a:rPr>
              <a:t>IDT is an </a:t>
            </a:r>
            <a:r>
              <a:rPr lang="en-US" sz="2800" b="1" dirty="0">
                <a:solidFill>
                  <a:srgbClr val="C00000"/>
                </a:solidFill>
                <a:latin typeface="Times New Roman"/>
                <a:ea typeface="Times New Roman"/>
                <a:cs typeface="Times New Roman"/>
                <a:sym typeface="Times New Roman"/>
              </a:rPr>
              <a:t>array of 8-byte descriptors.</a:t>
            </a:r>
            <a:endParaRPr sz="2800" b="1" dirty="0">
              <a:solidFill>
                <a:srgbClr val="C00000"/>
              </a:solidFill>
              <a:latin typeface="Times New Roman"/>
              <a:ea typeface="Times New Roman"/>
              <a:cs typeface="Times New Roman"/>
              <a:sym typeface="Times New Roman"/>
            </a:endParaRPr>
          </a:p>
          <a:p>
            <a:pPr marL="342900" lvl="0" indent="-342900" algn="just" rtl="0">
              <a:spcBef>
                <a:spcPts val="600"/>
              </a:spcBef>
              <a:spcAft>
                <a:spcPts val="0"/>
              </a:spcAft>
              <a:buClr>
                <a:schemeClr val="dk1"/>
              </a:buClr>
              <a:buSzPts val="3000"/>
              <a:buFont typeface="Noto Sans Symbols"/>
              <a:buChar char="⮚"/>
            </a:pPr>
            <a:r>
              <a:rPr lang="en-US" sz="2800" dirty="0">
                <a:latin typeface="Times New Roman"/>
                <a:ea typeface="Times New Roman"/>
                <a:cs typeface="Times New Roman"/>
                <a:sym typeface="Times New Roman"/>
              </a:rPr>
              <a:t>Unlike the GDT, </a:t>
            </a:r>
            <a:r>
              <a:rPr lang="en-US" sz="2800" dirty="0">
                <a:solidFill>
                  <a:srgbClr val="7030A0"/>
                </a:solidFill>
                <a:latin typeface="Times New Roman"/>
                <a:ea typeface="Times New Roman"/>
                <a:cs typeface="Times New Roman"/>
                <a:sym typeface="Times New Roman"/>
              </a:rPr>
              <a:t>the </a:t>
            </a:r>
            <a:r>
              <a:rPr lang="en-US" sz="2800" dirty="0">
                <a:solidFill>
                  <a:srgbClr val="C00000"/>
                </a:solidFill>
                <a:latin typeface="Times New Roman"/>
                <a:ea typeface="Times New Roman"/>
                <a:cs typeface="Times New Roman"/>
                <a:sym typeface="Times New Roman"/>
              </a:rPr>
              <a:t>first entry </a:t>
            </a:r>
            <a:r>
              <a:rPr lang="en-US" sz="2800" dirty="0">
                <a:solidFill>
                  <a:srgbClr val="7030A0"/>
                </a:solidFill>
                <a:latin typeface="Times New Roman"/>
                <a:ea typeface="Times New Roman"/>
                <a:cs typeface="Times New Roman"/>
                <a:sym typeface="Times New Roman"/>
              </a:rPr>
              <a:t>of the IDT may contain </a:t>
            </a:r>
            <a:r>
              <a:rPr lang="en-US" sz="2800" b="1" dirty="0">
                <a:solidFill>
                  <a:srgbClr val="974806"/>
                </a:solidFill>
                <a:latin typeface="Times New Roman"/>
                <a:ea typeface="Times New Roman"/>
                <a:cs typeface="Times New Roman"/>
                <a:sym typeface="Times New Roman"/>
              </a:rPr>
              <a:t>a descriptor. </a:t>
            </a:r>
            <a:endParaRPr sz="2800" b="1" dirty="0">
              <a:solidFill>
                <a:srgbClr val="974806"/>
              </a:solidFill>
              <a:latin typeface="Times New Roman"/>
              <a:ea typeface="Times New Roman"/>
              <a:cs typeface="Times New Roman"/>
              <a:sym typeface="Times New Roman"/>
            </a:endParaRPr>
          </a:p>
          <a:p>
            <a:pPr marL="342900" lvl="0" indent="-342900" algn="just" rtl="0">
              <a:spcBef>
                <a:spcPts val="600"/>
              </a:spcBef>
              <a:spcAft>
                <a:spcPts val="0"/>
              </a:spcAft>
              <a:buClr>
                <a:schemeClr val="dk1"/>
              </a:buClr>
              <a:buSzPts val="3000"/>
              <a:buFont typeface="Noto Sans Symbols"/>
              <a:buChar char="⮚"/>
            </a:pPr>
            <a:r>
              <a:rPr lang="en-US" sz="2800" dirty="0">
                <a:latin typeface="Times New Roman"/>
                <a:ea typeface="Times New Roman"/>
                <a:cs typeface="Times New Roman"/>
                <a:sym typeface="Times New Roman"/>
              </a:rPr>
              <a:t>To form an </a:t>
            </a:r>
            <a:r>
              <a:rPr lang="en-US" sz="2800" b="1" dirty="0">
                <a:solidFill>
                  <a:srgbClr val="FF0000"/>
                </a:solidFill>
                <a:latin typeface="Times New Roman"/>
                <a:ea typeface="Times New Roman"/>
                <a:cs typeface="Times New Roman"/>
                <a:sym typeface="Times New Roman"/>
              </a:rPr>
              <a:t>index</a:t>
            </a:r>
            <a:r>
              <a:rPr lang="en-US" sz="2800" dirty="0">
                <a:solidFill>
                  <a:srgbClr val="FF0000"/>
                </a:solidFill>
                <a:latin typeface="Times New Roman"/>
                <a:ea typeface="Times New Roman"/>
                <a:cs typeface="Times New Roman"/>
                <a:sym typeface="Times New Roman"/>
              </a:rPr>
              <a:t> into </a:t>
            </a:r>
            <a:r>
              <a:rPr lang="en-US" sz="2800" b="1" dirty="0">
                <a:solidFill>
                  <a:srgbClr val="974806"/>
                </a:solidFill>
                <a:latin typeface="Times New Roman"/>
                <a:ea typeface="Times New Roman"/>
                <a:cs typeface="Times New Roman"/>
                <a:sym typeface="Times New Roman"/>
              </a:rPr>
              <a:t>the IDT</a:t>
            </a:r>
            <a:r>
              <a:rPr lang="en-US" sz="2800" dirty="0">
                <a:latin typeface="Times New Roman"/>
                <a:ea typeface="Times New Roman"/>
                <a:cs typeface="Times New Roman"/>
                <a:sym typeface="Times New Roman"/>
              </a:rPr>
              <a:t>, the processor </a:t>
            </a:r>
            <a:r>
              <a:rPr lang="en-US" sz="2800" b="1" dirty="0">
                <a:solidFill>
                  <a:srgbClr val="FF0000"/>
                </a:solidFill>
                <a:latin typeface="Times New Roman"/>
                <a:ea typeface="Times New Roman"/>
                <a:cs typeface="Times New Roman"/>
                <a:sym typeface="Times New Roman"/>
              </a:rPr>
              <a:t>scales/multiplies</a:t>
            </a:r>
            <a:r>
              <a:rPr lang="en-US" sz="2800" dirty="0">
                <a:solidFill>
                  <a:srgbClr val="FF0000"/>
                </a:solidFill>
                <a:latin typeface="Times New Roman"/>
                <a:ea typeface="Times New Roman"/>
                <a:cs typeface="Times New Roman"/>
                <a:sym typeface="Times New Roman"/>
              </a:rPr>
              <a:t>  the exception or interrupt vector </a:t>
            </a:r>
            <a:r>
              <a:rPr lang="en-US" sz="2800" b="1" dirty="0">
                <a:solidFill>
                  <a:srgbClr val="953734"/>
                </a:solidFill>
                <a:latin typeface="Times New Roman"/>
                <a:ea typeface="Times New Roman"/>
                <a:cs typeface="Times New Roman"/>
                <a:sym typeface="Times New Roman"/>
              </a:rPr>
              <a:t>by eight </a:t>
            </a:r>
            <a:r>
              <a:rPr lang="en-US" sz="2800" dirty="0">
                <a:latin typeface="Times New Roman"/>
                <a:ea typeface="Times New Roman"/>
                <a:cs typeface="Times New Roman"/>
                <a:sym typeface="Times New Roman"/>
              </a:rPr>
              <a:t>(the number of bytes in a gate descriptor). </a:t>
            </a:r>
            <a:endParaRPr sz="2800" dirty="0">
              <a:latin typeface="Times New Roman"/>
              <a:ea typeface="Times New Roman"/>
              <a:cs typeface="Times New Roman"/>
              <a:sym typeface="Times New Roman"/>
            </a:endParaRPr>
          </a:p>
          <a:p>
            <a:pPr marL="342900" lvl="0" indent="-342900" algn="just" rtl="0">
              <a:spcBef>
                <a:spcPts val="600"/>
              </a:spcBef>
              <a:spcAft>
                <a:spcPts val="0"/>
              </a:spcAft>
              <a:buClr>
                <a:schemeClr val="dk1"/>
              </a:buClr>
              <a:buSzPts val="3000"/>
              <a:buFont typeface="Noto Sans Symbols"/>
              <a:buChar char="⮚"/>
            </a:pPr>
            <a:r>
              <a:rPr lang="en-US" sz="2800" dirty="0">
                <a:latin typeface="Times New Roman"/>
                <a:ea typeface="Times New Roman"/>
                <a:cs typeface="Times New Roman"/>
                <a:sym typeface="Times New Roman"/>
              </a:rPr>
              <a:t>As there are </a:t>
            </a:r>
            <a:r>
              <a:rPr lang="en-US" sz="2800" b="1" dirty="0">
                <a:solidFill>
                  <a:srgbClr val="7030A0"/>
                </a:solidFill>
                <a:latin typeface="Times New Roman"/>
                <a:ea typeface="Times New Roman"/>
                <a:cs typeface="Times New Roman"/>
                <a:sym typeface="Times New Roman"/>
              </a:rPr>
              <a:t>only </a:t>
            </a:r>
            <a:r>
              <a:rPr lang="en-US" sz="2800" b="1" dirty="0">
                <a:solidFill>
                  <a:srgbClr val="953734"/>
                </a:solidFill>
                <a:latin typeface="Times New Roman"/>
                <a:ea typeface="Times New Roman"/>
                <a:cs typeface="Times New Roman"/>
                <a:sym typeface="Times New Roman"/>
              </a:rPr>
              <a:t>256</a:t>
            </a:r>
            <a:r>
              <a:rPr lang="en-US" sz="2800" b="1" dirty="0">
                <a:solidFill>
                  <a:srgbClr val="7030A0"/>
                </a:solidFill>
                <a:latin typeface="Times New Roman"/>
                <a:ea typeface="Times New Roman"/>
                <a:cs typeface="Times New Roman"/>
                <a:sym typeface="Times New Roman"/>
              </a:rPr>
              <a:t> interrupt or exception vectors</a:t>
            </a:r>
            <a:r>
              <a:rPr lang="en-US" sz="2800" dirty="0">
                <a:latin typeface="Times New Roman"/>
                <a:ea typeface="Times New Roman"/>
                <a:cs typeface="Times New Roman"/>
                <a:sym typeface="Times New Roman"/>
              </a:rPr>
              <a:t>, the IDT need not contain </a:t>
            </a:r>
            <a:r>
              <a:rPr lang="en-US" sz="2800" b="1" dirty="0">
                <a:latin typeface="Times New Roman"/>
                <a:ea typeface="Times New Roman"/>
                <a:cs typeface="Times New Roman"/>
                <a:sym typeface="Times New Roman"/>
              </a:rPr>
              <a:t>more than </a:t>
            </a:r>
            <a:r>
              <a:rPr lang="en-US" sz="2800" b="1" dirty="0">
                <a:solidFill>
                  <a:srgbClr val="3F3151"/>
                </a:solidFill>
                <a:latin typeface="Times New Roman"/>
                <a:ea typeface="Times New Roman"/>
                <a:cs typeface="Times New Roman"/>
                <a:sym typeface="Times New Roman"/>
              </a:rPr>
              <a:t>256 descriptors</a:t>
            </a:r>
            <a:r>
              <a:rPr lang="en-US" sz="2800" dirty="0">
                <a:latin typeface="Times New Roman"/>
                <a:ea typeface="Times New Roman"/>
                <a:cs typeface="Times New Roman"/>
                <a:sym typeface="Times New Roman"/>
              </a:rPr>
              <a:t>. </a:t>
            </a:r>
            <a:endParaRPr sz="2800" dirty="0">
              <a:latin typeface="Times New Roman"/>
              <a:ea typeface="Times New Roman"/>
              <a:cs typeface="Times New Roman"/>
              <a:sym typeface="Times New Roman"/>
            </a:endParaRPr>
          </a:p>
          <a:p>
            <a:pPr marL="342900" lvl="0" indent="-342900" algn="just" rtl="0">
              <a:spcBef>
                <a:spcPts val="600"/>
              </a:spcBef>
              <a:spcAft>
                <a:spcPts val="0"/>
              </a:spcAft>
              <a:buClr>
                <a:schemeClr val="dk1"/>
              </a:buClr>
              <a:buSzPts val="3000"/>
              <a:buFont typeface="Noto Sans Symbols"/>
              <a:buChar char="⮚"/>
            </a:pPr>
            <a:r>
              <a:rPr lang="en-US" sz="2800" dirty="0">
                <a:latin typeface="Times New Roman"/>
                <a:ea typeface="Times New Roman"/>
                <a:cs typeface="Times New Roman"/>
                <a:sym typeface="Times New Roman"/>
              </a:rPr>
              <a:t>It </a:t>
            </a:r>
            <a:r>
              <a:rPr lang="en-US" sz="2800" dirty="0">
                <a:solidFill>
                  <a:srgbClr val="FF0000"/>
                </a:solidFill>
                <a:latin typeface="Times New Roman"/>
                <a:ea typeface="Times New Roman"/>
                <a:cs typeface="Times New Roman"/>
                <a:sym typeface="Times New Roman"/>
              </a:rPr>
              <a:t>can contain </a:t>
            </a:r>
            <a:r>
              <a:rPr lang="en-US" sz="2800" dirty="0">
                <a:solidFill>
                  <a:srgbClr val="3F3151"/>
                </a:solidFill>
                <a:latin typeface="Times New Roman"/>
                <a:ea typeface="Times New Roman"/>
                <a:cs typeface="Times New Roman"/>
                <a:sym typeface="Times New Roman"/>
              </a:rPr>
              <a:t>fewer than </a:t>
            </a:r>
            <a:r>
              <a:rPr lang="en-US" sz="2800" dirty="0">
                <a:solidFill>
                  <a:srgbClr val="FF0000"/>
                </a:solidFill>
                <a:latin typeface="Times New Roman"/>
                <a:ea typeface="Times New Roman"/>
                <a:cs typeface="Times New Roman"/>
                <a:sym typeface="Times New Roman"/>
              </a:rPr>
              <a:t>256 descriptors</a:t>
            </a:r>
            <a:r>
              <a:rPr lang="en-US" sz="2800" dirty="0">
                <a:latin typeface="Times New Roman"/>
                <a:ea typeface="Times New Roman"/>
                <a:cs typeface="Times New Roman"/>
                <a:sym typeface="Times New Roman"/>
              </a:rPr>
              <a:t>, because descriptors are</a:t>
            </a:r>
            <a:endParaRPr sz="2800" dirty="0"/>
          </a:p>
          <a:p>
            <a:pPr marL="0" lvl="0" indent="0" algn="just" rtl="0">
              <a:spcBef>
                <a:spcPts val="600"/>
              </a:spcBef>
              <a:spcAft>
                <a:spcPts val="0"/>
              </a:spcAft>
              <a:buClr>
                <a:schemeClr val="dk1"/>
              </a:buClr>
              <a:buSzPts val="3000"/>
              <a:buNone/>
            </a:pPr>
            <a:r>
              <a:rPr lang="en-US" sz="2800" dirty="0">
                <a:latin typeface="Times New Roman"/>
                <a:ea typeface="Times New Roman"/>
                <a:cs typeface="Times New Roman"/>
                <a:sym typeface="Times New Roman"/>
              </a:rPr>
              <a:t>    required only </a:t>
            </a:r>
            <a:r>
              <a:rPr lang="en-US" sz="2800" dirty="0">
                <a:solidFill>
                  <a:srgbClr val="FF0000"/>
                </a:solidFill>
                <a:latin typeface="Times New Roman"/>
                <a:ea typeface="Times New Roman"/>
                <a:cs typeface="Times New Roman"/>
                <a:sym typeface="Times New Roman"/>
              </a:rPr>
              <a:t>for the </a:t>
            </a:r>
            <a:r>
              <a:rPr lang="en-US" sz="2800" b="1" dirty="0">
                <a:solidFill>
                  <a:srgbClr val="00B050"/>
                </a:solidFill>
                <a:latin typeface="Times New Roman"/>
                <a:ea typeface="Times New Roman"/>
                <a:cs typeface="Times New Roman"/>
                <a:sym typeface="Times New Roman"/>
              </a:rPr>
              <a:t>interrupt and exception vectors </a:t>
            </a:r>
            <a:r>
              <a:rPr lang="en-US" sz="2000" dirty="0">
                <a:solidFill>
                  <a:srgbClr val="FF0000"/>
                </a:solidFill>
                <a:latin typeface="Times New Roman"/>
                <a:ea typeface="Times New Roman"/>
                <a:cs typeface="Times New Roman"/>
                <a:sym typeface="Times New Roman"/>
              </a:rPr>
              <a:t>that may occur</a:t>
            </a:r>
            <a:r>
              <a:rPr lang="en-US" sz="2000" dirty="0">
                <a:latin typeface="Times New Roman"/>
                <a:ea typeface="Times New Roman"/>
                <a:cs typeface="Times New Roman"/>
                <a:sym typeface="Times New Roman"/>
              </a:rPr>
              <a:t>. </a:t>
            </a:r>
            <a:endParaRPr sz="2000" b="1" dirty="0">
              <a:solidFill>
                <a:srgbClr val="002060"/>
              </a:solidFill>
              <a:latin typeface="Times New Roman"/>
              <a:ea typeface="Times New Roman"/>
              <a:cs typeface="Times New Roman"/>
              <a:sym typeface="Times New Roman"/>
            </a:endParaRPr>
          </a:p>
        </p:txBody>
      </p:sp>
      <p:sp>
        <p:nvSpPr>
          <p:cNvPr id="770" name="Google Shape;770;p43"/>
          <p:cNvSpPr txBox="1">
            <a:spLocks noGrp="1"/>
          </p:cNvSpPr>
          <p:nvPr>
            <p:ph type="ftr" idx="11"/>
          </p:nvPr>
        </p:nvSpPr>
        <p:spPr>
          <a:xfrm>
            <a:off x="2701636" y="6356393"/>
            <a:ext cx="5324764"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GB" sz="1050" b="1" smtClean="0">
                <a:solidFill>
                  <a:schemeClr val="dk1"/>
                </a:solidFill>
                <a:latin typeface="Times New Roman"/>
                <a:ea typeface="Times New Roman"/>
                <a:cs typeface="Times New Roman"/>
                <a:sym typeface="Times New Roman"/>
              </a:rPr>
              <a:t>Microprocessor Architecture and Internet of Things_CET3014B    Unit 3      2022-23     S4  </a:t>
            </a:r>
            <a:endParaRPr sz="1050" b="1">
              <a:solidFill>
                <a:schemeClr val="dk1"/>
              </a:solidFill>
              <a:latin typeface="Times New Roman"/>
              <a:ea typeface="Times New Roman"/>
              <a:cs typeface="Times New Roman"/>
              <a:sym typeface="Times New Roman"/>
            </a:endParaRPr>
          </a:p>
        </p:txBody>
      </p:sp>
      <p:pic>
        <p:nvPicPr>
          <p:cNvPr id="771" name="Google Shape;771;p43"/>
          <p:cNvPicPr preferRelativeResize="0"/>
          <p:nvPr/>
        </p:nvPicPr>
        <p:blipFill rotWithShape="1">
          <a:blip r:embed="rId3">
            <a:alphaModFix/>
          </a:blip>
          <a:srcRect/>
          <a:stretch/>
        </p:blipFill>
        <p:spPr>
          <a:xfrm>
            <a:off x="1" y="0"/>
            <a:ext cx="842979" cy="796834"/>
          </a:xfrm>
          <a:prstGeom prst="rect">
            <a:avLst/>
          </a:prstGeom>
          <a:noFill/>
          <a:ln>
            <a:noFill/>
          </a:ln>
        </p:spPr>
      </p:pic>
      <p:sp>
        <p:nvSpPr>
          <p:cNvPr id="772" name="Google Shape;772;p43"/>
          <p:cNvSpPr txBox="1">
            <a:spLocks noGrp="1"/>
          </p:cNvSpPr>
          <p:nvPr>
            <p:ph type="sldNum" idx="12"/>
          </p:nvPr>
        </p:nvSpPr>
        <p:spPr>
          <a:xfrm>
            <a:off x="8737600" y="6356393"/>
            <a:ext cx="28448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48</a:t>
            </a:fld>
            <a:endParaRPr/>
          </a:p>
        </p:txBody>
      </p:sp>
      <p:cxnSp>
        <p:nvCxnSpPr>
          <p:cNvPr id="773" name="Google Shape;773;p43"/>
          <p:cNvCxnSpPr/>
          <p:nvPr/>
        </p:nvCxnSpPr>
        <p:spPr>
          <a:xfrm rot="10800000" flipH="1">
            <a:off x="-10316" y="797567"/>
            <a:ext cx="12192000" cy="27709"/>
          </a:xfrm>
          <a:prstGeom prst="straightConnector1">
            <a:avLst/>
          </a:prstGeom>
          <a:noFill/>
          <a:ln w="9525" cap="flat" cmpd="sng">
            <a:solidFill>
              <a:srgbClr val="00B050"/>
            </a:solidFill>
            <a:prstDash val="solid"/>
            <a:round/>
            <a:headEnd type="none" w="sm" len="sm"/>
            <a:tailEnd type="none" w="sm" len="sm"/>
          </a:ln>
        </p:spPr>
      </p:cxnSp>
      <p:sp>
        <p:nvSpPr>
          <p:cNvPr id="774" name="Google Shape;774;p43"/>
          <p:cNvSpPr/>
          <p:nvPr/>
        </p:nvSpPr>
        <p:spPr>
          <a:xfrm>
            <a:off x="146051" y="6356350"/>
            <a:ext cx="471487" cy="457200"/>
          </a:xfrm>
          <a:prstGeom prst="rect">
            <a:avLst/>
          </a:prstGeom>
          <a:solidFill>
            <a:srgbClr val="7030A0"/>
          </a:solidFill>
          <a:ln w="25400" cap="flat" cmpd="sng">
            <a:solidFill>
              <a:srgbClr val="7030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775" name="Google Shape;775;p43"/>
          <p:cNvCxnSpPr/>
          <p:nvPr/>
        </p:nvCxnSpPr>
        <p:spPr>
          <a:xfrm flipH="1">
            <a:off x="773905" y="13063"/>
            <a:ext cx="14288" cy="6821487"/>
          </a:xfrm>
          <a:prstGeom prst="straightConnector1">
            <a:avLst/>
          </a:prstGeom>
          <a:noFill/>
          <a:ln w="15875" cap="flat" cmpd="sng">
            <a:solidFill>
              <a:srgbClr val="00B050"/>
            </a:solidFill>
            <a:prstDash val="solid"/>
            <a:round/>
            <a:headEnd type="none" w="sm" len="sm"/>
            <a:tailEnd type="none" w="sm" len="sm"/>
          </a:ln>
        </p:spPr>
      </p:cxnSp>
      <p:cxnSp>
        <p:nvCxnSpPr>
          <p:cNvPr id="776" name="Google Shape;776;p43"/>
          <p:cNvCxnSpPr/>
          <p:nvPr/>
        </p:nvCxnSpPr>
        <p:spPr>
          <a:xfrm>
            <a:off x="-10316" y="6264275"/>
            <a:ext cx="12192000" cy="0"/>
          </a:xfrm>
          <a:prstGeom prst="straightConnector1">
            <a:avLst/>
          </a:prstGeom>
          <a:noFill/>
          <a:ln w="15875" cap="flat" cmpd="sng">
            <a:solidFill>
              <a:srgbClr val="00B050"/>
            </a:solidFill>
            <a:prstDash val="solid"/>
            <a:round/>
            <a:headEnd type="none" w="sm" len="sm"/>
            <a:tailEnd type="none" w="sm" len="sm"/>
          </a:ln>
        </p:spPr>
      </p:cxnSp>
      <p:sp>
        <p:nvSpPr>
          <p:cNvPr id="777" name="Google Shape;777;p43"/>
          <p:cNvSpPr txBox="1">
            <a:spLocks noGrp="1"/>
          </p:cNvSpPr>
          <p:nvPr>
            <p:ph type="dt" idx="10"/>
          </p:nvPr>
        </p:nvSpPr>
        <p:spPr>
          <a:xfrm>
            <a:off x="609600" y="6356393"/>
            <a:ext cx="28448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68A6E8F8-0263-41D2-AE53-DB9EBD7A3F7C}" type="datetime1">
              <a:rPr lang="en-US" smtClean="0"/>
              <a:t>3/29/2023</a:t>
            </a:fld>
            <a:endParaRPr/>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781"/>
        <p:cNvGrpSpPr/>
        <p:nvPr/>
      </p:nvGrpSpPr>
      <p:grpSpPr>
        <a:xfrm>
          <a:off x="0" y="0"/>
          <a:ext cx="0" cy="0"/>
          <a:chOff x="0" y="0"/>
          <a:chExt cx="0" cy="0"/>
        </a:xfrm>
      </p:grpSpPr>
      <p:sp>
        <p:nvSpPr>
          <p:cNvPr id="782" name="Google Shape;782;p44"/>
          <p:cNvSpPr txBox="1">
            <a:spLocks noGrp="1"/>
          </p:cNvSpPr>
          <p:nvPr>
            <p:ph type="title"/>
          </p:nvPr>
        </p:nvSpPr>
        <p:spPr>
          <a:xfrm>
            <a:off x="1581807" y="25542"/>
            <a:ext cx="9028386" cy="714814"/>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rgbClr val="7030A0"/>
              </a:buClr>
              <a:buSzPts val="3600"/>
              <a:buFont typeface="Times New Roman"/>
              <a:buNone/>
            </a:pPr>
            <a:r>
              <a:rPr lang="en-US" sz="3600" b="1">
                <a:solidFill>
                  <a:srgbClr val="7030A0"/>
                </a:solidFill>
                <a:latin typeface="Times New Roman"/>
                <a:ea typeface="Times New Roman"/>
                <a:cs typeface="Times New Roman"/>
                <a:sym typeface="Times New Roman"/>
              </a:rPr>
              <a:t>Interrupt Descriptor Table Register </a:t>
            </a:r>
            <a:r>
              <a:rPr lang="en-US" sz="3600" b="1">
                <a:solidFill>
                  <a:srgbClr val="FF0000"/>
                </a:solidFill>
                <a:latin typeface="Times New Roman"/>
                <a:ea typeface="Times New Roman"/>
                <a:cs typeface="Times New Roman"/>
                <a:sym typeface="Times New Roman"/>
              </a:rPr>
              <a:t>(IDTR) </a:t>
            </a:r>
            <a:endParaRPr sz="3800" b="1">
              <a:solidFill>
                <a:srgbClr val="002060"/>
              </a:solidFill>
              <a:latin typeface="Times New Roman"/>
              <a:ea typeface="Times New Roman"/>
              <a:cs typeface="Times New Roman"/>
              <a:sym typeface="Times New Roman"/>
            </a:endParaRPr>
          </a:p>
        </p:txBody>
      </p:sp>
      <p:sp>
        <p:nvSpPr>
          <p:cNvPr id="783" name="Google Shape;783;p44"/>
          <p:cNvSpPr txBox="1">
            <a:spLocks noGrp="1"/>
          </p:cNvSpPr>
          <p:nvPr>
            <p:ph type="ftr" idx="11"/>
          </p:nvPr>
        </p:nvSpPr>
        <p:spPr>
          <a:xfrm>
            <a:off x="3158837" y="6356393"/>
            <a:ext cx="4867563"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GB" smtClean="0">
                <a:solidFill>
                  <a:schemeClr val="dk1"/>
                </a:solidFill>
              </a:rPr>
              <a:t>Microprocessor Architecture and Internet of Things_CET3014B    Unit 3      2022-23     S4  </a:t>
            </a:r>
            <a:endParaRPr>
              <a:solidFill>
                <a:schemeClr val="dk1"/>
              </a:solidFill>
            </a:endParaRPr>
          </a:p>
        </p:txBody>
      </p:sp>
      <p:pic>
        <p:nvPicPr>
          <p:cNvPr id="784" name="Google Shape;784;p44"/>
          <p:cNvPicPr preferRelativeResize="0"/>
          <p:nvPr/>
        </p:nvPicPr>
        <p:blipFill rotWithShape="1">
          <a:blip r:embed="rId3">
            <a:alphaModFix/>
          </a:blip>
          <a:srcRect/>
          <a:stretch/>
        </p:blipFill>
        <p:spPr>
          <a:xfrm>
            <a:off x="0" y="31080"/>
            <a:ext cx="832513" cy="786942"/>
          </a:xfrm>
          <a:prstGeom prst="rect">
            <a:avLst/>
          </a:prstGeom>
          <a:noFill/>
          <a:ln>
            <a:noFill/>
          </a:ln>
        </p:spPr>
      </p:pic>
      <p:sp>
        <p:nvSpPr>
          <p:cNvPr id="785" name="Google Shape;785;p44"/>
          <p:cNvSpPr/>
          <p:nvPr/>
        </p:nvSpPr>
        <p:spPr>
          <a:xfrm>
            <a:off x="1094509" y="1870691"/>
            <a:ext cx="1776350" cy="286232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b="1">
                <a:solidFill>
                  <a:srgbClr val="C00000"/>
                </a:solidFill>
                <a:latin typeface="Times New Roman"/>
                <a:ea typeface="Times New Roman"/>
                <a:cs typeface="Times New Roman"/>
                <a:sym typeface="Times New Roman"/>
              </a:rPr>
              <a:t>IDTR </a:t>
            </a:r>
            <a:r>
              <a:rPr lang="en-US" sz="3600" b="1">
                <a:solidFill>
                  <a:srgbClr val="00B050"/>
                </a:solidFill>
                <a:latin typeface="Times New Roman"/>
                <a:ea typeface="Times New Roman"/>
                <a:cs typeface="Times New Roman"/>
                <a:sym typeface="Times New Roman"/>
              </a:rPr>
              <a:t>Points </a:t>
            </a:r>
            <a:r>
              <a:rPr lang="en-US" sz="3600" b="1">
                <a:solidFill>
                  <a:srgbClr val="C00000"/>
                </a:solidFill>
                <a:latin typeface="Times New Roman"/>
                <a:ea typeface="Times New Roman"/>
                <a:cs typeface="Times New Roman"/>
                <a:sym typeface="Times New Roman"/>
              </a:rPr>
              <a:t>to </a:t>
            </a:r>
            <a:r>
              <a:rPr lang="en-US" sz="3600" b="1">
                <a:solidFill>
                  <a:srgbClr val="17365D"/>
                </a:solidFill>
                <a:latin typeface="Times New Roman"/>
                <a:ea typeface="Times New Roman"/>
                <a:cs typeface="Times New Roman"/>
                <a:sym typeface="Times New Roman"/>
              </a:rPr>
              <a:t>base address  </a:t>
            </a:r>
            <a:r>
              <a:rPr lang="en-US" sz="3600" b="1">
                <a:solidFill>
                  <a:srgbClr val="C00000"/>
                </a:solidFill>
                <a:latin typeface="Times New Roman"/>
                <a:ea typeface="Times New Roman"/>
                <a:cs typeface="Times New Roman"/>
                <a:sym typeface="Times New Roman"/>
              </a:rPr>
              <a:t>of  IDT</a:t>
            </a:r>
            <a:endParaRPr sz="3600" b="1">
              <a:solidFill>
                <a:srgbClr val="C00000"/>
              </a:solidFill>
              <a:latin typeface="Times New Roman"/>
              <a:ea typeface="Times New Roman"/>
              <a:cs typeface="Times New Roman"/>
              <a:sym typeface="Times New Roman"/>
            </a:endParaRPr>
          </a:p>
        </p:txBody>
      </p:sp>
      <p:sp>
        <p:nvSpPr>
          <p:cNvPr id="786" name="Google Shape;786;p44"/>
          <p:cNvSpPr txBox="1"/>
          <p:nvPr/>
        </p:nvSpPr>
        <p:spPr>
          <a:xfrm>
            <a:off x="3158837" y="1029989"/>
            <a:ext cx="7273636"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1">
                <a:solidFill>
                  <a:srgbClr val="FF0000"/>
                </a:solidFill>
                <a:latin typeface="Times New Roman"/>
                <a:ea typeface="Times New Roman"/>
                <a:cs typeface="Times New Roman"/>
                <a:sym typeface="Times New Roman"/>
              </a:rPr>
              <a:t>Interrupt Descriptor Table (IDT)</a:t>
            </a:r>
            <a:endParaRPr sz="3200" b="1">
              <a:solidFill>
                <a:srgbClr val="FF0000"/>
              </a:solidFill>
              <a:latin typeface="Times New Roman"/>
              <a:ea typeface="Times New Roman"/>
              <a:cs typeface="Times New Roman"/>
              <a:sym typeface="Times New Roman"/>
            </a:endParaRPr>
          </a:p>
        </p:txBody>
      </p:sp>
      <p:sp>
        <p:nvSpPr>
          <p:cNvPr id="787" name="Google Shape;787;p44"/>
          <p:cNvSpPr txBox="1">
            <a:spLocks noGrp="1"/>
          </p:cNvSpPr>
          <p:nvPr>
            <p:ph type="sldNum" idx="12"/>
          </p:nvPr>
        </p:nvSpPr>
        <p:spPr>
          <a:xfrm>
            <a:off x="8737600" y="6356393"/>
            <a:ext cx="28448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49</a:t>
            </a:fld>
            <a:endParaRPr/>
          </a:p>
        </p:txBody>
      </p:sp>
      <p:sp>
        <p:nvSpPr>
          <p:cNvPr id="788" name="Google Shape;788;p44"/>
          <p:cNvSpPr txBox="1">
            <a:spLocks noGrp="1"/>
          </p:cNvSpPr>
          <p:nvPr>
            <p:ph type="dt" idx="10"/>
          </p:nvPr>
        </p:nvSpPr>
        <p:spPr>
          <a:xfrm>
            <a:off x="609600" y="6356393"/>
            <a:ext cx="28448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11C6E467-E2C9-4653-A2A8-CDA804743574}" type="datetime1">
              <a:rPr lang="en-US" smtClean="0"/>
              <a:t>3/29/2023</a:t>
            </a:fld>
            <a:endParaRPr/>
          </a:p>
        </p:txBody>
      </p:sp>
      <p:pic>
        <p:nvPicPr>
          <p:cNvPr id="789" name="Google Shape;789;p44"/>
          <p:cNvPicPr preferRelativeResize="0"/>
          <p:nvPr/>
        </p:nvPicPr>
        <p:blipFill rotWithShape="1">
          <a:blip r:embed="rId4">
            <a:alphaModFix/>
          </a:blip>
          <a:srcRect/>
          <a:stretch/>
        </p:blipFill>
        <p:spPr>
          <a:xfrm>
            <a:off x="2870859" y="1699530"/>
            <a:ext cx="9321141" cy="4649512"/>
          </a:xfrm>
          <a:prstGeom prst="rect">
            <a:avLst/>
          </a:prstGeom>
          <a:noFill/>
          <a:ln>
            <a:noFill/>
          </a:ln>
        </p:spPr>
      </p:pic>
      <p:cxnSp>
        <p:nvCxnSpPr>
          <p:cNvPr id="790" name="Google Shape;790;p44"/>
          <p:cNvCxnSpPr/>
          <p:nvPr/>
        </p:nvCxnSpPr>
        <p:spPr>
          <a:xfrm rot="10800000" flipH="1">
            <a:off x="60542" y="951701"/>
            <a:ext cx="12192000" cy="27709"/>
          </a:xfrm>
          <a:prstGeom prst="straightConnector1">
            <a:avLst/>
          </a:prstGeom>
          <a:noFill/>
          <a:ln w="9525" cap="flat" cmpd="sng">
            <a:solidFill>
              <a:srgbClr val="00B050"/>
            </a:solidFill>
            <a:prstDash val="solid"/>
            <a:round/>
            <a:headEnd type="none" w="sm" len="sm"/>
            <a:tailEnd type="none" w="sm" len="sm"/>
          </a:ln>
        </p:spPr>
      </p:cxnSp>
      <p:sp>
        <p:nvSpPr>
          <p:cNvPr id="791" name="Google Shape;791;p44"/>
          <p:cNvSpPr/>
          <p:nvPr/>
        </p:nvSpPr>
        <p:spPr>
          <a:xfrm>
            <a:off x="146051" y="6356350"/>
            <a:ext cx="471487" cy="457200"/>
          </a:xfrm>
          <a:prstGeom prst="rect">
            <a:avLst/>
          </a:prstGeom>
          <a:solidFill>
            <a:srgbClr val="7030A0"/>
          </a:solidFill>
          <a:ln w="25400" cap="flat" cmpd="sng">
            <a:solidFill>
              <a:srgbClr val="7030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792" name="Google Shape;792;p44"/>
          <p:cNvCxnSpPr/>
          <p:nvPr/>
        </p:nvCxnSpPr>
        <p:spPr>
          <a:xfrm flipH="1">
            <a:off x="773905" y="13063"/>
            <a:ext cx="14288" cy="6821487"/>
          </a:xfrm>
          <a:prstGeom prst="straightConnector1">
            <a:avLst/>
          </a:prstGeom>
          <a:noFill/>
          <a:ln w="15875" cap="flat" cmpd="sng">
            <a:solidFill>
              <a:srgbClr val="00B050"/>
            </a:solidFill>
            <a:prstDash val="solid"/>
            <a:round/>
            <a:headEnd type="none" w="sm" len="sm"/>
            <a:tailEnd type="none" w="sm" len="sm"/>
          </a:ln>
        </p:spPr>
      </p:cxnSp>
      <p:cxnSp>
        <p:nvCxnSpPr>
          <p:cNvPr id="793" name="Google Shape;793;p44"/>
          <p:cNvCxnSpPr/>
          <p:nvPr/>
        </p:nvCxnSpPr>
        <p:spPr>
          <a:xfrm>
            <a:off x="-10316" y="6264275"/>
            <a:ext cx="12192000" cy="0"/>
          </a:xfrm>
          <a:prstGeom prst="straightConnector1">
            <a:avLst/>
          </a:prstGeom>
          <a:noFill/>
          <a:ln w="15875" cap="flat" cmpd="sng">
            <a:solidFill>
              <a:srgbClr val="00B050"/>
            </a:solidFill>
            <a:prstDash val="solid"/>
            <a:round/>
            <a:headEnd type="none" w="sm" len="sm"/>
            <a:tailEnd type="none" w="sm" len="sm"/>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8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4"/>
          <p:cNvSpPr txBox="1">
            <a:spLocks noGrp="1"/>
          </p:cNvSpPr>
          <p:nvPr>
            <p:ph type="title"/>
          </p:nvPr>
        </p:nvSpPr>
        <p:spPr>
          <a:xfrm>
            <a:off x="1801415" y="-11270"/>
            <a:ext cx="9377363" cy="968375"/>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0000"/>
              </a:buClr>
              <a:buSzPts val="4400"/>
              <a:buFont typeface="Arial"/>
              <a:buNone/>
            </a:pPr>
            <a:r>
              <a:rPr lang="en-US" dirty="0">
                <a:solidFill>
                  <a:srgbClr val="FF0000"/>
                </a:solidFill>
                <a:latin typeface="Times New Roman" panose="02020603050405020304" pitchFamily="18" charset="0"/>
                <a:ea typeface="Arial"/>
                <a:cs typeface="Times New Roman" panose="02020603050405020304" pitchFamily="18" charset="0"/>
                <a:sym typeface="Arial"/>
              </a:rPr>
              <a:t>Syllabus</a:t>
            </a:r>
            <a:endParaRPr dirty="0">
              <a:latin typeface="Times New Roman" panose="02020603050405020304" pitchFamily="18" charset="0"/>
              <a:cs typeface="Times New Roman" panose="02020603050405020304" pitchFamily="18" charset="0"/>
            </a:endParaRPr>
          </a:p>
        </p:txBody>
      </p:sp>
      <p:sp>
        <p:nvSpPr>
          <p:cNvPr id="146" name="Google Shape;146;p4"/>
          <p:cNvSpPr txBox="1">
            <a:spLocks noGrp="1"/>
          </p:cNvSpPr>
          <p:nvPr>
            <p:ph type="body" idx="1"/>
          </p:nvPr>
        </p:nvSpPr>
        <p:spPr>
          <a:xfrm>
            <a:off x="800098" y="1049179"/>
            <a:ext cx="10172555" cy="5123022"/>
          </a:xfrm>
          <a:prstGeom prst="rect">
            <a:avLst/>
          </a:prstGeom>
          <a:noFill/>
          <a:ln>
            <a:noFill/>
          </a:ln>
        </p:spPr>
        <p:txBody>
          <a:bodyPr spcFirstLastPara="1" wrap="square" lIns="91425" tIns="45700" rIns="91425" bIns="45700" anchor="t" anchorCtr="0">
            <a:normAutofit/>
          </a:bodyPr>
          <a:lstStyle/>
          <a:p>
            <a:pPr marL="0" indent="0" algn="just">
              <a:spcBef>
                <a:spcPts val="0"/>
              </a:spcBef>
              <a:buClr>
                <a:srgbClr val="FF0000"/>
              </a:buClr>
              <a:buSzPts val="2400"/>
              <a:buNone/>
            </a:pPr>
            <a:r>
              <a:rPr lang="en-US" sz="2400" b="1" dirty="0" smtClean="0">
                <a:solidFill>
                  <a:srgbClr val="FF0000"/>
                </a:solidFill>
                <a:latin typeface="Times New Roman" panose="02020603050405020304" pitchFamily="18" charset="0"/>
                <a:ea typeface="Times New Roman"/>
                <a:cs typeface="Times New Roman" panose="02020603050405020304" pitchFamily="18" charset="0"/>
                <a:sym typeface="Times New Roman"/>
              </a:rPr>
              <a:t>Module I: </a:t>
            </a:r>
            <a:r>
              <a:rPr lang="en-GB" sz="2400" b="1" dirty="0">
                <a:solidFill>
                  <a:srgbClr val="FF0000"/>
                </a:solidFill>
                <a:latin typeface="Times New Roman" panose="02020603050405020304" pitchFamily="18" charset="0"/>
                <a:ea typeface="Times New Roman"/>
                <a:cs typeface="Times New Roman" panose="02020603050405020304" pitchFamily="18" charset="0"/>
              </a:rPr>
              <a:t>Overview of Embedded System and IoT</a:t>
            </a:r>
            <a:endParaRPr lang="en-IN" sz="2400" b="1" dirty="0">
              <a:solidFill>
                <a:srgbClr val="FF0000"/>
              </a:solidFill>
              <a:latin typeface="Times New Roman" panose="02020603050405020304" pitchFamily="18" charset="0"/>
              <a:ea typeface="Times New Roman"/>
              <a:cs typeface="Times New Roman" panose="02020603050405020304" pitchFamily="18" charset="0"/>
            </a:endParaRPr>
          </a:p>
          <a:p>
            <a:pPr marL="0" lvl="0" indent="0" algn="just" rtl="0">
              <a:lnSpc>
                <a:spcPct val="90000"/>
              </a:lnSpc>
              <a:spcBef>
                <a:spcPts val="0"/>
              </a:spcBef>
              <a:spcAft>
                <a:spcPts val="0"/>
              </a:spcAft>
              <a:buClr>
                <a:srgbClr val="FF0000"/>
              </a:buClr>
              <a:buSzPts val="2400"/>
              <a:buNone/>
            </a:pPr>
            <a:endParaRPr dirty="0" smtClean="0">
              <a:latin typeface="Times New Roman" panose="02020603050405020304" pitchFamily="18" charset="0"/>
              <a:cs typeface="Times New Roman" panose="02020603050405020304" pitchFamily="18" charset="0"/>
            </a:endParaRPr>
          </a:p>
          <a:p>
            <a:pPr marL="0" lvl="0" indent="0" algn="just" rtl="0">
              <a:lnSpc>
                <a:spcPct val="90000"/>
              </a:lnSpc>
              <a:spcBef>
                <a:spcPts val="1000"/>
              </a:spcBef>
              <a:spcAft>
                <a:spcPts val="0"/>
              </a:spcAft>
              <a:buClr>
                <a:srgbClr val="FF0000"/>
              </a:buClr>
              <a:buSzPts val="2400"/>
              <a:buNone/>
            </a:pPr>
            <a:endParaRPr lang="en-US" sz="2400" b="1" dirty="0" smtClean="0">
              <a:solidFill>
                <a:srgbClr val="FF0000"/>
              </a:solidFill>
              <a:latin typeface="Times New Roman" panose="02020603050405020304" pitchFamily="18" charset="0"/>
              <a:ea typeface="Times New Roman"/>
              <a:cs typeface="Times New Roman" panose="02020603050405020304" pitchFamily="18" charset="0"/>
              <a:sym typeface="Times New Roman"/>
            </a:endParaRPr>
          </a:p>
          <a:p>
            <a:pPr marL="0" lvl="0" indent="0" algn="just" rtl="0">
              <a:lnSpc>
                <a:spcPct val="90000"/>
              </a:lnSpc>
              <a:spcBef>
                <a:spcPts val="1000"/>
              </a:spcBef>
              <a:spcAft>
                <a:spcPts val="0"/>
              </a:spcAft>
              <a:buClr>
                <a:srgbClr val="FF0000"/>
              </a:buClr>
              <a:buSzPts val="2400"/>
              <a:buNone/>
            </a:pPr>
            <a:endParaRPr lang="en-US" sz="2400" b="1" dirty="0">
              <a:solidFill>
                <a:srgbClr val="FF0000"/>
              </a:solidFill>
              <a:latin typeface="Times New Roman" panose="02020603050405020304" pitchFamily="18" charset="0"/>
              <a:ea typeface="Times New Roman"/>
              <a:cs typeface="Times New Roman" panose="02020603050405020304" pitchFamily="18" charset="0"/>
              <a:sym typeface="Times New Roman"/>
            </a:endParaRPr>
          </a:p>
          <a:p>
            <a:pPr marL="0" lvl="0" indent="0" algn="just" rtl="0">
              <a:lnSpc>
                <a:spcPct val="90000"/>
              </a:lnSpc>
              <a:spcBef>
                <a:spcPts val="1000"/>
              </a:spcBef>
              <a:spcAft>
                <a:spcPts val="0"/>
              </a:spcAft>
              <a:buClr>
                <a:srgbClr val="FF0000"/>
              </a:buClr>
              <a:buSzPts val="2400"/>
              <a:buNone/>
            </a:pPr>
            <a:endParaRPr lang="en-US" sz="2400" b="1" dirty="0" smtClean="0">
              <a:solidFill>
                <a:srgbClr val="FF0000"/>
              </a:solidFill>
              <a:latin typeface="Times New Roman" panose="02020603050405020304" pitchFamily="18" charset="0"/>
              <a:ea typeface="Times New Roman"/>
              <a:cs typeface="Times New Roman" panose="02020603050405020304" pitchFamily="18" charset="0"/>
              <a:sym typeface="Times New Roman"/>
            </a:endParaRPr>
          </a:p>
          <a:p>
            <a:pPr marL="0" lvl="0" indent="0" algn="just" rtl="0">
              <a:lnSpc>
                <a:spcPct val="90000"/>
              </a:lnSpc>
              <a:spcBef>
                <a:spcPts val="1000"/>
              </a:spcBef>
              <a:spcAft>
                <a:spcPts val="0"/>
              </a:spcAft>
              <a:buClr>
                <a:srgbClr val="FF0000"/>
              </a:buClr>
              <a:buSzPts val="2400"/>
              <a:buNone/>
            </a:pPr>
            <a:endParaRPr lang="en-US" sz="2400" b="1" dirty="0">
              <a:solidFill>
                <a:srgbClr val="FF0000"/>
              </a:solidFill>
              <a:latin typeface="Times New Roman" panose="02020603050405020304" pitchFamily="18" charset="0"/>
              <a:ea typeface="Times New Roman"/>
              <a:cs typeface="Times New Roman" panose="02020603050405020304" pitchFamily="18" charset="0"/>
              <a:sym typeface="Times New Roman"/>
            </a:endParaRPr>
          </a:p>
          <a:p>
            <a:pPr marL="0" lvl="0" indent="0" algn="just" rtl="0">
              <a:lnSpc>
                <a:spcPct val="90000"/>
              </a:lnSpc>
              <a:spcBef>
                <a:spcPts val="1000"/>
              </a:spcBef>
              <a:spcAft>
                <a:spcPts val="0"/>
              </a:spcAft>
              <a:buClr>
                <a:srgbClr val="FF0000"/>
              </a:buClr>
              <a:buSzPts val="2400"/>
              <a:buNone/>
            </a:pPr>
            <a:endParaRPr lang="en-US" sz="2400" b="1" dirty="0" smtClean="0">
              <a:solidFill>
                <a:srgbClr val="FF0000"/>
              </a:solidFill>
              <a:latin typeface="Times New Roman" panose="02020603050405020304" pitchFamily="18" charset="0"/>
              <a:ea typeface="Times New Roman"/>
              <a:cs typeface="Times New Roman" panose="02020603050405020304" pitchFamily="18" charset="0"/>
              <a:sym typeface="Times New Roman"/>
            </a:endParaRPr>
          </a:p>
          <a:p>
            <a:pPr marL="0" indent="0" algn="just">
              <a:buClr>
                <a:srgbClr val="FF0000"/>
              </a:buClr>
              <a:buSzPts val="2400"/>
              <a:buNone/>
            </a:pPr>
            <a:r>
              <a:rPr lang="en-US" sz="2400" b="1" dirty="0" smtClean="0">
                <a:solidFill>
                  <a:srgbClr val="FF0000"/>
                </a:solidFill>
                <a:latin typeface="Times New Roman" panose="02020603050405020304" pitchFamily="18" charset="0"/>
                <a:ea typeface="Times New Roman"/>
                <a:cs typeface="Times New Roman" panose="02020603050405020304" pitchFamily="18" charset="0"/>
                <a:sym typeface="Times New Roman"/>
              </a:rPr>
              <a:t>Module II:</a:t>
            </a:r>
            <a:r>
              <a:rPr lang="en-GB" sz="2400" b="1" dirty="0">
                <a:solidFill>
                  <a:srgbClr val="FF0000"/>
                </a:solidFill>
                <a:latin typeface="Times New Roman" panose="02020603050405020304" pitchFamily="18" charset="0"/>
                <a:ea typeface="Times New Roman"/>
                <a:cs typeface="Times New Roman" panose="02020603050405020304" pitchFamily="18" charset="0"/>
              </a:rPr>
              <a:t>Pentium Architecture: </a:t>
            </a:r>
            <a:endParaRPr lang="en-IN" sz="2400" b="1" dirty="0">
              <a:solidFill>
                <a:srgbClr val="FF0000"/>
              </a:solidFill>
              <a:latin typeface="Times New Roman" panose="02020603050405020304" pitchFamily="18" charset="0"/>
              <a:ea typeface="Times New Roman"/>
              <a:cs typeface="Times New Roman" panose="02020603050405020304" pitchFamily="18" charset="0"/>
            </a:endParaRPr>
          </a:p>
          <a:p>
            <a:pPr marL="0" lvl="0" indent="0" algn="just" rtl="0">
              <a:lnSpc>
                <a:spcPct val="90000"/>
              </a:lnSpc>
              <a:spcBef>
                <a:spcPts val="1000"/>
              </a:spcBef>
              <a:spcAft>
                <a:spcPts val="0"/>
              </a:spcAft>
              <a:buClr>
                <a:srgbClr val="FF0000"/>
              </a:buClr>
              <a:buSzPts val="2400"/>
              <a:buNone/>
            </a:pPr>
            <a:endParaRPr lang="en-US" sz="2400" b="1" dirty="0" smtClean="0">
              <a:solidFill>
                <a:srgbClr val="FF0000"/>
              </a:solidFill>
              <a:latin typeface="Times New Roman" panose="02020603050405020304" pitchFamily="18" charset="0"/>
              <a:ea typeface="Times New Roman"/>
              <a:cs typeface="Times New Roman" panose="02020603050405020304" pitchFamily="18" charset="0"/>
              <a:sym typeface="Times New Roman"/>
            </a:endParaRPr>
          </a:p>
          <a:p>
            <a:pPr marL="0" lvl="0" indent="0" algn="just" rtl="0">
              <a:lnSpc>
                <a:spcPct val="90000"/>
              </a:lnSpc>
              <a:spcBef>
                <a:spcPts val="1000"/>
              </a:spcBef>
              <a:spcAft>
                <a:spcPts val="0"/>
              </a:spcAft>
              <a:buClr>
                <a:srgbClr val="FF0000"/>
              </a:buClr>
              <a:buSzPts val="2400"/>
              <a:buNone/>
            </a:pPr>
            <a:endParaRPr dirty="0" smtClean="0">
              <a:latin typeface="Times New Roman" panose="02020603050405020304" pitchFamily="18" charset="0"/>
              <a:cs typeface="Times New Roman" panose="02020603050405020304" pitchFamily="18" charset="0"/>
            </a:endParaRPr>
          </a:p>
        </p:txBody>
      </p:sp>
      <p:sp>
        <p:nvSpPr>
          <p:cNvPr id="147" name="Google Shape;147;p4"/>
          <p:cNvSpPr txBox="1">
            <a:spLocks noGrp="1"/>
          </p:cNvSpPr>
          <p:nvPr>
            <p:ph type="dt" idx="10"/>
          </p:nvPr>
        </p:nvSpPr>
        <p:spPr>
          <a:xfrm>
            <a:off x="762000" y="6459538"/>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1463A536-88A7-4C69-81D6-A1A7826A464B}" type="datetime1">
              <a:rPr lang="en-US" sz="1050" b="1" smtClean="0">
                <a:solidFill>
                  <a:srgbClr val="000000"/>
                </a:solidFill>
                <a:latin typeface="Times New Roman" panose="02020603050405020304" pitchFamily="18" charset="0"/>
                <a:cs typeface="Times New Roman" panose="02020603050405020304" pitchFamily="18" charset="0"/>
                <a:sym typeface="Times New Roman"/>
              </a:rPr>
              <a:t>3/29/2023</a:t>
            </a:fld>
            <a:endParaRPr sz="1050" b="1">
              <a:solidFill>
                <a:srgbClr val="000000"/>
              </a:solidFill>
              <a:latin typeface="Times New Roman" panose="02020603050405020304" pitchFamily="18" charset="0"/>
              <a:ea typeface="Times New Roman"/>
              <a:cs typeface="Times New Roman" panose="02020603050405020304" pitchFamily="18" charset="0"/>
              <a:sym typeface="Times New Roman"/>
            </a:endParaRPr>
          </a:p>
        </p:txBody>
      </p:sp>
      <p:sp>
        <p:nvSpPr>
          <p:cNvPr id="148" name="Google Shape;148;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GB" smtClean="0">
                <a:latin typeface="Times New Roman" panose="02020603050405020304" pitchFamily="18" charset="0"/>
                <a:cs typeface="Times New Roman" panose="02020603050405020304" pitchFamily="18" charset="0"/>
              </a:rPr>
              <a:t>Microprocessor Architecture and Internet of Things_CET3014B    Unit 3      2022-23     S4  </a:t>
            </a:r>
            <a:endParaRPr>
              <a:latin typeface="Times New Roman" panose="02020603050405020304" pitchFamily="18" charset="0"/>
              <a:cs typeface="Times New Roman" panose="02020603050405020304" pitchFamily="18" charset="0"/>
            </a:endParaRPr>
          </a:p>
        </p:txBody>
      </p:sp>
      <p:sp>
        <p:nvSpPr>
          <p:cNvPr id="149" name="Google Shape;149;p4"/>
          <p:cNvSpPr/>
          <p:nvPr/>
        </p:nvSpPr>
        <p:spPr>
          <a:xfrm>
            <a:off x="134143" y="40857"/>
            <a:ext cx="654050" cy="864123"/>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4400"/>
              <a:buFont typeface="Arial"/>
              <a:buNone/>
            </a:pPr>
            <a:endParaRPr sz="4400">
              <a:solidFill>
                <a:schemeClr val="dk1"/>
              </a:solidFill>
              <a:latin typeface="Times New Roman" panose="02020603050405020304" pitchFamily="18" charset="0"/>
              <a:ea typeface="Calibri"/>
              <a:cs typeface="Times New Roman" panose="02020603050405020304" pitchFamily="18" charset="0"/>
              <a:sym typeface="Calibri"/>
            </a:endParaRPr>
          </a:p>
        </p:txBody>
      </p:sp>
      <p:cxnSp>
        <p:nvCxnSpPr>
          <p:cNvPr id="150" name="Google Shape;150;p4"/>
          <p:cNvCxnSpPr/>
          <p:nvPr/>
        </p:nvCxnSpPr>
        <p:spPr>
          <a:xfrm rot="10800000" flipH="1">
            <a:off x="0" y="868360"/>
            <a:ext cx="12192000" cy="27709"/>
          </a:xfrm>
          <a:prstGeom prst="straightConnector1">
            <a:avLst/>
          </a:prstGeom>
          <a:noFill/>
          <a:ln w="9525" cap="flat" cmpd="sng">
            <a:solidFill>
              <a:srgbClr val="00B050"/>
            </a:solidFill>
            <a:prstDash val="solid"/>
            <a:miter lim="800000"/>
            <a:headEnd type="none" w="sm" len="sm"/>
            <a:tailEnd type="none" w="sm" len="sm"/>
          </a:ln>
        </p:spPr>
      </p:cxnSp>
      <p:sp>
        <p:nvSpPr>
          <p:cNvPr id="151" name="Google Shape;151;p4"/>
          <p:cNvSpPr/>
          <p:nvPr/>
        </p:nvSpPr>
        <p:spPr>
          <a:xfrm>
            <a:off x="146051" y="6356350"/>
            <a:ext cx="471487" cy="457200"/>
          </a:xfrm>
          <a:prstGeom prst="rect">
            <a:avLst/>
          </a:prstGeom>
          <a:solidFill>
            <a:srgbClr val="7030A0"/>
          </a:solidFill>
          <a:ln w="12700" cap="flat" cmpd="sng">
            <a:solidFill>
              <a:srgbClr val="7030A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imes New Roman" panose="02020603050405020304" pitchFamily="18" charset="0"/>
              <a:cs typeface="Times New Roman" panose="02020603050405020304" pitchFamily="18" charset="0"/>
              <a:sym typeface="Arial"/>
            </a:endParaRPr>
          </a:p>
        </p:txBody>
      </p:sp>
      <p:cxnSp>
        <p:nvCxnSpPr>
          <p:cNvPr id="152" name="Google Shape;152;p4"/>
          <p:cNvCxnSpPr/>
          <p:nvPr/>
        </p:nvCxnSpPr>
        <p:spPr>
          <a:xfrm flipH="1">
            <a:off x="773905" y="13063"/>
            <a:ext cx="14288" cy="6821487"/>
          </a:xfrm>
          <a:prstGeom prst="straightConnector1">
            <a:avLst/>
          </a:prstGeom>
          <a:noFill/>
          <a:ln w="15875" cap="flat" cmpd="sng">
            <a:solidFill>
              <a:srgbClr val="00B050"/>
            </a:solidFill>
            <a:prstDash val="solid"/>
            <a:miter lim="800000"/>
            <a:headEnd type="none" w="sm" len="sm"/>
            <a:tailEnd type="none" w="sm" len="sm"/>
          </a:ln>
        </p:spPr>
      </p:cxnSp>
      <p:cxnSp>
        <p:nvCxnSpPr>
          <p:cNvPr id="153" name="Google Shape;153;p4"/>
          <p:cNvCxnSpPr/>
          <p:nvPr/>
        </p:nvCxnSpPr>
        <p:spPr>
          <a:xfrm>
            <a:off x="-10316" y="6264275"/>
            <a:ext cx="12192000" cy="0"/>
          </a:xfrm>
          <a:prstGeom prst="straightConnector1">
            <a:avLst/>
          </a:prstGeom>
          <a:noFill/>
          <a:ln w="15875" cap="flat" cmpd="sng">
            <a:solidFill>
              <a:srgbClr val="00B050"/>
            </a:solidFill>
            <a:prstDash val="solid"/>
            <a:miter lim="800000"/>
            <a:headEnd type="none" w="sm" len="sm"/>
            <a:tailEnd type="none" w="sm" len="sm"/>
          </a:ln>
        </p:spPr>
      </p:cxnSp>
      <p:sp>
        <p:nvSpPr>
          <p:cNvPr id="154" name="Google Shape;154;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atin typeface="Times New Roman" panose="02020603050405020304" pitchFamily="18" charset="0"/>
                <a:cs typeface="Times New Roman" panose="02020603050405020304" pitchFamily="18" charset="0"/>
              </a:rPr>
              <a:t>5</a:t>
            </a:fld>
            <a:endParaRPr>
              <a:latin typeface="Times New Roman" panose="02020603050405020304" pitchFamily="18" charset="0"/>
              <a:cs typeface="Times New Roman" panose="02020603050405020304" pitchFamily="18" charset="0"/>
            </a:endParaRPr>
          </a:p>
        </p:txBody>
      </p:sp>
      <p:graphicFrame>
        <p:nvGraphicFramePr>
          <p:cNvPr id="4" name="Table 3"/>
          <p:cNvGraphicFramePr>
            <a:graphicFrameLocks noGrp="1"/>
          </p:cNvGraphicFramePr>
          <p:nvPr>
            <p:extLst/>
          </p:nvPr>
        </p:nvGraphicFramePr>
        <p:xfrm>
          <a:off x="838200" y="1540679"/>
          <a:ext cx="10998058" cy="2427986"/>
        </p:xfrm>
        <a:graphic>
          <a:graphicData uri="http://schemas.openxmlformats.org/drawingml/2006/table">
            <a:tbl>
              <a:tblPr/>
              <a:tblGrid>
                <a:gridCol w="10998058">
                  <a:extLst>
                    <a:ext uri="{9D8B030D-6E8A-4147-A177-3AD203B41FA5}">
                      <a16:colId xmlns:a16="http://schemas.microsoft.com/office/drawing/2014/main" val="1013440401"/>
                    </a:ext>
                  </a:extLst>
                </a:gridCol>
              </a:tblGrid>
              <a:tr h="0">
                <a:tc>
                  <a:txBody>
                    <a:bodyPr/>
                    <a:lstStyle/>
                    <a:p>
                      <a:pPr algn="just">
                        <a:lnSpc>
                          <a:spcPct val="106000"/>
                        </a:lnSpc>
                        <a:spcAft>
                          <a:spcPts val="800"/>
                        </a:spcAft>
                      </a:pPr>
                      <a:r>
                        <a:rPr lang="en-IN" sz="2400" b="1" dirty="0" smtClean="0">
                          <a:effectLst/>
                          <a:latin typeface="Times New Roman" panose="02020603050405020304" pitchFamily="18" charset="0"/>
                          <a:cs typeface="Times New Roman" panose="02020603050405020304" pitchFamily="18" charset="0"/>
                        </a:rPr>
                        <a:t>Embedded </a:t>
                      </a:r>
                      <a:r>
                        <a:rPr lang="en-IN" sz="2400" b="1" dirty="0">
                          <a:effectLst/>
                          <a:latin typeface="Times New Roman" panose="02020603050405020304" pitchFamily="18" charset="0"/>
                          <a:cs typeface="Times New Roman" panose="02020603050405020304" pitchFamily="18" charset="0"/>
                        </a:rPr>
                        <a:t>Systems: Architecture &amp; Characteristics of ES, Types of Embedded systems, Examples of Embedded Systems.</a:t>
                      </a:r>
                    </a:p>
                    <a:p>
                      <a:pPr algn="just">
                        <a:lnSpc>
                          <a:spcPct val="106000"/>
                        </a:lnSpc>
                        <a:spcAft>
                          <a:spcPts val="800"/>
                        </a:spcAft>
                      </a:pPr>
                      <a:r>
                        <a:rPr lang="en-IN" sz="2400" b="1" dirty="0">
                          <a:effectLst/>
                          <a:latin typeface="Times New Roman" panose="02020603050405020304" pitchFamily="18" charset="0"/>
                          <a:cs typeface="Times New Roman" panose="02020603050405020304" pitchFamily="18" charset="0"/>
                        </a:rPr>
                        <a:t>Introduction of IoT: Definition and characteristics of IoT, Technical Building blocks of IoT, Device, Communication Technologies, Data, Physical design of IoT, IoT enabling technologies, IoT Issues and Challenges- Planning, Costs and Quality, Security and Privacy, Risks. Example: Smart Home /Smart Agricultural.</a:t>
                      </a:r>
                      <a:endParaRPr lang="en-IN" sz="240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114300" marR="114300" marT="0" marB="0">
                    <a:solidFill>
                      <a:schemeClr val="accent4">
                        <a:lumMod val="60000"/>
                        <a:lumOff val="40000"/>
                      </a:schemeClr>
                    </a:solidFill>
                  </a:tcPr>
                </a:tc>
                <a:extLst>
                  <a:ext uri="{0D108BD9-81ED-4DB2-BD59-A6C34878D82A}">
                    <a16:rowId xmlns:a16="http://schemas.microsoft.com/office/drawing/2014/main" val="2538717699"/>
                  </a:ext>
                </a:extLst>
              </a:tr>
            </a:tbl>
          </a:graphicData>
        </a:graphic>
      </p:graphicFrame>
      <p:graphicFrame>
        <p:nvGraphicFramePr>
          <p:cNvPr id="5" name="Table 4"/>
          <p:cNvGraphicFramePr>
            <a:graphicFrameLocks noGrp="1"/>
          </p:cNvGraphicFramePr>
          <p:nvPr>
            <p:extLst/>
          </p:nvPr>
        </p:nvGraphicFramePr>
        <p:xfrm>
          <a:off x="838200" y="4587811"/>
          <a:ext cx="10998058" cy="1550924"/>
        </p:xfrm>
        <a:graphic>
          <a:graphicData uri="http://schemas.openxmlformats.org/drawingml/2006/table">
            <a:tbl>
              <a:tblPr firstRow="1" firstCol="1" bandRow="1"/>
              <a:tblGrid>
                <a:gridCol w="10998058">
                  <a:extLst>
                    <a:ext uri="{9D8B030D-6E8A-4147-A177-3AD203B41FA5}">
                      <a16:colId xmlns:a16="http://schemas.microsoft.com/office/drawing/2014/main" val="560984793"/>
                    </a:ext>
                  </a:extLst>
                </a:gridCol>
              </a:tblGrid>
              <a:tr h="305673">
                <a:tc>
                  <a:txBody>
                    <a:bodyPr/>
                    <a:lstStyle/>
                    <a:p>
                      <a:pPr algn="just">
                        <a:lnSpc>
                          <a:spcPct val="106000"/>
                        </a:lnSpc>
                        <a:spcAft>
                          <a:spcPts val="0"/>
                        </a:spcAft>
                      </a:pPr>
                      <a:r>
                        <a:rPr lang="en-GB" sz="2400" b="1" i="0" u="none" strike="noStrike" cap="none" dirty="0" smtClean="0">
                          <a:solidFill>
                            <a:schemeClr val="dk1"/>
                          </a:solidFill>
                          <a:effectLst/>
                          <a:latin typeface="Times New Roman" panose="02020603050405020304" pitchFamily="18" charset="0"/>
                          <a:ea typeface="Calibri"/>
                          <a:cs typeface="Times New Roman" panose="02020603050405020304" pitchFamily="18" charset="0"/>
                          <a:sym typeface="Arial"/>
                        </a:rPr>
                        <a:t>Pentium </a:t>
                      </a:r>
                      <a:r>
                        <a:rPr lang="en-GB" sz="2400" b="1" i="0" u="none" strike="noStrike" cap="none" dirty="0">
                          <a:solidFill>
                            <a:schemeClr val="dk1"/>
                          </a:solidFill>
                          <a:effectLst/>
                          <a:latin typeface="Times New Roman" panose="02020603050405020304" pitchFamily="18" charset="0"/>
                          <a:ea typeface="Calibri"/>
                          <a:cs typeface="Times New Roman" panose="02020603050405020304" pitchFamily="18" charset="0"/>
                          <a:sym typeface="Arial"/>
                        </a:rPr>
                        <a:t>features, Pentium superscalar architecture - Pipelining, Branch prediction, and Instruction and Data caches. The Floating-Point Unit: features, pipeline stages &amp; data types. Pentium programmer's model, register set, System registers, addressing modes and Instruction set.</a:t>
                      </a:r>
                      <a:endParaRPr lang="en-IN" sz="2400" b="1" i="0" u="none" strike="noStrike" cap="none" dirty="0">
                        <a:solidFill>
                          <a:schemeClr val="dk1"/>
                        </a:solidFill>
                        <a:effectLst/>
                        <a:latin typeface="Times New Roman" panose="02020603050405020304" pitchFamily="18" charset="0"/>
                        <a:ea typeface="Calibri"/>
                        <a:cs typeface="Times New Roman" panose="02020603050405020304" pitchFamily="18" charset="0"/>
                        <a:sym typeface="Arial"/>
                      </a:endParaRPr>
                    </a:p>
                  </a:txBody>
                  <a:tcPr marL="68580" marR="68580" marT="0" marB="0" anchor="ctr"/>
                </a:tc>
                <a:extLst>
                  <a:ext uri="{0D108BD9-81ED-4DB2-BD59-A6C34878D82A}">
                    <a16:rowId xmlns:a16="http://schemas.microsoft.com/office/drawing/2014/main" val="1027845569"/>
                  </a:ext>
                </a:extLst>
              </a:tr>
            </a:tbl>
          </a:graphicData>
        </a:graphic>
      </p:graphicFrame>
    </p:spTree>
    <p:extLst>
      <p:ext uri="{BB962C8B-B14F-4D97-AF65-F5344CB8AC3E}">
        <p14:creationId xmlns:p14="http://schemas.microsoft.com/office/powerpoint/2010/main" val="2592442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6">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799"/>
        <p:cNvGrpSpPr/>
        <p:nvPr/>
      </p:nvGrpSpPr>
      <p:grpSpPr>
        <a:xfrm>
          <a:off x="0" y="0"/>
          <a:ext cx="0" cy="0"/>
          <a:chOff x="0" y="0"/>
          <a:chExt cx="0" cy="0"/>
        </a:xfrm>
      </p:grpSpPr>
      <p:sp>
        <p:nvSpPr>
          <p:cNvPr id="800" name="Google Shape;800;p45"/>
          <p:cNvSpPr txBox="1">
            <a:spLocks noGrp="1"/>
          </p:cNvSpPr>
          <p:nvPr>
            <p:ph type="title"/>
          </p:nvPr>
        </p:nvSpPr>
        <p:spPr>
          <a:xfrm>
            <a:off x="963033" y="204537"/>
            <a:ext cx="10165082" cy="626394"/>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rgbClr val="7030A0"/>
              </a:buClr>
              <a:buSzPts val="4000"/>
              <a:buFont typeface="Times New Roman"/>
              <a:buNone/>
            </a:pPr>
            <a:r>
              <a:rPr lang="en-US" sz="4000" b="1">
                <a:solidFill>
                  <a:srgbClr val="7030A0"/>
                </a:solidFill>
                <a:latin typeface="Times New Roman"/>
                <a:ea typeface="Times New Roman"/>
                <a:cs typeface="Times New Roman"/>
                <a:sym typeface="Times New Roman"/>
              </a:rPr>
              <a:t>Interrupt Descriptor Table Register </a:t>
            </a:r>
            <a:r>
              <a:rPr lang="en-US" sz="4000" b="1">
                <a:solidFill>
                  <a:srgbClr val="FF0000"/>
                </a:solidFill>
                <a:latin typeface="Times New Roman"/>
                <a:ea typeface="Times New Roman"/>
                <a:cs typeface="Times New Roman"/>
                <a:sym typeface="Times New Roman"/>
              </a:rPr>
              <a:t>(</a:t>
            </a:r>
            <a:r>
              <a:rPr lang="en-US" sz="3800" b="1">
                <a:solidFill>
                  <a:srgbClr val="FF0000"/>
                </a:solidFill>
                <a:latin typeface="Times New Roman"/>
                <a:ea typeface="Times New Roman"/>
                <a:cs typeface="Times New Roman"/>
                <a:sym typeface="Times New Roman"/>
              </a:rPr>
              <a:t>IDTR)</a:t>
            </a:r>
            <a:endParaRPr sz="3800" b="1">
              <a:solidFill>
                <a:srgbClr val="FF0000"/>
              </a:solidFill>
              <a:latin typeface="Times New Roman"/>
              <a:ea typeface="Times New Roman"/>
              <a:cs typeface="Times New Roman"/>
              <a:sym typeface="Times New Roman"/>
            </a:endParaRPr>
          </a:p>
        </p:txBody>
      </p:sp>
      <p:sp>
        <p:nvSpPr>
          <p:cNvPr id="801" name="Google Shape;801;p45"/>
          <p:cNvSpPr txBox="1">
            <a:spLocks noGrp="1"/>
          </p:cNvSpPr>
          <p:nvPr>
            <p:ph type="body" idx="1"/>
          </p:nvPr>
        </p:nvSpPr>
        <p:spPr>
          <a:xfrm>
            <a:off x="773905" y="1008958"/>
            <a:ext cx="6097516" cy="5347392"/>
          </a:xfrm>
          <a:prstGeom prst="rect">
            <a:avLst/>
          </a:prstGeom>
          <a:noFill/>
          <a:ln>
            <a:noFill/>
          </a:ln>
        </p:spPr>
        <p:txBody>
          <a:bodyPr spcFirstLastPara="1" wrap="square" lIns="91425" tIns="45700" rIns="91425" bIns="45700" anchor="t" anchorCtr="0">
            <a:normAutofit lnSpcReduction="10000"/>
          </a:bodyPr>
          <a:lstStyle/>
          <a:p>
            <a:pPr marL="457200" lvl="1" indent="-457200" algn="just" rtl="0">
              <a:lnSpc>
                <a:spcPct val="110000"/>
              </a:lnSpc>
              <a:spcBef>
                <a:spcPts val="0"/>
              </a:spcBef>
              <a:spcAft>
                <a:spcPts val="0"/>
              </a:spcAft>
              <a:buClr>
                <a:srgbClr val="C00000"/>
              </a:buClr>
              <a:buSzPts val="2600"/>
              <a:buFont typeface="Noto Sans Symbols"/>
              <a:buChar char="⮚"/>
            </a:pPr>
            <a:r>
              <a:rPr lang="en-US" sz="2600" b="1">
                <a:solidFill>
                  <a:srgbClr val="C00000"/>
                </a:solidFill>
                <a:latin typeface="Times New Roman"/>
                <a:ea typeface="Times New Roman"/>
                <a:cs typeface="Times New Roman"/>
                <a:sym typeface="Times New Roman"/>
              </a:rPr>
              <a:t>IDTR: </a:t>
            </a:r>
            <a:r>
              <a:rPr lang="en-US" sz="2600" b="1">
                <a:latin typeface="Times New Roman"/>
                <a:ea typeface="Times New Roman"/>
                <a:cs typeface="Times New Roman"/>
                <a:sym typeface="Times New Roman"/>
              </a:rPr>
              <a:t>Points to </a:t>
            </a:r>
            <a:r>
              <a:rPr lang="en-US" sz="2600" b="1">
                <a:solidFill>
                  <a:srgbClr val="C00000"/>
                </a:solidFill>
                <a:latin typeface="Times New Roman"/>
                <a:ea typeface="Times New Roman"/>
                <a:cs typeface="Times New Roman"/>
                <a:sym typeface="Times New Roman"/>
              </a:rPr>
              <a:t>base of  IDT.</a:t>
            </a:r>
            <a:endParaRPr sz="2600" b="1">
              <a:solidFill>
                <a:srgbClr val="C00000"/>
              </a:solidFill>
              <a:latin typeface="Times New Roman"/>
              <a:ea typeface="Times New Roman"/>
              <a:cs typeface="Times New Roman"/>
              <a:sym typeface="Times New Roman"/>
            </a:endParaRPr>
          </a:p>
          <a:p>
            <a:pPr marL="457200" lvl="1" indent="-292100" algn="just" rtl="0">
              <a:lnSpc>
                <a:spcPct val="110000"/>
              </a:lnSpc>
              <a:spcBef>
                <a:spcPts val="0"/>
              </a:spcBef>
              <a:spcAft>
                <a:spcPts val="0"/>
              </a:spcAft>
              <a:buClr>
                <a:schemeClr val="dk1"/>
              </a:buClr>
              <a:buSzPts val="2600"/>
              <a:buFont typeface="Noto Sans Symbols"/>
              <a:buNone/>
            </a:pPr>
            <a:endParaRPr sz="2600">
              <a:solidFill>
                <a:srgbClr val="7030A0"/>
              </a:solidFill>
              <a:latin typeface="Times New Roman"/>
              <a:ea typeface="Times New Roman"/>
              <a:cs typeface="Times New Roman"/>
              <a:sym typeface="Times New Roman"/>
            </a:endParaRPr>
          </a:p>
          <a:p>
            <a:pPr marL="457200" lvl="1" indent="-457200" algn="just" rtl="0">
              <a:lnSpc>
                <a:spcPct val="110000"/>
              </a:lnSpc>
              <a:spcBef>
                <a:spcPts val="0"/>
              </a:spcBef>
              <a:spcAft>
                <a:spcPts val="0"/>
              </a:spcAft>
              <a:buClr>
                <a:srgbClr val="7030A0"/>
              </a:buClr>
              <a:buSzPts val="2600"/>
              <a:buFont typeface="Noto Sans Symbols"/>
              <a:buChar char="⮚"/>
            </a:pPr>
            <a:r>
              <a:rPr lang="en-US" sz="2600">
                <a:solidFill>
                  <a:srgbClr val="7030A0"/>
                </a:solidFill>
                <a:latin typeface="Times New Roman"/>
                <a:ea typeface="Times New Roman"/>
                <a:cs typeface="Times New Roman"/>
                <a:sym typeface="Times New Roman"/>
              </a:rPr>
              <a:t>Holds </a:t>
            </a:r>
            <a:r>
              <a:rPr lang="en-US" sz="2600" b="1">
                <a:solidFill>
                  <a:srgbClr val="FF0000"/>
                </a:solidFill>
                <a:latin typeface="Times New Roman"/>
                <a:ea typeface="Times New Roman"/>
                <a:cs typeface="Times New Roman"/>
                <a:sym typeface="Times New Roman"/>
              </a:rPr>
              <a:t>base address </a:t>
            </a:r>
            <a:r>
              <a:rPr lang="en-US" sz="2600">
                <a:solidFill>
                  <a:srgbClr val="7030A0"/>
                </a:solidFill>
                <a:latin typeface="Times New Roman"/>
                <a:ea typeface="Times New Roman"/>
                <a:cs typeface="Times New Roman"/>
                <a:sym typeface="Times New Roman"/>
              </a:rPr>
              <a:t>and </a:t>
            </a:r>
            <a:r>
              <a:rPr lang="en-US" sz="2600" b="1">
                <a:solidFill>
                  <a:srgbClr val="FF0000"/>
                </a:solidFill>
                <a:latin typeface="Times New Roman"/>
                <a:ea typeface="Times New Roman"/>
                <a:cs typeface="Times New Roman"/>
                <a:sym typeface="Times New Roman"/>
              </a:rPr>
              <a:t>limit</a:t>
            </a:r>
            <a:r>
              <a:rPr lang="en-US" sz="2600">
                <a:solidFill>
                  <a:srgbClr val="7030A0"/>
                </a:solidFill>
                <a:latin typeface="Times New Roman"/>
                <a:ea typeface="Times New Roman"/>
                <a:cs typeface="Times New Roman"/>
                <a:sym typeface="Times New Roman"/>
              </a:rPr>
              <a:t> for IDT.</a:t>
            </a:r>
            <a:endParaRPr sz="2600">
              <a:solidFill>
                <a:srgbClr val="7030A0"/>
              </a:solidFill>
              <a:latin typeface="Times New Roman"/>
              <a:ea typeface="Times New Roman"/>
              <a:cs typeface="Times New Roman"/>
              <a:sym typeface="Times New Roman"/>
            </a:endParaRPr>
          </a:p>
          <a:p>
            <a:pPr marL="457200" lvl="1" indent="-457200" algn="just" rtl="0">
              <a:lnSpc>
                <a:spcPct val="110000"/>
              </a:lnSpc>
              <a:spcBef>
                <a:spcPts val="0"/>
              </a:spcBef>
              <a:spcAft>
                <a:spcPts val="0"/>
              </a:spcAft>
              <a:buClr>
                <a:srgbClr val="7030A0"/>
              </a:buClr>
              <a:buSzPts val="2600"/>
              <a:buFont typeface="Noto Sans Symbols"/>
              <a:buChar char="⮚"/>
            </a:pPr>
            <a:r>
              <a:rPr lang="en-US" sz="2600">
                <a:solidFill>
                  <a:srgbClr val="7030A0"/>
                </a:solidFill>
                <a:latin typeface="Times New Roman"/>
                <a:ea typeface="Times New Roman"/>
                <a:cs typeface="Times New Roman"/>
                <a:sym typeface="Times New Roman"/>
              </a:rPr>
              <a:t>The </a:t>
            </a:r>
            <a:r>
              <a:rPr lang="en-US" sz="2600" b="1">
                <a:solidFill>
                  <a:srgbClr val="FF0000"/>
                </a:solidFill>
                <a:latin typeface="Times New Roman"/>
                <a:ea typeface="Times New Roman"/>
                <a:cs typeface="Times New Roman"/>
                <a:sym typeface="Times New Roman"/>
              </a:rPr>
              <a:t>base address </a:t>
            </a:r>
            <a:r>
              <a:rPr lang="en-US" sz="2600">
                <a:solidFill>
                  <a:srgbClr val="7030A0"/>
                </a:solidFill>
                <a:latin typeface="Times New Roman"/>
                <a:ea typeface="Times New Roman"/>
                <a:cs typeface="Times New Roman"/>
                <a:sym typeface="Times New Roman"/>
              </a:rPr>
              <a:t>specifies the </a:t>
            </a:r>
            <a:r>
              <a:rPr lang="en-US" sz="2600" b="1">
                <a:solidFill>
                  <a:srgbClr val="953734"/>
                </a:solidFill>
                <a:latin typeface="Times New Roman"/>
                <a:ea typeface="Times New Roman"/>
                <a:cs typeface="Times New Roman"/>
                <a:sym typeface="Times New Roman"/>
              </a:rPr>
              <a:t>linear address of byte 0 of the IDT</a:t>
            </a:r>
            <a:r>
              <a:rPr lang="en-US" sz="2600">
                <a:solidFill>
                  <a:srgbClr val="7030A0"/>
                </a:solidFill>
                <a:latin typeface="Times New Roman"/>
                <a:ea typeface="Times New Roman"/>
                <a:cs typeface="Times New Roman"/>
                <a:sym typeface="Times New Roman"/>
              </a:rPr>
              <a:t>.</a:t>
            </a:r>
            <a:endParaRPr sz="2600">
              <a:solidFill>
                <a:srgbClr val="7030A0"/>
              </a:solidFill>
              <a:latin typeface="Times New Roman"/>
              <a:ea typeface="Times New Roman"/>
              <a:cs typeface="Times New Roman"/>
              <a:sym typeface="Times New Roman"/>
            </a:endParaRPr>
          </a:p>
          <a:p>
            <a:pPr marL="457200" lvl="1" indent="-457200" algn="just" rtl="0">
              <a:lnSpc>
                <a:spcPct val="110000"/>
              </a:lnSpc>
              <a:spcBef>
                <a:spcPts val="0"/>
              </a:spcBef>
              <a:spcAft>
                <a:spcPts val="0"/>
              </a:spcAft>
              <a:buClr>
                <a:srgbClr val="7030A0"/>
              </a:buClr>
              <a:buSzPts val="2600"/>
              <a:buFont typeface="Noto Sans Symbols"/>
              <a:buChar char="⮚"/>
            </a:pPr>
            <a:r>
              <a:rPr lang="en-US" sz="2600">
                <a:solidFill>
                  <a:srgbClr val="7030A0"/>
                </a:solidFill>
                <a:latin typeface="Times New Roman"/>
                <a:ea typeface="Times New Roman"/>
                <a:cs typeface="Times New Roman"/>
                <a:sym typeface="Times New Roman"/>
              </a:rPr>
              <a:t>The </a:t>
            </a:r>
            <a:r>
              <a:rPr lang="en-US" sz="2600" b="1">
                <a:solidFill>
                  <a:srgbClr val="953734"/>
                </a:solidFill>
                <a:latin typeface="Times New Roman"/>
                <a:ea typeface="Times New Roman"/>
                <a:cs typeface="Times New Roman"/>
                <a:sym typeface="Times New Roman"/>
              </a:rPr>
              <a:t>table limit </a:t>
            </a:r>
            <a:r>
              <a:rPr lang="en-US" sz="2600">
                <a:solidFill>
                  <a:srgbClr val="FF0000"/>
                </a:solidFill>
                <a:latin typeface="Times New Roman"/>
                <a:ea typeface="Times New Roman"/>
                <a:cs typeface="Times New Roman"/>
                <a:sym typeface="Times New Roman"/>
              </a:rPr>
              <a:t>specifies the </a:t>
            </a:r>
            <a:r>
              <a:rPr lang="en-US" sz="2600" b="1">
                <a:latin typeface="Times New Roman"/>
                <a:ea typeface="Times New Roman"/>
                <a:cs typeface="Times New Roman"/>
                <a:sym typeface="Times New Roman"/>
              </a:rPr>
              <a:t>number of bytes in the table.</a:t>
            </a:r>
            <a:endParaRPr sz="2600" b="1">
              <a:latin typeface="Times New Roman"/>
              <a:ea typeface="Times New Roman"/>
              <a:cs typeface="Times New Roman"/>
              <a:sym typeface="Times New Roman"/>
            </a:endParaRPr>
          </a:p>
          <a:p>
            <a:pPr marL="457200" lvl="1" indent="-457200" algn="just" rtl="0">
              <a:lnSpc>
                <a:spcPct val="110000"/>
              </a:lnSpc>
              <a:spcBef>
                <a:spcPts val="0"/>
              </a:spcBef>
              <a:spcAft>
                <a:spcPts val="0"/>
              </a:spcAft>
              <a:buClr>
                <a:srgbClr val="C00000"/>
              </a:buClr>
              <a:buSzPts val="2600"/>
              <a:buFont typeface="Noto Sans Symbols"/>
              <a:buChar char="⮚"/>
            </a:pPr>
            <a:r>
              <a:rPr lang="en-US" sz="2600" b="1">
                <a:solidFill>
                  <a:srgbClr val="C00000"/>
                </a:solidFill>
                <a:latin typeface="Times New Roman"/>
                <a:ea typeface="Times New Roman"/>
                <a:cs typeface="Times New Roman"/>
                <a:sym typeface="Times New Roman"/>
              </a:rPr>
              <a:t>LIDT </a:t>
            </a:r>
            <a:r>
              <a:rPr lang="en-US" sz="2600">
                <a:latin typeface="Times New Roman"/>
                <a:ea typeface="Times New Roman"/>
                <a:cs typeface="Times New Roman"/>
                <a:sym typeface="Times New Roman"/>
              </a:rPr>
              <a:t>and</a:t>
            </a:r>
            <a:r>
              <a:rPr lang="en-US" sz="2600" b="1">
                <a:solidFill>
                  <a:srgbClr val="C00000"/>
                </a:solidFill>
                <a:latin typeface="Times New Roman"/>
                <a:ea typeface="Times New Roman"/>
                <a:cs typeface="Times New Roman"/>
                <a:sym typeface="Times New Roman"/>
              </a:rPr>
              <a:t> SIDT </a:t>
            </a:r>
            <a:r>
              <a:rPr lang="en-US" sz="2600" b="1">
                <a:solidFill>
                  <a:srgbClr val="7030A0"/>
                </a:solidFill>
                <a:latin typeface="Times New Roman"/>
                <a:ea typeface="Times New Roman"/>
                <a:cs typeface="Times New Roman"/>
                <a:sym typeface="Times New Roman"/>
              </a:rPr>
              <a:t>instructions</a:t>
            </a:r>
            <a:r>
              <a:rPr lang="en-US" sz="2600">
                <a:solidFill>
                  <a:srgbClr val="7030A0"/>
                </a:solidFill>
                <a:latin typeface="Times New Roman"/>
                <a:ea typeface="Times New Roman"/>
                <a:cs typeface="Times New Roman"/>
                <a:sym typeface="Times New Roman"/>
              </a:rPr>
              <a:t> are used to </a:t>
            </a:r>
            <a:r>
              <a:rPr lang="en-US" sz="2600" b="1">
                <a:latin typeface="Times New Roman"/>
                <a:ea typeface="Times New Roman"/>
                <a:cs typeface="Times New Roman"/>
                <a:sym typeface="Times New Roman"/>
              </a:rPr>
              <a:t>load </a:t>
            </a:r>
            <a:r>
              <a:rPr lang="en-US" sz="2600">
                <a:latin typeface="Times New Roman"/>
                <a:ea typeface="Times New Roman"/>
                <a:cs typeface="Times New Roman"/>
                <a:sym typeface="Times New Roman"/>
              </a:rPr>
              <a:t>and</a:t>
            </a:r>
            <a:r>
              <a:rPr lang="en-US" sz="2600" b="1">
                <a:latin typeface="Times New Roman"/>
                <a:ea typeface="Times New Roman"/>
                <a:cs typeface="Times New Roman"/>
                <a:sym typeface="Times New Roman"/>
              </a:rPr>
              <a:t> store </a:t>
            </a:r>
            <a:r>
              <a:rPr lang="en-US" sz="2600" b="1">
                <a:solidFill>
                  <a:srgbClr val="7030A0"/>
                </a:solidFill>
                <a:latin typeface="Times New Roman"/>
                <a:ea typeface="Times New Roman"/>
                <a:cs typeface="Times New Roman"/>
                <a:sym typeface="Times New Roman"/>
              </a:rPr>
              <a:t>IDTR register.</a:t>
            </a:r>
            <a:endParaRPr sz="2600" b="1">
              <a:solidFill>
                <a:srgbClr val="7030A0"/>
              </a:solidFill>
              <a:latin typeface="Times New Roman"/>
              <a:ea typeface="Times New Roman"/>
              <a:cs typeface="Times New Roman"/>
              <a:sym typeface="Times New Roman"/>
            </a:endParaRPr>
          </a:p>
          <a:p>
            <a:pPr marL="457200" lvl="1" indent="-457200" algn="just" rtl="0">
              <a:lnSpc>
                <a:spcPct val="110000"/>
              </a:lnSpc>
              <a:spcBef>
                <a:spcPts val="0"/>
              </a:spcBef>
              <a:spcAft>
                <a:spcPts val="0"/>
              </a:spcAft>
              <a:buClr>
                <a:schemeClr val="dk1"/>
              </a:buClr>
              <a:buSzPts val="2600"/>
              <a:buFont typeface="Noto Sans Symbols"/>
              <a:buChar char="⮚"/>
            </a:pPr>
            <a:r>
              <a:rPr lang="en-US" sz="2600">
                <a:latin typeface="Times New Roman"/>
                <a:ea typeface="Times New Roman"/>
                <a:cs typeface="Times New Roman"/>
                <a:sym typeface="Times New Roman"/>
              </a:rPr>
              <a:t>During power ON</a:t>
            </a:r>
            <a:r>
              <a:rPr lang="en-US" sz="2600">
                <a:solidFill>
                  <a:srgbClr val="7030A0"/>
                </a:solidFill>
                <a:latin typeface="Times New Roman"/>
                <a:ea typeface="Times New Roman"/>
                <a:cs typeface="Times New Roman"/>
                <a:sym typeface="Times New Roman"/>
              </a:rPr>
              <a:t> default value is set to </a:t>
            </a:r>
            <a:r>
              <a:rPr lang="en-US" sz="2600" b="1">
                <a:solidFill>
                  <a:srgbClr val="953734"/>
                </a:solidFill>
                <a:latin typeface="Times New Roman"/>
                <a:ea typeface="Times New Roman"/>
                <a:cs typeface="Times New Roman"/>
                <a:sym typeface="Times New Roman"/>
              </a:rPr>
              <a:t>0 with limit 0FFFFH</a:t>
            </a:r>
            <a:r>
              <a:rPr lang="en-US" sz="2600">
                <a:solidFill>
                  <a:srgbClr val="7030A0"/>
                </a:solidFill>
                <a:latin typeface="Times New Roman"/>
                <a:ea typeface="Times New Roman"/>
                <a:cs typeface="Times New Roman"/>
                <a:sym typeface="Times New Roman"/>
              </a:rPr>
              <a:t> (64KB=2^16) which can be </a:t>
            </a:r>
            <a:r>
              <a:rPr lang="en-US" sz="2600" b="1">
                <a:latin typeface="Times New Roman"/>
                <a:ea typeface="Times New Roman"/>
                <a:cs typeface="Times New Roman"/>
                <a:sym typeface="Times New Roman"/>
              </a:rPr>
              <a:t>changed </a:t>
            </a:r>
            <a:r>
              <a:rPr lang="en-US" sz="2600">
                <a:solidFill>
                  <a:srgbClr val="7030A0"/>
                </a:solidFill>
                <a:latin typeface="Times New Roman"/>
                <a:ea typeface="Times New Roman"/>
                <a:cs typeface="Times New Roman"/>
                <a:sym typeface="Times New Roman"/>
              </a:rPr>
              <a:t>as part of the </a:t>
            </a:r>
            <a:r>
              <a:rPr lang="en-US" sz="2600">
                <a:solidFill>
                  <a:srgbClr val="00B050"/>
                </a:solidFill>
                <a:latin typeface="Times New Roman"/>
                <a:ea typeface="Times New Roman"/>
                <a:cs typeface="Times New Roman"/>
                <a:sym typeface="Times New Roman"/>
              </a:rPr>
              <a:t>processor initialization process.</a:t>
            </a:r>
            <a:endParaRPr sz="2600">
              <a:solidFill>
                <a:srgbClr val="00B050"/>
              </a:solidFill>
              <a:latin typeface="Times New Roman"/>
              <a:ea typeface="Times New Roman"/>
              <a:cs typeface="Times New Roman"/>
              <a:sym typeface="Times New Roman"/>
            </a:endParaRPr>
          </a:p>
          <a:p>
            <a:pPr marL="0" lvl="1" indent="0" algn="l" rtl="0">
              <a:lnSpc>
                <a:spcPct val="110000"/>
              </a:lnSpc>
              <a:spcBef>
                <a:spcPts val="0"/>
              </a:spcBef>
              <a:spcAft>
                <a:spcPts val="0"/>
              </a:spcAft>
              <a:buClr>
                <a:schemeClr val="dk1"/>
              </a:buClr>
              <a:buSzPts val="2600"/>
              <a:buFont typeface="Arial"/>
              <a:buNone/>
            </a:pPr>
            <a:endParaRPr sz="2600">
              <a:solidFill>
                <a:srgbClr val="7030A0"/>
              </a:solidFill>
              <a:latin typeface="Times New Roman"/>
              <a:ea typeface="Times New Roman"/>
              <a:cs typeface="Times New Roman"/>
              <a:sym typeface="Times New Roman"/>
            </a:endParaRPr>
          </a:p>
        </p:txBody>
      </p:sp>
      <p:sp>
        <p:nvSpPr>
          <p:cNvPr id="802" name="Google Shape;802;p45"/>
          <p:cNvSpPr txBox="1">
            <a:spLocks noGrp="1"/>
          </p:cNvSpPr>
          <p:nvPr>
            <p:ph type="ftr" idx="11"/>
          </p:nvPr>
        </p:nvSpPr>
        <p:spPr>
          <a:xfrm>
            <a:off x="4165600" y="6356393"/>
            <a:ext cx="3860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GB" sz="1050" b="1" smtClean="0">
                <a:solidFill>
                  <a:schemeClr val="dk1"/>
                </a:solidFill>
                <a:latin typeface="Times New Roman"/>
                <a:ea typeface="Times New Roman"/>
                <a:cs typeface="Times New Roman"/>
                <a:sym typeface="Times New Roman"/>
              </a:rPr>
              <a:t>Microprocessor Architecture and Internet of Things_CET3014B    Unit 3      2022-23     S4  </a:t>
            </a:r>
            <a:endParaRPr sz="1050" b="1">
              <a:solidFill>
                <a:schemeClr val="dk1"/>
              </a:solidFill>
              <a:latin typeface="Times New Roman"/>
              <a:ea typeface="Times New Roman"/>
              <a:cs typeface="Times New Roman"/>
              <a:sym typeface="Times New Roman"/>
            </a:endParaRPr>
          </a:p>
        </p:txBody>
      </p:sp>
      <p:pic>
        <p:nvPicPr>
          <p:cNvPr id="803" name="Google Shape;803;p45"/>
          <p:cNvPicPr preferRelativeResize="0"/>
          <p:nvPr/>
        </p:nvPicPr>
        <p:blipFill rotWithShape="1">
          <a:blip r:embed="rId3">
            <a:alphaModFix/>
          </a:blip>
          <a:srcRect/>
          <a:stretch/>
        </p:blipFill>
        <p:spPr>
          <a:xfrm>
            <a:off x="-10316" y="41835"/>
            <a:ext cx="842979" cy="796834"/>
          </a:xfrm>
          <a:prstGeom prst="rect">
            <a:avLst/>
          </a:prstGeom>
          <a:noFill/>
          <a:ln>
            <a:noFill/>
          </a:ln>
        </p:spPr>
      </p:pic>
      <p:sp>
        <p:nvSpPr>
          <p:cNvPr id="804" name="Google Shape;804;p45"/>
          <p:cNvSpPr txBox="1">
            <a:spLocks noGrp="1"/>
          </p:cNvSpPr>
          <p:nvPr>
            <p:ph type="sldNum" idx="12"/>
          </p:nvPr>
        </p:nvSpPr>
        <p:spPr>
          <a:xfrm>
            <a:off x="8737600" y="6356393"/>
            <a:ext cx="28448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50</a:t>
            </a:fld>
            <a:endParaRPr/>
          </a:p>
        </p:txBody>
      </p:sp>
      <p:sp>
        <p:nvSpPr>
          <p:cNvPr id="805" name="Google Shape;805;p45"/>
          <p:cNvSpPr txBox="1">
            <a:spLocks noGrp="1"/>
          </p:cNvSpPr>
          <p:nvPr>
            <p:ph type="dt" idx="10"/>
          </p:nvPr>
        </p:nvSpPr>
        <p:spPr>
          <a:xfrm>
            <a:off x="609600" y="6356393"/>
            <a:ext cx="28448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4D68F524-E70F-4803-A98C-1B39E0B3CEBD}" type="datetime1">
              <a:rPr lang="en-US" smtClean="0"/>
              <a:t>3/29/2023</a:t>
            </a:fld>
            <a:endParaRPr/>
          </a:p>
        </p:txBody>
      </p:sp>
      <p:cxnSp>
        <p:nvCxnSpPr>
          <p:cNvPr id="806" name="Google Shape;806;p45"/>
          <p:cNvCxnSpPr/>
          <p:nvPr/>
        </p:nvCxnSpPr>
        <p:spPr>
          <a:xfrm rot="10800000" flipH="1">
            <a:off x="60542" y="951701"/>
            <a:ext cx="12192000" cy="27709"/>
          </a:xfrm>
          <a:prstGeom prst="straightConnector1">
            <a:avLst/>
          </a:prstGeom>
          <a:noFill/>
          <a:ln w="9525" cap="flat" cmpd="sng">
            <a:solidFill>
              <a:srgbClr val="00B050"/>
            </a:solidFill>
            <a:prstDash val="solid"/>
            <a:round/>
            <a:headEnd type="none" w="sm" len="sm"/>
            <a:tailEnd type="none" w="sm" len="sm"/>
          </a:ln>
        </p:spPr>
      </p:cxnSp>
      <p:sp>
        <p:nvSpPr>
          <p:cNvPr id="807" name="Google Shape;807;p45"/>
          <p:cNvSpPr/>
          <p:nvPr/>
        </p:nvSpPr>
        <p:spPr>
          <a:xfrm>
            <a:off x="146051" y="6356350"/>
            <a:ext cx="471487" cy="457200"/>
          </a:xfrm>
          <a:prstGeom prst="rect">
            <a:avLst/>
          </a:prstGeom>
          <a:solidFill>
            <a:srgbClr val="7030A0"/>
          </a:solidFill>
          <a:ln w="25400" cap="flat" cmpd="sng">
            <a:solidFill>
              <a:srgbClr val="7030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808" name="Google Shape;808;p45"/>
          <p:cNvCxnSpPr/>
          <p:nvPr/>
        </p:nvCxnSpPr>
        <p:spPr>
          <a:xfrm flipH="1">
            <a:off x="773905" y="13063"/>
            <a:ext cx="14288" cy="6821487"/>
          </a:xfrm>
          <a:prstGeom prst="straightConnector1">
            <a:avLst/>
          </a:prstGeom>
          <a:noFill/>
          <a:ln w="15875" cap="flat" cmpd="sng">
            <a:solidFill>
              <a:srgbClr val="00B050"/>
            </a:solidFill>
            <a:prstDash val="solid"/>
            <a:round/>
            <a:headEnd type="none" w="sm" len="sm"/>
            <a:tailEnd type="none" w="sm" len="sm"/>
          </a:ln>
        </p:spPr>
      </p:cxnSp>
      <p:cxnSp>
        <p:nvCxnSpPr>
          <p:cNvPr id="809" name="Google Shape;809;p45"/>
          <p:cNvCxnSpPr/>
          <p:nvPr/>
        </p:nvCxnSpPr>
        <p:spPr>
          <a:xfrm>
            <a:off x="-10316" y="6264275"/>
            <a:ext cx="12192000" cy="0"/>
          </a:xfrm>
          <a:prstGeom prst="straightConnector1">
            <a:avLst/>
          </a:prstGeom>
          <a:noFill/>
          <a:ln w="15875" cap="flat" cmpd="sng">
            <a:solidFill>
              <a:srgbClr val="00B050"/>
            </a:solidFill>
            <a:prstDash val="solid"/>
            <a:round/>
            <a:headEnd type="none" w="sm" len="sm"/>
            <a:tailEnd type="none" w="sm" len="sm"/>
          </a:ln>
        </p:spPr>
      </p:cxnSp>
      <p:pic>
        <p:nvPicPr>
          <p:cNvPr id="810" name="Google Shape;810;p45"/>
          <p:cNvPicPr preferRelativeResize="0"/>
          <p:nvPr/>
        </p:nvPicPr>
        <p:blipFill rotWithShape="1">
          <a:blip r:embed="rId4">
            <a:alphaModFix/>
          </a:blip>
          <a:srcRect/>
          <a:stretch/>
        </p:blipFill>
        <p:spPr>
          <a:xfrm>
            <a:off x="6899997" y="1035050"/>
            <a:ext cx="5167312" cy="522922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0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0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0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0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01">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01">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01">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01">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816"/>
        <p:cNvGrpSpPr/>
        <p:nvPr/>
      </p:nvGrpSpPr>
      <p:grpSpPr>
        <a:xfrm>
          <a:off x="0" y="0"/>
          <a:ext cx="0" cy="0"/>
          <a:chOff x="0" y="0"/>
          <a:chExt cx="0" cy="0"/>
        </a:xfrm>
      </p:grpSpPr>
      <p:sp>
        <p:nvSpPr>
          <p:cNvPr id="817" name="Google Shape;817;p46"/>
          <p:cNvSpPr txBox="1">
            <a:spLocks noGrp="1"/>
          </p:cNvSpPr>
          <p:nvPr>
            <p:ph type="title"/>
          </p:nvPr>
        </p:nvSpPr>
        <p:spPr>
          <a:xfrm>
            <a:off x="1556531" y="99496"/>
            <a:ext cx="9530080" cy="626394"/>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rgbClr val="002060"/>
              </a:buClr>
              <a:buSzPts val="3800"/>
              <a:buFont typeface="Times New Roman"/>
              <a:buNone/>
            </a:pPr>
            <a:r>
              <a:rPr lang="en-US" sz="3800" b="1">
                <a:solidFill>
                  <a:srgbClr val="002060"/>
                </a:solidFill>
                <a:latin typeface="Times New Roman"/>
                <a:ea typeface="Times New Roman"/>
                <a:cs typeface="Times New Roman"/>
                <a:sym typeface="Times New Roman"/>
              </a:rPr>
              <a:t>Segment Selector </a:t>
            </a:r>
            <a:endParaRPr sz="3800" b="1">
              <a:solidFill>
                <a:srgbClr val="002060"/>
              </a:solidFill>
              <a:latin typeface="Times New Roman"/>
              <a:ea typeface="Times New Roman"/>
              <a:cs typeface="Times New Roman"/>
              <a:sym typeface="Times New Roman"/>
            </a:endParaRPr>
          </a:p>
        </p:txBody>
      </p:sp>
      <p:sp>
        <p:nvSpPr>
          <p:cNvPr id="818" name="Google Shape;818;p46"/>
          <p:cNvSpPr txBox="1">
            <a:spLocks noGrp="1"/>
          </p:cNvSpPr>
          <p:nvPr>
            <p:ph type="body" idx="1"/>
          </p:nvPr>
        </p:nvSpPr>
        <p:spPr>
          <a:xfrm>
            <a:off x="842979" y="948088"/>
            <a:ext cx="7455893" cy="2924596"/>
          </a:xfrm>
          <a:prstGeom prst="rect">
            <a:avLst/>
          </a:prstGeom>
          <a:noFill/>
          <a:ln>
            <a:noFill/>
          </a:ln>
        </p:spPr>
        <p:txBody>
          <a:bodyPr spcFirstLastPara="1" wrap="square" lIns="91425" tIns="45700" rIns="91425" bIns="45700" anchor="t" anchorCtr="0">
            <a:noAutofit/>
          </a:bodyPr>
          <a:lstStyle/>
          <a:p>
            <a:pPr marL="342900" lvl="0" indent="-342900" algn="just" rtl="0">
              <a:spcBef>
                <a:spcPts val="0"/>
              </a:spcBef>
              <a:spcAft>
                <a:spcPts val="0"/>
              </a:spcAft>
              <a:buClr>
                <a:srgbClr val="C00000"/>
              </a:buClr>
              <a:buSzPts val="2800"/>
              <a:buFont typeface="Noto Sans Symbols"/>
              <a:buChar char="⮚"/>
            </a:pPr>
            <a:r>
              <a:rPr lang="en-US" sz="2800">
                <a:solidFill>
                  <a:srgbClr val="C00000"/>
                </a:solidFill>
                <a:latin typeface="Times New Roman"/>
                <a:ea typeface="Times New Roman"/>
                <a:cs typeface="Times New Roman"/>
                <a:sym typeface="Times New Roman"/>
              </a:rPr>
              <a:t>E.g.</a:t>
            </a:r>
            <a:r>
              <a:rPr lang="en-US" sz="2800">
                <a:latin typeface="Times New Roman"/>
                <a:ea typeface="Times New Roman"/>
                <a:cs typeface="Times New Roman"/>
                <a:sym typeface="Times New Roman"/>
              </a:rPr>
              <a:t> If </a:t>
            </a:r>
            <a:r>
              <a:rPr lang="en-US" sz="2800" b="1">
                <a:solidFill>
                  <a:srgbClr val="3F3151"/>
                </a:solidFill>
                <a:latin typeface="Times New Roman"/>
                <a:ea typeface="Times New Roman"/>
                <a:cs typeface="Times New Roman"/>
                <a:sym typeface="Times New Roman"/>
              </a:rPr>
              <a:t>16 bit selector </a:t>
            </a:r>
            <a:r>
              <a:rPr lang="en-US" sz="2800">
                <a:latin typeface="Times New Roman"/>
                <a:ea typeface="Times New Roman"/>
                <a:cs typeface="Times New Roman"/>
                <a:sym typeface="Times New Roman"/>
              </a:rPr>
              <a:t>value= </a:t>
            </a:r>
            <a:r>
              <a:rPr lang="en-US" sz="2800" b="1">
                <a:solidFill>
                  <a:srgbClr val="4F6128"/>
                </a:solidFill>
                <a:latin typeface="Times New Roman"/>
                <a:ea typeface="Times New Roman"/>
                <a:cs typeface="Times New Roman"/>
                <a:sym typeface="Times New Roman"/>
              </a:rPr>
              <a:t>0011</a:t>
            </a:r>
            <a:r>
              <a:rPr lang="en-US" sz="2800">
                <a:latin typeface="Times New Roman"/>
                <a:ea typeface="Times New Roman"/>
                <a:cs typeface="Times New Roman"/>
                <a:sym typeface="Times New Roman"/>
              </a:rPr>
              <a:t>H</a:t>
            </a:r>
            <a:endParaRPr sz="2800">
              <a:latin typeface="Times New Roman"/>
              <a:ea typeface="Times New Roman"/>
              <a:cs typeface="Times New Roman"/>
              <a:sym typeface="Times New Roman"/>
            </a:endParaRPr>
          </a:p>
          <a:p>
            <a:pPr marL="342900" lvl="0" indent="-342900" algn="just" rtl="0">
              <a:spcBef>
                <a:spcPts val="640"/>
              </a:spcBef>
              <a:spcAft>
                <a:spcPts val="0"/>
              </a:spcAft>
              <a:buClr>
                <a:schemeClr val="dk1"/>
              </a:buClr>
              <a:buSzPts val="2000"/>
              <a:buFont typeface="Noto Sans Symbols"/>
              <a:buChar char="⮚"/>
            </a:pPr>
            <a:r>
              <a:rPr lang="en-US" sz="2000">
                <a:latin typeface="Times New Roman"/>
                <a:ea typeface="Times New Roman"/>
                <a:cs typeface="Times New Roman"/>
                <a:sym typeface="Times New Roman"/>
              </a:rPr>
              <a:t>Then in binary its value is</a:t>
            </a:r>
            <a:r>
              <a:rPr lang="en-US" sz="2800">
                <a:latin typeface="Times New Roman"/>
                <a:ea typeface="Times New Roman"/>
                <a:cs typeface="Times New Roman"/>
                <a:sym typeface="Times New Roman"/>
              </a:rPr>
              <a:t> </a:t>
            </a:r>
            <a:r>
              <a:rPr lang="en-US">
                <a:solidFill>
                  <a:srgbClr val="92CCDC"/>
                </a:solidFill>
                <a:latin typeface="Times New Roman"/>
                <a:ea typeface="Times New Roman"/>
                <a:cs typeface="Times New Roman"/>
                <a:sym typeface="Times New Roman"/>
              </a:rPr>
              <a:t>0000 0000 000</a:t>
            </a:r>
            <a:r>
              <a:rPr lang="en-US" b="1">
                <a:solidFill>
                  <a:srgbClr val="FF0000"/>
                </a:solidFill>
                <a:latin typeface="Times New Roman"/>
                <a:ea typeface="Times New Roman"/>
                <a:cs typeface="Times New Roman"/>
                <a:sym typeface="Times New Roman"/>
              </a:rPr>
              <a:t>1</a:t>
            </a:r>
            <a:r>
              <a:rPr lang="en-US">
                <a:solidFill>
                  <a:srgbClr val="FF0000"/>
                </a:solidFill>
                <a:latin typeface="Times New Roman"/>
                <a:ea typeface="Times New Roman"/>
                <a:cs typeface="Times New Roman"/>
                <a:sym typeface="Times New Roman"/>
              </a:rPr>
              <a:t> 0</a:t>
            </a:r>
            <a:r>
              <a:rPr lang="en-US" b="1">
                <a:solidFill>
                  <a:srgbClr val="4F6128"/>
                </a:solidFill>
                <a:latin typeface="Times New Roman"/>
                <a:ea typeface="Times New Roman"/>
                <a:cs typeface="Times New Roman"/>
                <a:sym typeface="Times New Roman"/>
              </a:rPr>
              <a:t>0</a:t>
            </a:r>
            <a:r>
              <a:rPr lang="en-US" b="1">
                <a:solidFill>
                  <a:srgbClr val="953734"/>
                </a:solidFill>
                <a:latin typeface="Times New Roman"/>
                <a:ea typeface="Times New Roman"/>
                <a:cs typeface="Times New Roman"/>
                <a:sym typeface="Times New Roman"/>
              </a:rPr>
              <a:t>01</a:t>
            </a:r>
            <a:r>
              <a:rPr lang="en-US" sz="2800">
                <a:solidFill>
                  <a:srgbClr val="FF0000"/>
                </a:solidFill>
                <a:latin typeface="Times New Roman"/>
                <a:ea typeface="Times New Roman"/>
                <a:cs typeface="Times New Roman"/>
                <a:sym typeface="Times New Roman"/>
              </a:rPr>
              <a:t>    </a:t>
            </a:r>
            <a:r>
              <a:rPr lang="en-US" sz="2800">
                <a:latin typeface="Times New Roman"/>
                <a:ea typeface="Times New Roman"/>
                <a:cs typeface="Times New Roman"/>
                <a:sym typeface="Times New Roman"/>
              </a:rPr>
              <a:t>It is divided into </a:t>
            </a:r>
            <a:r>
              <a:rPr lang="en-US" sz="2800" b="1">
                <a:solidFill>
                  <a:srgbClr val="974806"/>
                </a:solidFill>
                <a:latin typeface="Times New Roman"/>
                <a:ea typeface="Times New Roman"/>
                <a:cs typeface="Times New Roman"/>
                <a:sym typeface="Times New Roman"/>
              </a:rPr>
              <a:t>3 fields </a:t>
            </a:r>
            <a:r>
              <a:rPr lang="en-US" sz="2800" b="1">
                <a:solidFill>
                  <a:srgbClr val="5F497A"/>
                </a:solidFill>
                <a:latin typeface="Times New Roman"/>
                <a:ea typeface="Times New Roman"/>
                <a:cs typeface="Times New Roman"/>
                <a:sym typeface="Times New Roman"/>
              </a:rPr>
              <a:t>Index</a:t>
            </a:r>
            <a:r>
              <a:rPr lang="en-US" sz="2800">
                <a:latin typeface="Times New Roman"/>
                <a:ea typeface="Times New Roman"/>
                <a:cs typeface="Times New Roman"/>
                <a:sym typeface="Times New Roman"/>
              </a:rPr>
              <a:t>, </a:t>
            </a:r>
            <a:r>
              <a:rPr lang="en-US" sz="2800" b="1">
                <a:solidFill>
                  <a:srgbClr val="5F497A"/>
                </a:solidFill>
                <a:latin typeface="Times New Roman"/>
                <a:ea typeface="Times New Roman"/>
                <a:cs typeface="Times New Roman"/>
                <a:sym typeface="Times New Roman"/>
              </a:rPr>
              <a:t>TI</a:t>
            </a:r>
            <a:r>
              <a:rPr lang="en-US" sz="2800">
                <a:latin typeface="Times New Roman"/>
                <a:ea typeface="Times New Roman"/>
                <a:cs typeface="Times New Roman"/>
                <a:sym typeface="Times New Roman"/>
              </a:rPr>
              <a:t> and </a:t>
            </a:r>
            <a:r>
              <a:rPr lang="en-US" sz="2800" b="1">
                <a:solidFill>
                  <a:srgbClr val="5F497A"/>
                </a:solidFill>
                <a:latin typeface="Times New Roman"/>
                <a:ea typeface="Times New Roman"/>
                <a:cs typeface="Times New Roman"/>
                <a:sym typeface="Times New Roman"/>
              </a:rPr>
              <a:t>RPL</a:t>
            </a:r>
            <a:endParaRPr sz="2800" b="1">
              <a:solidFill>
                <a:srgbClr val="5F497A"/>
              </a:solidFill>
              <a:latin typeface="Times New Roman"/>
              <a:ea typeface="Times New Roman"/>
              <a:cs typeface="Times New Roman"/>
              <a:sym typeface="Times New Roman"/>
            </a:endParaRPr>
          </a:p>
          <a:p>
            <a:pPr marL="342900" lvl="0" indent="-342900" algn="just" rtl="0">
              <a:spcBef>
                <a:spcPts val="560"/>
              </a:spcBef>
              <a:spcAft>
                <a:spcPts val="0"/>
              </a:spcAft>
              <a:buClr>
                <a:schemeClr val="dk1"/>
              </a:buClr>
              <a:buSzPts val="2800"/>
              <a:buFont typeface="Noto Sans Symbols"/>
              <a:buChar char="⮚"/>
            </a:pPr>
            <a:r>
              <a:rPr lang="en-US" sz="2800">
                <a:latin typeface="Times New Roman"/>
                <a:ea typeface="Times New Roman"/>
                <a:cs typeface="Times New Roman"/>
                <a:sym typeface="Times New Roman"/>
              </a:rPr>
              <a:t>It represents </a:t>
            </a:r>
            <a:r>
              <a:rPr lang="en-US" sz="2800">
                <a:solidFill>
                  <a:srgbClr val="FF0000"/>
                </a:solidFill>
                <a:latin typeface="Times New Roman"/>
                <a:ea typeface="Times New Roman"/>
                <a:cs typeface="Times New Roman"/>
                <a:sym typeface="Times New Roman"/>
              </a:rPr>
              <a:t>descriptor with </a:t>
            </a:r>
            <a:r>
              <a:rPr lang="en-US" sz="2800" b="1">
                <a:solidFill>
                  <a:srgbClr val="5F497A"/>
                </a:solidFill>
                <a:latin typeface="Times New Roman"/>
                <a:ea typeface="Times New Roman"/>
                <a:cs typeface="Times New Roman"/>
                <a:sym typeface="Times New Roman"/>
              </a:rPr>
              <a:t>index 2</a:t>
            </a:r>
            <a:r>
              <a:rPr lang="en-US" sz="2800">
                <a:solidFill>
                  <a:srgbClr val="FF0000"/>
                </a:solidFill>
                <a:latin typeface="Times New Roman"/>
                <a:ea typeface="Times New Roman"/>
                <a:cs typeface="Times New Roman"/>
                <a:sym typeface="Times New Roman"/>
              </a:rPr>
              <a:t> </a:t>
            </a:r>
            <a:r>
              <a:rPr lang="en-US" sz="2800">
                <a:latin typeface="Times New Roman"/>
                <a:ea typeface="Times New Roman"/>
                <a:cs typeface="Times New Roman"/>
                <a:sym typeface="Times New Roman"/>
              </a:rPr>
              <a:t>(starting from 0, </a:t>
            </a:r>
            <a:r>
              <a:rPr lang="en-US" sz="2800" b="1">
                <a:latin typeface="Times New Roman"/>
                <a:ea typeface="Times New Roman"/>
                <a:cs typeface="Times New Roman"/>
                <a:sym typeface="Times New Roman"/>
              </a:rPr>
              <a:t>3</a:t>
            </a:r>
            <a:r>
              <a:rPr lang="en-US" sz="2800" b="1" baseline="30000">
                <a:latin typeface="Times New Roman"/>
                <a:ea typeface="Times New Roman"/>
                <a:cs typeface="Times New Roman"/>
                <a:sym typeface="Times New Roman"/>
              </a:rPr>
              <a:t>rd</a:t>
            </a:r>
            <a:r>
              <a:rPr lang="en-US" sz="2800" b="1">
                <a:latin typeface="Times New Roman"/>
                <a:ea typeface="Times New Roman"/>
                <a:cs typeface="Times New Roman"/>
                <a:sym typeface="Times New Roman"/>
              </a:rPr>
              <a:t> descriptor means </a:t>
            </a:r>
            <a:r>
              <a:rPr lang="en-US" sz="2400" b="1">
                <a:solidFill>
                  <a:srgbClr val="953734"/>
                </a:solidFill>
                <a:latin typeface="Times New Roman"/>
                <a:ea typeface="Times New Roman"/>
                <a:cs typeface="Times New Roman"/>
                <a:sym typeface="Times New Roman"/>
              </a:rPr>
              <a:t>Seg Descriptor 2</a:t>
            </a:r>
            <a:r>
              <a:rPr lang="en-US" sz="2800">
                <a:latin typeface="Times New Roman"/>
                <a:ea typeface="Times New Roman"/>
                <a:cs typeface="Times New Roman"/>
                <a:sym typeface="Times New Roman"/>
              </a:rPr>
              <a:t>)  in </a:t>
            </a:r>
            <a:r>
              <a:rPr lang="en-US" sz="2800">
                <a:solidFill>
                  <a:srgbClr val="C00000"/>
                </a:solidFill>
                <a:latin typeface="Times New Roman"/>
                <a:ea typeface="Times New Roman"/>
                <a:cs typeface="Times New Roman"/>
                <a:sym typeface="Times New Roman"/>
              </a:rPr>
              <a:t>GDT</a:t>
            </a:r>
            <a:r>
              <a:rPr lang="en-US" sz="2800">
                <a:latin typeface="Times New Roman"/>
                <a:ea typeface="Times New Roman"/>
                <a:cs typeface="Times New Roman"/>
                <a:sym typeface="Times New Roman"/>
              </a:rPr>
              <a:t> with </a:t>
            </a:r>
            <a:r>
              <a:rPr lang="en-US" sz="2800">
                <a:solidFill>
                  <a:srgbClr val="7030A0"/>
                </a:solidFill>
                <a:latin typeface="Times New Roman"/>
                <a:ea typeface="Times New Roman"/>
                <a:cs typeface="Times New Roman"/>
                <a:sym typeface="Times New Roman"/>
              </a:rPr>
              <a:t>RPL=1</a:t>
            </a:r>
            <a:endParaRPr/>
          </a:p>
          <a:p>
            <a:pPr marL="342900" lvl="0" indent="-139700" algn="just" rtl="0">
              <a:spcBef>
                <a:spcPts val="640"/>
              </a:spcBef>
              <a:spcAft>
                <a:spcPts val="0"/>
              </a:spcAft>
              <a:buClr>
                <a:schemeClr val="dk1"/>
              </a:buClr>
              <a:buSzPts val="3200"/>
              <a:buNone/>
            </a:pPr>
            <a:endParaRPr>
              <a:latin typeface="Times New Roman"/>
              <a:ea typeface="Times New Roman"/>
              <a:cs typeface="Times New Roman"/>
              <a:sym typeface="Times New Roman"/>
            </a:endParaRPr>
          </a:p>
          <a:p>
            <a:pPr marL="342900" lvl="0" indent="-139700" algn="just" rtl="0">
              <a:spcBef>
                <a:spcPts val="640"/>
              </a:spcBef>
              <a:spcAft>
                <a:spcPts val="0"/>
              </a:spcAft>
              <a:buClr>
                <a:schemeClr val="dk1"/>
              </a:buClr>
              <a:buSzPts val="3200"/>
              <a:buNone/>
            </a:pPr>
            <a:endParaRPr>
              <a:latin typeface="Times New Roman"/>
              <a:ea typeface="Times New Roman"/>
              <a:cs typeface="Times New Roman"/>
              <a:sym typeface="Times New Roman"/>
            </a:endParaRPr>
          </a:p>
        </p:txBody>
      </p:sp>
      <p:sp>
        <p:nvSpPr>
          <p:cNvPr id="819" name="Google Shape;819;p46"/>
          <p:cNvSpPr txBox="1">
            <a:spLocks noGrp="1"/>
          </p:cNvSpPr>
          <p:nvPr>
            <p:ph type="ftr" idx="11"/>
          </p:nvPr>
        </p:nvSpPr>
        <p:spPr>
          <a:xfrm>
            <a:off x="4165600" y="6356393"/>
            <a:ext cx="3860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GB" sz="1050" b="1" smtClean="0">
                <a:solidFill>
                  <a:schemeClr val="dk1"/>
                </a:solidFill>
                <a:latin typeface="Times New Roman"/>
                <a:ea typeface="Times New Roman"/>
                <a:cs typeface="Times New Roman"/>
                <a:sym typeface="Times New Roman"/>
              </a:rPr>
              <a:t>Microprocessor Architecture and Internet of Things_CET3014B    Unit 3      2022-23     S4  </a:t>
            </a:r>
            <a:endParaRPr sz="1050" b="1">
              <a:solidFill>
                <a:schemeClr val="dk1"/>
              </a:solidFill>
              <a:latin typeface="Times New Roman"/>
              <a:ea typeface="Times New Roman"/>
              <a:cs typeface="Times New Roman"/>
              <a:sym typeface="Times New Roman"/>
            </a:endParaRPr>
          </a:p>
        </p:txBody>
      </p:sp>
      <p:pic>
        <p:nvPicPr>
          <p:cNvPr id="820" name="Google Shape;820;p46"/>
          <p:cNvPicPr preferRelativeResize="0"/>
          <p:nvPr/>
        </p:nvPicPr>
        <p:blipFill rotWithShape="1">
          <a:blip r:embed="rId3">
            <a:alphaModFix/>
          </a:blip>
          <a:srcRect/>
          <a:stretch/>
        </p:blipFill>
        <p:spPr>
          <a:xfrm>
            <a:off x="1" y="99496"/>
            <a:ext cx="842979" cy="796834"/>
          </a:xfrm>
          <a:prstGeom prst="rect">
            <a:avLst/>
          </a:prstGeom>
          <a:noFill/>
          <a:ln>
            <a:noFill/>
          </a:ln>
        </p:spPr>
      </p:pic>
      <p:pic>
        <p:nvPicPr>
          <p:cNvPr id="821" name="Google Shape;821;p46"/>
          <p:cNvPicPr preferRelativeResize="0"/>
          <p:nvPr/>
        </p:nvPicPr>
        <p:blipFill rotWithShape="1">
          <a:blip r:embed="rId4">
            <a:alphaModFix/>
          </a:blip>
          <a:srcRect/>
          <a:stretch/>
        </p:blipFill>
        <p:spPr>
          <a:xfrm>
            <a:off x="8298871" y="896330"/>
            <a:ext cx="3882813" cy="2722292"/>
          </a:xfrm>
          <a:prstGeom prst="rect">
            <a:avLst/>
          </a:prstGeom>
          <a:noFill/>
          <a:ln>
            <a:noFill/>
          </a:ln>
        </p:spPr>
      </p:pic>
      <p:graphicFrame>
        <p:nvGraphicFramePr>
          <p:cNvPr id="822" name="Google Shape;822;p46"/>
          <p:cNvGraphicFramePr/>
          <p:nvPr/>
        </p:nvGraphicFramePr>
        <p:xfrm>
          <a:off x="921265" y="3985716"/>
          <a:ext cx="11127350" cy="2211950"/>
        </p:xfrm>
        <a:graphic>
          <a:graphicData uri="http://schemas.openxmlformats.org/drawingml/2006/table">
            <a:tbl>
              <a:tblPr firstRow="1" bandRow="1">
                <a:noFill/>
                <a:tableStyleId>{C14310B4-761D-440C-B97F-3B79ECA8EF60}</a:tableStyleId>
              </a:tblPr>
              <a:tblGrid>
                <a:gridCol w="2495100">
                  <a:extLst>
                    <a:ext uri="{9D8B030D-6E8A-4147-A177-3AD203B41FA5}">
                      <a16:colId xmlns:a16="http://schemas.microsoft.com/office/drawing/2014/main" val="20000"/>
                    </a:ext>
                  </a:extLst>
                </a:gridCol>
                <a:gridCol w="568150">
                  <a:extLst>
                    <a:ext uri="{9D8B030D-6E8A-4147-A177-3AD203B41FA5}">
                      <a16:colId xmlns:a16="http://schemas.microsoft.com/office/drawing/2014/main" val="20001"/>
                    </a:ext>
                  </a:extLst>
                </a:gridCol>
                <a:gridCol w="586475">
                  <a:extLst>
                    <a:ext uri="{9D8B030D-6E8A-4147-A177-3AD203B41FA5}">
                      <a16:colId xmlns:a16="http://schemas.microsoft.com/office/drawing/2014/main" val="20002"/>
                    </a:ext>
                  </a:extLst>
                </a:gridCol>
                <a:gridCol w="494850">
                  <a:extLst>
                    <a:ext uri="{9D8B030D-6E8A-4147-A177-3AD203B41FA5}">
                      <a16:colId xmlns:a16="http://schemas.microsoft.com/office/drawing/2014/main" val="20003"/>
                    </a:ext>
                  </a:extLst>
                </a:gridCol>
                <a:gridCol w="623125">
                  <a:extLst>
                    <a:ext uri="{9D8B030D-6E8A-4147-A177-3AD203B41FA5}">
                      <a16:colId xmlns:a16="http://schemas.microsoft.com/office/drawing/2014/main" val="20004"/>
                    </a:ext>
                  </a:extLst>
                </a:gridCol>
                <a:gridCol w="568150">
                  <a:extLst>
                    <a:ext uri="{9D8B030D-6E8A-4147-A177-3AD203B41FA5}">
                      <a16:colId xmlns:a16="http://schemas.microsoft.com/office/drawing/2014/main" val="20005"/>
                    </a:ext>
                  </a:extLst>
                </a:gridCol>
                <a:gridCol w="494850">
                  <a:extLst>
                    <a:ext uri="{9D8B030D-6E8A-4147-A177-3AD203B41FA5}">
                      <a16:colId xmlns:a16="http://schemas.microsoft.com/office/drawing/2014/main" val="20006"/>
                    </a:ext>
                  </a:extLst>
                </a:gridCol>
                <a:gridCol w="458175">
                  <a:extLst>
                    <a:ext uri="{9D8B030D-6E8A-4147-A177-3AD203B41FA5}">
                      <a16:colId xmlns:a16="http://schemas.microsoft.com/office/drawing/2014/main" val="20007"/>
                    </a:ext>
                  </a:extLst>
                </a:gridCol>
                <a:gridCol w="531500">
                  <a:extLst>
                    <a:ext uri="{9D8B030D-6E8A-4147-A177-3AD203B41FA5}">
                      <a16:colId xmlns:a16="http://schemas.microsoft.com/office/drawing/2014/main" val="20008"/>
                    </a:ext>
                  </a:extLst>
                </a:gridCol>
                <a:gridCol w="531500">
                  <a:extLst>
                    <a:ext uri="{9D8B030D-6E8A-4147-A177-3AD203B41FA5}">
                      <a16:colId xmlns:a16="http://schemas.microsoft.com/office/drawing/2014/main" val="20009"/>
                    </a:ext>
                  </a:extLst>
                </a:gridCol>
                <a:gridCol w="513175">
                  <a:extLst>
                    <a:ext uri="{9D8B030D-6E8A-4147-A177-3AD203B41FA5}">
                      <a16:colId xmlns:a16="http://schemas.microsoft.com/office/drawing/2014/main" val="20010"/>
                    </a:ext>
                  </a:extLst>
                </a:gridCol>
                <a:gridCol w="549825">
                  <a:extLst>
                    <a:ext uri="{9D8B030D-6E8A-4147-A177-3AD203B41FA5}">
                      <a16:colId xmlns:a16="http://schemas.microsoft.com/office/drawing/2014/main" val="20011"/>
                    </a:ext>
                  </a:extLst>
                </a:gridCol>
                <a:gridCol w="568150">
                  <a:extLst>
                    <a:ext uri="{9D8B030D-6E8A-4147-A177-3AD203B41FA5}">
                      <a16:colId xmlns:a16="http://schemas.microsoft.com/office/drawing/2014/main" val="20012"/>
                    </a:ext>
                  </a:extLst>
                </a:gridCol>
                <a:gridCol w="388350">
                  <a:extLst>
                    <a:ext uri="{9D8B030D-6E8A-4147-A177-3AD203B41FA5}">
                      <a16:colId xmlns:a16="http://schemas.microsoft.com/office/drawing/2014/main" val="20013"/>
                    </a:ext>
                  </a:extLst>
                </a:gridCol>
                <a:gridCol w="772300">
                  <a:extLst>
                    <a:ext uri="{9D8B030D-6E8A-4147-A177-3AD203B41FA5}">
                      <a16:colId xmlns:a16="http://schemas.microsoft.com/office/drawing/2014/main" val="20014"/>
                    </a:ext>
                  </a:extLst>
                </a:gridCol>
                <a:gridCol w="452175">
                  <a:extLst>
                    <a:ext uri="{9D8B030D-6E8A-4147-A177-3AD203B41FA5}">
                      <a16:colId xmlns:a16="http://schemas.microsoft.com/office/drawing/2014/main" val="20015"/>
                    </a:ext>
                  </a:extLst>
                </a:gridCol>
                <a:gridCol w="531500">
                  <a:extLst>
                    <a:ext uri="{9D8B030D-6E8A-4147-A177-3AD203B41FA5}">
                      <a16:colId xmlns:a16="http://schemas.microsoft.com/office/drawing/2014/main" val="20016"/>
                    </a:ext>
                  </a:extLst>
                </a:gridCol>
              </a:tblGrid>
              <a:tr h="672525">
                <a:tc>
                  <a:txBody>
                    <a:bodyPr/>
                    <a:lstStyle/>
                    <a:p>
                      <a:pPr marL="0" marR="0" lvl="0" indent="0" algn="l" rtl="0">
                        <a:spcBef>
                          <a:spcPts val="0"/>
                        </a:spcBef>
                        <a:spcAft>
                          <a:spcPts val="0"/>
                        </a:spcAft>
                        <a:buNone/>
                      </a:pPr>
                      <a:r>
                        <a:rPr lang="en-US" sz="1800">
                          <a:latin typeface="Times New Roman"/>
                          <a:ea typeface="Times New Roman"/>
                          <a:cs typeface="Times New Roman"/>
                          <a:sym typeface="Times New Roman"/>
                        </a:rPr>
                        <a:t>Bit Number</a:t>
                      </a:r>
                      <a:endParaRPr sz="1800">
                        <a:latin typeface="Times New Roman"/>
                        <a:ea typeface="Times New Roman"/>
                        <a:cs typeface="Times New Roman"/>
                        <a:sym typeface="Times New Roman"/>
                      </a:endParaRPr>
                    </a:p>
                  </a:txBody>
                  <a:tcPr marL="91450" marR="91450" marT="45725" marB="45725"/>
                </a:tc>
                <a:tc>
                  <a:txBody>
                    <a:bodyPr/>
                    <a:lstStyle/>
                    <a:p>
                      <a:pPr marL="0" marR="0" lvl="0" indent="0" algn="l" rtl="0">
                        <a:spcBef>
                          <a:spcPts val="0"/>
                        </a:spcBef>
                        <a:spcAft>
                          <a:spcPts val="0"/>
                        </a:spcAft>
                        <a:buNone/>
                      </a:pPr>
                      <a:r>
                        <a:rPr lang="en-US" sz="1800">
                          <a:latin typeface="Times New Roman"/>
                          <a:ea typeface="Times New Roman"/>
                          <a:cs typeface="Times New Roman"/>
                          <a:sym typeface="Times New Roman"/>
                        </a:rPr>
                        <a:t>15</a:t>
                      </a:r>
                      <a:endParaRPr sz="1800">
                        <a:latin typeface="Times New Roman"/>
                        <a:ea typeface="Times New Roman"/>
                        <a:cs typeface="Times New Roman"/>
                        <a:sym typeface="Times New Roman"/>
                      </a:endParaRPr>
                    </a:p>
                  </a:txBody>
                  <a:tcPr marL="91450" marR="91450" marT="45725" marB="45725"/>
                </a:tc>
                <a:tc>
                  <a:txBody>
                    <a:bodyPr/>
                    <a:lstStyle/>
                    <a:p>
                      <a:pPr marL="0" marR="0" lvl="0" indent="0" algn="l" rtl="0">
                        <a:spcBef>
                          <a:spcPts val="0"/>
                        </a:spcBef>
                        <a:spcAft>
                          <a:spcPts val="0"/>
                        </a:spcAft>
                        <a:buNone/>
                      </a:pPr>
                      <a:r>
                        <a:rPr lang="en-US" sz="1800">
                          <a:latin typeface="Times New Roman"/>
                          <a:ea typeface="Times New Roman"/>
                          <a:cs typeface="Times New Roman"/>
                          <a:sym typeface="Times New Roman"/>
                        </a:rPr>
                        <a:t>14</a:t>
                      </a:r>
                      <a:endParaRPr sz="1800">
                        <a:latin typeface="Times New Roman"/>
                        <a:ea typeface="Times New Roman"/>
                        <a:cs typeface="Times New Roman"/>
                        <a:sym typeface="Times New Roman"/>
                      </a:endParaRPr>
                    </a:p>
                  </a:txBody>
                  <a:tcPr marL="91450" marR="91450" marT="45725" marB="45725"/>
                </a:tc>
                <a:tc>
                  <a:txBody>
                    <a:bodyPr/>
                    <a:lstStyle/>
                    <a:p>
                      <a:pPr marL="0" marR="0" lvl="0" indent="0" algn="l" rtl="0">
                        <a:spcBef>
                          <a:spcPts val="0"/>
                        </a:spcBef>
                        <a:spcAft>
                          <a:spcPts val="0"/>
                        </a:spcAft>
                        <a:buNone/>
                      </a:pPr>
                      <a:r>
                        <a:rPr lang="en-US" sz="1800">
                          <a:latin typeface="Times New Roman"/>
                          <a:ea typeface="Times New Roman"/>
                          <a:cs typeface="Times New Roman"/>
                          <a:sym typeface="Times New Roman"/>
                        </a:rPr>
                        <a:t>13</a:t>
                      </a:r>
                      <a:endParaRPr sz="1800">
                        <a:latin typeface="Times New Roman"/>
                        <a:ea typeface="Times New Roman"/>
                        <a:cs typeface="Times New Roman"/>
                        <a:sym typeface="Times New Roman"/>
                      </a:endParaRPr>
                    </a:p>
                  </a:txBody>
                  <a:tcPr marL="91450" marR="91450" marT="45725" marB="45725"/>
                </a:tc>
                <a:tc>
                  <a:txBody>
                    <a:bodyPr/>
                    <a:lstStyle/>
                    <a:p>
                      <a:pPr marL="0" marR="0" lvl="0" indent="0" algn="l" rtl="0">
                        <a:spcBef>
                          <a:spcPts val="0"/>
                        </a:spcBef>
                        <a:spcAft>
                          <a:spcPts val="0"/>
                        </a:spcAft>
                        <a:buNone/>
                      </a:pPr>
                      <a:r>
                        <a:rPr lang="en-US" sz="1800">
                          <a:latin typeface="Times New Roman"/>
                          <a:ea typeface="Times New Roman"/>
                          <a:cs typeface="Times New Roman"/>
                          <a:sym typeface="Times New Roman"/>
                        </a:rPr>
                        <a:t>12</a:t>
                      </a:r>
                      <a:endParaRPr sz="1800">
                        <a:latin typeface="Times New Roman"/>
                        <a:ea typeface="Times New Roman"/>
                        <a:cs typeface="Times New Roman"/>
                        <a:sym typeface="Times New Roman"/>
                      </a:endParaRPr>
                    </a:p>
                  </a:txBody>
                  <a:tcPr marL="91450" marR="91450" marT="45725" marB="45725"/>
                </a:tc>
                <a:tc>
                  <a:txBody>
                    <a:bodyPr/>
                    <a:lstStyle/>
                    <a:p>
                      <a:pPr marL="0" marR="0" lvl="0" indent="0" algn="l" rtl="0">
                        <a:spcBef>
                          <a:spcPts val="0"/>
                        </a:spcBef>
                        <a:spcAft>
                          <a:spcPts val="0"/>
                        </a:spcAft>
                        <a:buNone/>
                      </a:pPr>
                      <a:r>
                        <a:rPr lang="en-US" sz="1800">
                          <a:latin typeface="Times New Roman"/>
                          <a:ea typeface="Times New Roman"/>
                          <a:cs typeface="Times New Roman"/>
                          <a:sym typeface="Times New Roman"/>
                        </a:rPr>
                        <a:t>11</a:t>
                      </a:r>
                      <a:endParaRPr sz="1800">
                        <a:latin typeface="Times New Roman"/>
                        <a:ea typeface="Times New Roman"/>
                        <a:cs typeface="Times New Roman"/>
                        <a:sym typeface="Times New Roman"/>
                      </a:endParaRPr>
                    </a:p>
                  </a:txBody>
                  <a:tcPr marL="91450" marR="91450" marT="45725" marB="45725"/>
                </a:tc>
                <a:tc>
                  <a:txBody>
                    <a:bodyPr/>
                    <a:lstStyle/>
                    <a:p>
                      <a:pPr marL="0" marR="0" lvl="0" indent="0" algn="l" rtl="0">
                        <a:spcBef>
                          <a:spcPts val="0"/>
                        </a:spcBef>
                        <a:spcAft>
                          <a:spcPts val="0"/>
                        </a:spcAft>
                        <a:buNone/>
                      </a:pPr>
                      <a:r>
                        <a:rPr lang="en-US" sz="1800">
                          <a:latin typeface="Times New Roman"/>
                          <a:ea typeface="Times New Roman"/>
                          <a:cs typeface="Times New Roman"/>
                          <a:sym typeface="Times New Roman"/>
                        </a:rPr>
                        <a:t>10</a:t>
                      </a:r>
                      <a:endParaRPr sz="1800">
                        <a:latin typeface="Times New Roman"/>
                        <a:ea typeface="Times New Roman"/>
                        <a:cs typeface="Times New Roman"/>
                        <a:sym typeface="Times New Roman"/>
                      </a:endParaRPr>
                    </a:p>
                  </a:txBody>
                  <a:tcPr marL="91450" marR="91450" marT="45725" marB="45725"/>
                </a:tc>
                <a:tc>
                  <a:txBody>
                    <a:bodyPr/>
                    <a:lstStyle/>
                    <a:p>
                      <a:pPr marL="0" marR="0" lvl="0" indent="0" algn="l" rtl="0">
                        <a:spcBef>
                          <a:spcPts val="0"/>
                        </a:spcBef>
                        <a:spcAft>
                          <a:spcPts val="0"/>
                        </a:spcAft>
                        <a:buNone/>
                      </a:pPr>
                      <a:r>
                        <a:rPr lang="en-US" sz="1800">
                          <a:latin typeface="Times New Roman"/>
                          <a:ea typeface="Times New Roman"/>
                          <a:cs typeface="Times New Roman"/>
                          <a:sym typeface="Times New Roman"/>
                        </a:rPr>
                        <a:t>9</a:t>
                      </a:r>
                      <a:endParaRPr sz="1800">
                        <a:latin typeface="Times New Roman"/>
                        <a:ea typeface="Times New Roman"/>
                        <a:cs typeface="Times New Roman"/>
                        <a:sym typeface="Times New Roman"/>
                      </a:endParaRPr>
                    </a:p>
                  </a:txBody>
                  <a:tcPr marL="91450" marR="91450" marT="45725" marB="45725"/>
                </a:tc>
                <a:tc>
                  <a:txBody>
                    <a:bodyPr/>
                    <a:lstStyle/>
                    <a:p>
                      <a:pPr marL="0" marR="0" lvl="0" indent="0" algn="l" rtl="0">
                        <a:spcBef>
                          <a:spcPts val="0"/>
                        </a:spcBef>
                        <a:spcAft>
                          <a:spcPts val="0"/>
                        </a:spcAft>
                        <a:buNone/>
                      </a:pPr>
                      <a:r>
                        <a:rPr lang="en-US" sz="1800">
                          <a:latin typeface="Times New Roman"/>
                          <a:ea typeface="Times New Roman"/>
                          <a:cs typeface="Times New Roman"/>
                          <a:sym typeface="Times New Roman"/>
                        </a:rPr>
                        <a:t>8</a:t>
                      </a:r>
                      <a:endParaRPr sz="1800">
                        <a:latin typeface="Times New Roman"/>
                        <a:ea typeface="Times New Roman"/>
                        <a:cs typeface="Times New Roman"/>
                        <a:sym typeface="Times New Roman"/>
                      </a:endParaRPr>
                    </a:p>
                  </a:txBody>
                  <a:tcPr marL="91450" marR="91450" marT="45725" marB="45725"/>
                </a:tc>
                <a:tc>
                  <a:txBody>
                    <a:bodyPr/>
                    <a:lstStyle/>
                    <a:p>
                      <a:pPr marL="0" marR="0" lvl="0" indent="0" algn="l" rtl="0">
                        <a:spcBef>
                          <a:spcPts val="0"/>
                        </a:spcBef>
                        <a:spcAft>
                          <a:spcPts val="0"/>
                        </a:spcAft>
                        <a:buNone/>
                      </a:pPr>
                      <a:r>
                        <a:rPr lang="en-US" sz="1800">
                          <a:latin typeface="Times New Roman"/>
                          <a:ea typeface="Times New Roman"/>
                          <a:cs typeface="Times New Roman"/>
                          <a:sym typeface="Times New Roman"/>
                        </a:rPr>
                        <a:t>7</a:t>
                      </a:r>
                      <a:endParaRPr sz="1800">
                        <a:latin typeface="Times New Roman"/>
                        <a:ea typeface="Times New Roman"/>
                        <a:cs typeface="Times New Roman"/>
                        <a:sym typeface="Times New Roman"/>
                      </a:endParaRPr>
                    </a:p>
                  </a:txBody>
                  <a:tcPr marL="91450" marR="91450" marT="45725" marB="45725"/>
                </a:tc>
                <a:tc>
                  <a:txBody>
                    <a:bodyPr/>
                    <a:lstStyle/>
                    <a:p>
                      <a:pPr marL="0" marR="0" lvl="0" indent="0" algn="l" rtl="0">
                        <a:spcBef>
                          <a:spcPts val="0"/>
                        </a:spcBef>
                        <a:spcAft>
                          <a:spcPts val="0"/>
                        </a:spcAft>
                        <a:buNone/>
                      </a:pPr>
                      <a:r>
                        <a:rPr lang="en-US" sz="1800">
                          <a:latin typeface="Times New Roman"/>
                          <a:ea typeface="Times New Roman"/>
                          <a:cs typeface="Times New Roman"/>
                          <a:sym typeface="Times New Roman"/>
                        </a:rPr>
                        <a:t>6</a:t>
                      </a:r>
                      <a:endParaRPr sz="1800">
                        <a:latin typeface="Times New Roman"/>
                        <a:ea typeface="Times New Roman"/>
                        <a:cs typeface="Times New Roman"/>
                        <a:sym typeface="Times New Roman"/>
                      </a:endParaRPr>
                    </a:p>
                  </a:txBody>
                  <a:tcPr marL="91450" marR="91450" marT="45725" marB="45725"/>
                </a:tc>
                <a:tc>
                  <a:txBody>
                    <a:bodyPr/>
                    <a:lstStyle/>
                    <a:p>
                      <a:pPr marL="0" marR="0" lvl="0" indent="0" algn="l" rtl="0">
                        <a:spcBef>
                          <a:spcPts val="0"/>
                        </a:spcBef>
                        <a:spcAft>
                          <a:spcPts val="0"/>
                        </a:spcAft>
                        <a:buNone/>
                      </a:pPr>
                      <a:r>
                        <a:rPr lang="en-US" sz="1800">
                          <a:latin typeface="Times New Roman"/>
                          <a:ea typeface="Times New Roman"/>
                          <a:cs typeface="Times New Roman"/>
                          <a:sym typeface="Times New Roman"/>
                        </a:rPr>
                        <a:t>5</a:t>
                      </a:r>
                      <a:endParaRPr sz="1800">
                        <a:latin typeface="Times New Roman"/>
                        <a:ea typeface="Times New Roman"/>
                        <a:cs typeface="Times New Roman"/>
                        <a:sym typeface="Times New Roman"/>
                      </a:endParaRPr>
                    </a:p>
                  </a:txBody>
                  <a:tcPr marL="91450" marR="91450" marT="45725" marB="45725"/>
                </a:tc>
                <a:tc>
                  <a:txBody>
                    <a:bodyPr/>
                    <a:lstStyle/>
                    <a:p>
                      <a:pPr marL="0" marR="0" lvl="0" indent="0" algn="l" rtl="0">
                        <a:spcBef>
                          <a:spcPts val="0"/>
                        </a:spcBef>
                        <a:spcAft>
                          <a:spcPts val="0"/>
                        </a:spcAft>
                        <a:buNone/>
                      </a:pPr>
                      <a:r>
                        <a:rPr lang="en-US" sz="1800">
                          <a:latin typeface="Times New Roman"/>
                          <a:ea typeface="Times New Roman"/>
                          <a:cs typeface="Times New Roman"/>
                          <a:sym typeface="Times New Roman"/>
                        </a:rPr>
                        <a:t>4</a:t>
                      </a:r>
                      <a:endParaRPr sz="1800">
                        <a:latin typeface="Times New Roman"/>
                        <a:ea typeface="Times New Roman"/>
                        <a:cs typeface="Times New Roman"/>
                        <a:sym typeface="Times New Roman"/>
                      </a:endParaRPr>
                    </a:p>
                  </a:txBody>
                  <a:tcPr marL="91450" marR="91450" marT="45725" marB="45725"/>
                </a:tc>
                <a:tc>
                  <a:txBody>
                    <a:bodyPr/>
                    <a:lstStyle/>
                    <a:p>
                      <a:pPr marL="0" marR="0" lvl="0" indent="0" algn="l" rtl="0">
                        <a:spcBef>
                          <a:spcPts val="0"/>
                        </a:spcBef>
                        <a:spcAft>
                          <a:spcPts val="0"/>
                        </a:spcAft>
                        <a:buNone/>
                      </a:pPr>
                      <a:r>
                        <a:rPr lang="en-US" sz="1800">
                          <a:latin typeface="Times New Roman"/>
                          <a:ea typeface="Times New Roman"/>
                          <a:cs typeface="Times New Roman"/>
                          <a:sym typeface="Times New Roman"/>
                        </a:rPr>
                        <a:t>3</a:t>
                      </a:r>
                      <a:endParaRPr sz="1800">
                        <a:latin typeface="Times New Roman"/>
                        <a:ea typeface="Times New Roman"/>
                        <a:cs typeface="Times New Roman"/>
                        <a:sym typeface="Times New Roman"/>
                      </a:endParaRPr>
                    </a:p>
                  </a:txBody>
                  <a:tcPr marL="91450" marR="91450" marT="45725" marB="45725"/>
                </a:tc>
                <a:tc>
                  <a:txBody>
                    <a:bodyPr/>
                    <a:lstStyle/>
                    <a:p>
                      <a:pPr marL="0" marR="0" lvl="0" indent="0" algn="l" rtl="0">
                        <a:spcBef>
                          <a:spcPts val="0"/>
                        </a:spcBef>
                        <a:spcAft>
                          <a:spcPts val="0"/>
                        </a:spcAft>
                        <a:buNone/>
                      </a:pPr>
                      <a:r>
                        <a:rPr lang="en-US" sz="1800">
                          <a:latin typeface="Times New Roman"/>
                          <a:ea typeface="Times New Roman"/>
                          <a:cs typeface="Times New Roman"/>
                          <a:sym typeface="Times New Roman"/>
                        </a:rPr>
                        <a:t>2</a:t>
                      </a:r>
                      <a:endParaRPr sz="1800">
                        <a:latin typeface="Times New Roman"/>
                        <a:ea typeface="Times New Roman"/>
                        <a:cs typeface="Times New Roman"/>
                        <a:sym typeface="Times New Roman"/>
                      </a:endParaRPr>
                    </a:p>
                  </a:txBody>
                  <a:tcPr marL="91450" marR="91450" marT="45725" marB="45725"/>
                </a:tc>
                <a:tc>
                  <a:txBody>
                    <a:bodyPr/>
                    <a:lstStyle/>
                    <a:p>
                      <a:pPr marL="0" marR="0" lvl="0" indent="0" algn="l" rtl="0">
                        <a:spcBef>
                          <a:spcPts val="0"/>
                        </a:spcBef>
                        <a:spcAft>
                          <a:spcPts val="0"/>
                        </a:spcAft>
                        <a:buNone/>
                      </a:pPr>
                      <a:r>
                        <a:rPr lang="en-US" sz="1800">
                          <a:latin typeface="Times New Roman"/>
                          <a:ea typeface="Times New Roman"/>
                          <a:cs typeface="Times New Roman"/>
                          <a:sym typeface="Times New Roman"/>
                        </a:rPr>
                        <a:t>1</a:t>
                      </a:r>
                      <a:endParaRPr sz="1800">
                        <a:latin typeface="Times New Roman"/>
                        <a:ea typeface="Times New Roman"/>
                        <a:cs typeface="Times New Roman"/>
                        <a:sym typeface="Times New Roman"/>
                      </a:endParaRPr>
                    </a:p>
                  </a:txBody>
                  <a:tcPr marL="91450" marR="91450" marT="45725" marB="45725"/>
                </a:tc>
                <a:tc>
                  <a:txBody>
                    <a:bodyPr/>
                    <a:lstStyle/>
                    <a:p>
                      <a:pPr marL="0" marR="0" lvl="0" indent="0" algn="l" rtl="0">
                        <a:spcBef>
                          <a:spcPts val="0"/>
                        </a:spcBef>
                        <a:spcAft>
                          <a:spcPts val="0"/>
                        </a:spcAft>
                        <a:buNone/>
                      </a:pPr>
                      <a:r>
                        <a:rPr lang="en-US" sz="1800">
                          <a:latin typeface="Times New Roman"/>
                          <a:ea typeface="Times New Roman"/>
                          <a:cs typeface="Times New Roman"/>
                          <a:sym typeface="Times New Roman"/>
                        </a:rPr>
                        <a:t>0</a:t>
                      </a:r>
                      <a:endParaRPr sz="1800">
                        <a:latin typeface="Times New Roman"/>
                        <a:ea typeface="Times New Roman"/>
                        <a:cs typeface="Times New Roman"/>
                        <a:sym typeface="Times New Roman"/>
                      </a:endParaRPr>
                    </a:p>
                  </a:txBody>
                  <a:tcPr marL="91450" marR="91450" marT="45725" marB="45725"/>
                </a:tc>
                <a:extLst>
                  <a:ext uri="{0D108BD9-81ED-4DB2-BD59-A6C34878D82A}">
                    <a16:rowId xmlns:a16="http://schemas.microsoft.com/office/drawing/2014/main" val="10000"/>
                  </a:ext>
                </a:extLst>
              </a:tr>
              <a:tr h="462350">
                <a:tc>
                  <a:txBody>
                    <a:bodyPr/>
                    <a:lstStyle/>
                    <a:p>
                      <a:pPr marL="0" marR="0" lvl="0" indent="0" algn="l" rtl="0">
                        <a:spcBef>
                          <a:spcPts val="0"/>
                        </a:spcBef>
                        <a:spcAft>
                          <a:spcPts val="0"/>
                        </a:spcAft>
                        <a:buNone/>
                      </a:pPr>
                      <a:r>
                        <a:rPr lang="en-US" sz="1800" b="1">
                          <a:latin typeface="Times New Roman"/>
                          <a:ea typeface="Times New Roman"/>
                          <a:cs typeface="Times New Roman"/>
                          <a:sym typeface="Times New Roman"/>
                        </a:rPr>
                        <a:t>Value in Binary</a:t>
                      </a:r>
                      <a:endParaRPr sz="1800" b="1">
                        <a:latin typeface="Times New Roman"/>
                        <a:ea typeface="Times New Roman"/>
                        <a:cs typeface="Times New Roman"/>
                        <a:sym typeface="Times New Roman"/>
                      </a:endParaRPr>
                    </a:p>
                  </a:txBody>
                  <a:tcPr marL="91450" marR="91450" marT="45725" marB="45725"/>
                </a:tc>
                <a:tc>
                  <a:txBody>
                    <a:bodyPr/>
                    <a:lstStyle/>
                    <a:p>
                      <a:pPr marL="0" marR="0" lvl="0" indent="0" algn="ctr" rtl="0">
                        <a:spcBef>
                          <a:spcPts val="0"/>
                        </a:spcBef>
                        <a:spcAft>
                          <a:spcPts val="0"/>
                        </a:spcAft>
                        <a:buNone/>
                      </a:pPr>
                      <a:r>
                        <a:rPr lang="en-US" sz="1800">
                          <a:solidFill>
                            <a:srgbClr val="4F6128"/>
                          </a:solidFill>
                          <a:latin typeface="Times New Roman"/>
                          <a:ea typeface="Times New Roman"/>
                          <a:cs typeface="Times New Roman"/>
                          <a:sym typeface="Times New Roman"/>
                        </a:rPr>
                        <a:t>0</a:t>
                      </a:r>
                      <a:endParaRPr sz="1800">
                        <a:solidFill>
                          <a:srgbClr val="4F6128"/>
                        </a:solidFill>
                        <a:latin typeface="Times New Roman"/>
                        <a:ea typeface="Times New Roman"/>
                        <a:cs typeface="Times New Roman"/>
                        <a:sym typeface="Times New Roman"/>
                      </a:endParaRPr>
                    </a:p>
                  </a:txBody>
                  <a:tcPr marL="91450" marR="91450" marT="45725" marB="45725"/>
                </a:tc>
                <a:tc>
                  <a:txBody>
                    <a:bodyPr/>
                    <a:lstStyle/>
                    <a:p>
                      <a:pPr marL="0" marR="0" lvl="0" indent="0" algn="ctr" rtl="0">
                        <a:spcBef>
                          <a:spcPts val="0"/>
                        </a:spcBef>
                        <a:spcAft>
                          <a:spcPts val="0"/>
                        </a:spcAft>
                        <a:buNone/>
                      </a:pPr>
                      <a:r>
                        <a:rPr lang="en-US" sz="1800">
                          <a:solidFill>
                            <a:srgbClr val="4F6128"/>
                          </a:solidFill>
                          <a:latin typeface="Times New Roman"/>
                          <a:ea typeface="Times New Roman"/>
                          <a:cs typeface="Times New Roman"/>
                          <a:sym typeface="Times New Roman"/>
                        </a:rPr>
                        <a:t>0</a:t>
                      </a:r>
                      <a:endParaRPr sz="1800">
                        <a:solidFill>
                          <a:srgbClr val="4F6128"/>
                        </a:solidFill>
                        <a:latin typeface="Times New Roman"/>
                        <a:ea typeface="Times New Roman"/>
                        <a:cs typeface="Times New Roman"/>
                        <a:sym typeface="Times New Roman"/>
                      </a:endParaRPr>
                    </a:p>
                  </a:txBody>
                  <a:tcPr marL="91450" marR="91450" marT="45725" marB="45725"/>
                </a:tc>
                <a:tc>
                  <a:txBody>
                    <a:bodyPr/>
                    <a:lstStyle/>
                    <a:p>
                      <a:pPr marL="0" marR="0" lvl="0" indent="0" algn="ctr" rtl="0">
                        <a:spcBef>
                          <a:spcPts val="0"/>
                        </a:spcBef>
                        <a:spcAft>
                          <a:spcPts val="0"/>
                        </a:spcAft>
                        <a:buNone/>
                      </a:pPr>
                      <a:r>
                        <a:rPr lang="en-US" sz="1800">
                          <a:solidFill>
                            <a:srgbClr val="4F6128"/>
                          </a:solidFill>
                          <a:latin typeface="Times New Roman"/>
                          <a:ea typeface="Times New Roman"/>
                          <a:cs typeface="Times New Roman"/>
                          <a:sym typeface="Times New Roman"/>
                        </a:rPr>
                        <a:t>0</a:t>
                      </a:r>
                      <a:endParaRPr sz="1800">
                        <a:solidFill>
                          <a:srgbClr val="4F6128"/>
                        </a:solidFill>
                        <a:latin typeface="Times New Roman"/>
                        <a:ea typeface="Times New Roman"/>
                        <a:cs typeface="Times New Roman"/>
                        <a:sym typeface="Times New Roman"/>
                      </a:endParaRPr>
                    </a:p>
                  </a:txBody>
                  <a:tcPr marL="91450" marR="91450" marT="45725" marB="45725"/>
                </a:tc>
                <a:tc>
                  <a:txBody>
                    <a:bodyPr/>
                    <a:lstStyle/>
                    <a:p>
                      <a:pPr marL="0" marR="0" lvl="0" indent="0" algn="ctr" rtl="0">
                        <a:spcBef>
                          <a:spcPts val="0"/>
                        </a:spcBef>
                        <a:spcAft>
                          <a:spcPts val="0"/>
                        </a:spcAft>
                        <a:buNone/>
                      </a:pPr>
                      <a:r>
                        <a:rPr lang="en-US" sz="1800">
                          <a:solidFill>
                            <a:srgbClr val="4F6128"/>
                          </a:solidFill>
                          <a:latin typeface="Times New Roman"/>
                          <a:ea typeface="Times New Roman"/>
                          <a:cs typeface="Times New Roman"/>
                          <a:sym typeface="Times New Roman"/>
                        </a:rPr>
                        <a:t>0</a:t>
                      </a:r>
                      <a:endParaRPr sz="1800">
                        <a:solidFill>
                          <a:srgbClr val="4F6128"/>
                        </a:solidFill>
                        <a:latin typeface="Times New Roman"/>
                        <a:ea typeface="Times New Roman"/>
                        <a:cs typeface="Times New Roman"/>
                        <a:sym typeface="Times New Roman"/>
                      </a:endParaRPr>
                    </a:p>
                  </a:txBody>
                  <a:tcPr marL="91450" marR="91450" marT="45725" marB="45725"/>
                </a:tc>
                <a:tc>
                  <a:txBody>
                    <a:bodyPr/>
                    <a:lstStyle/>
                    <a:p>
                      <a:pPr marL="0" marR="0" lvl="0" indent="0" algn="ctr" rtl="0">
                        <a:spcBef>
                          <a:spcPts val="0"/>
                        </a:spcBef>
                        <a:spcAft>
                          <a:spcPts val="0"/>
                        </a:spcAft>
                        <a:buNone/>
                      </a:pPr>
                      <a:r>
                        <a:rPr lang="en-US" sz="1800" b="1">
                          <a:solidFill>
                            <a:srgbClr val="FF0000"/>
                          </a:solidFill>
                          <a:latin typeface="Times New Roman"/>
                          <a:ea typeface="Times New Roman"/>
                          <a:cs typeface="Times New Roman"/>
                          <a:sym typeface="Times New Roman"/>
                        </a:rPr>
                        <a:t>0</a:t>
                      </a:r>
                      <a:endParaRPr sz="1800" b="1">
                        <a:solidFill>
                          <a:srgbClr val="FF0000"/>
                        </a:solidFill>
                        <a:latin typeface="Times New Roman"/>
                        <a:ea typeface="Times New Roman"/>
                        <a:cs typeface="Times New Roman"/>
                        <a:sym typeface="Times New Roman"/>
                      </a:endParaRPr>
                    </a:p>
                  </a:txBody>
                  <a:tcPr marL="91450" marR="91450" marT="45725" marB="45725"/>
                </a:tc>
                <a:tc>
                  <a:txBody>
                    <a:bodyPr/>
                    <a:lstStyle/>
                    <a:p>
                      <a:pPr marL="0" marR="0" lvl="0" indent="0" algn="ctr" rtl="0">
                        <a:spcBef>
                          <a:spcPts val="0"/>
                        </a:spcBef>
                        <a:spcAft>
                          <a:spcPts val="0"/>
                        </a:spcAft>
                        <a:buNone/>
                      </a:pPr>
                      <a:r>
                        <a:rPr lang="en-US" sz="1800" b="1">
                          <a:solidFill>
                            <a:srgbClr val="FF0000"/>
                          </a:solidFill>
                          <a:latin typeface="Times New Roman"/>
                          <a:ea typeface="Times New Roman"/>
                          <a:cs typeface="Times New Roman"/>
                          <a:sym typeface="Times New Roman"/>
                        </a:rPr>
                        <a:t>0</a:t>
                      </a:r>
                      <a:endParaRPr sz="1800" b="1">
                        <a:solidFill>
                          <a:srgbClr val="FF0000"/>
                        </a:solidFill>
                        <a:latin typeface="Times New Roman"/>
                        <a:ea typeface="Times New Roman"/>
                        <a:cs typeface="Times New Roman"/>
                        <a:sym typeface="Times New Roman"/>
                      </a:endParaRPr>
                    </a:p>
                  </a:txBody>
                  <a:tcPr marL="91450" marR="91450" marT="45725" marB="45725"/>
                </a:tc>
                <a:tc>
                  <a:txBody>
                    <a:bodyPr/>
                    <a:lstStyle/>
                    <a:p>
                      <a:pPr marL="0" marR="0" lvl="0" indent="0" algn="ctr" rtl="0">
                        <a:spcBef>
                          <a:spcPts val="0"/>
                        </a:spcBef>
                        <a:spcAft>
                          <a:spcPts val="0"/>
                        </a:spcAft>
                        <a:buNone/>
                      </a:pPr>
                      <a:r>
                        <a:rPr lang="en-US" sz="1800" b="1">
                          <a:solidFill>
                            <a:srgbClr val="FF0000"/>
                          </a:solidFill>
                          <a:latin typeface="Times New Roman"/>
                          <a:ea typeface="Times New Roman"/>
                          <a:cs typeface="Times New Roman"/>
                          <a:sym typeface="Times New Roman"/>
                        </a:rPr>
                        <a:t>0</a:t>
                      </a:r>
                      <a:endParaRPr sz="1800" b="1">
                        <a:solidFill>
                          <a:srgbClr val="FF0000"/>
                        </a:solidFill>
                        <a:latin typeface="Times New Roman"/>
                        <a:ea typeface="Times New Roman"/>
                        <a:cs typeface="Times New Roman"/>
                        <a:sym typeface="Times New Roman"/>
                      </a:endParaRPr>
                    </a:p>
                  </a:txBody>
                  <a:tcPr marL="91450" marR="91450" marT="45725" marB="45725"/>
                </a:tc>
                <a:tc>
                  <a:txBody>
                    <a:bodyPr/>
                    <a:lstStyle/>
                    <a:p>
                      <a:pPr marL="0" marR="0" lvl="0" indent="0" algn="ctr" rtl="0">
                        <a:spcBef>
                          <a:spcPts val="0"/>
                        </a:spcBef>
                        <a:spcAft>
                          <a:spcPts val="0"/>
                        </a:spcAft>
                        <a:buNone/>
                      </a:pPr>
                      <a:r>
                        <a:rPr lang="en-US" sz="1800" b="1">
                          <a:solidFill>
                            <a:srgbClr val="FF0000"/>
                          </a:solidFill>
                          <a:latin typeface="Times New Roman"/>
                          <a:ea typeface="Times New Roman"/>
                          <a:cs typeface="Times New Roman"/>
                          <a:sym typeface="Times New Roman"/>
                        </a:rPr>
                        <a:t>0</a:t>
                      </a:r>
                      <a:endParaRPr sz="1800" b="1">
                        <a:solidFill>
                          <a:srgbClr val="FF0000"/>
                        </a:solidFill>
                        <a:latin typeface="Times New Roman"/>
                        <a:ea typeface="Times New Roman"/>
                        <a:cs typeface="Times New Roman"/>
                        <a:sym typeface="Times New Roman"/>
                      </a:endParaRPr>
                    </a:p>
                  </a:txBody>
                  <a:tcPr marL="91450" marR="91450" marT="45725" marB="45725"/>
                </a:tc>
                <a:tc>
                  <a:txBody>
                    <a:bodyPr/>
                    <a:lstStyle/>
                    <a:p>
                      <a:pPr marL="0" marR="0" lvl="0" indent="0" algn="ctr" rtl="0">
                        <a:spcBef>
                          <a:spcPts val="0"/>
                        </a:spcBef>
                        <a:spcAft>
                          <a:spcPts val="0"/>
                        </a:spcAft>
                        <a:buNone/>
                      </a:pPr>
                      <a:r>
                        <a:rPr lang="en-US" sz="1800" b="1">
                          <a:solidFill>
                            <a:srgbClr val="5F497A"/>
                          </a:solidFill>
                          <a:latin typeface="Times New Roman"/>
                          <a:ea typeface="Times New Roman"/>
                          <a:cs typeface="Times New Roman"/>
                          <a:sym typeface="Times New Roman"/>
                        </a:rPr>
                        <a:t>0</a:t>
                      </a:r>
                      <a:endParaRPr sz="1800" b="1">
                        <a:solidFill>
                          <a:srgbClr val="5F497A"/>
                        </a:solidFill>
                        <a:latin typeface="Times New Roman"/>
                        <a:ea typeface="Times New Roman"/>
                        <a:cs typeface="Times New Roman"/>
                        <a:sym typeface="Times New Roman"/>
                      </a:endParaRPr>
                    </a:p>
                  </a:txBody>
                  <a:tcPr marL="91450" marR="91450" marT="45725" marB="45725"/>
                </a:tc>
                <a:tc>
                  <a:txBody>
                    <a:bodyPr/>
                    <a:lstStyle/>
                    <a:p>
                      <a:pPr marL="0" marR="0" lvl="0" indent="0" algn="ctr" rtl="0">
                        <a:spcBef>
                          <a:spcPts val="0"/>
                        </a:spcBef>
                        <a:spcAft>
                          <a:spcPts val="0"/>
                        </a:spcAft>
                        <a:buNone/>
                      </a:pPr>
                      <a:r>
                        <a:rPr lang="en-US" sz="1800" b="1">
                          <a:solidFill>
                            <a:srgbClr val="5F497A"/>
                          </a:solidFill>
                          <a:latin typeface="Times New Roman"/>
                          <a:ea typeface="Times New Roman"/>
                          <a:cs typeface="Times New Roman"/>
                          <a:sym typeface="Times New Roman"/>
                        </a:rPr>
                        <a:t>0</a:t>
                      </a:r>
                      <a:endParaRPr sz="1800" b="1">
                        <a:solidFill>
                          <a:srgbClr val="5F497A"/>
                        </a:solidFill>
                        <a:latin typeface="Times New Roman"/>
                        <a:ea typeface="Times New Roman"/>
                        <a:cs typeface="Times New Roman"/>
                        <a:sym typeface="Times New Roman"/>
                      </a:endParaRPr>
                    </a:p>
                  </a:txBody>
                  <a:tcPr marL="91450" marR="91450" marT="45725" marB="45725"/>
                </a:tc>
                <a:tc>
                  <a:txBody>
                    <a:bodyPr/>
                    <a:lstStyle/>
                    <a:p>
                      <a:pPr marL="0" marR="0" lvl="0" indent="0" algn="ctr" rtl="0">
                        <a:spcBef>
                          <a:spcPts val="0"/>
                        </a:spcBef>
                        <a:spcAft>
                          <a:spcPts val="0"/>
                        </a:spcAft>
                        <a:buNone/>
                      </a:pPr>
                      <a:r>
                        <a:rPr lang="en-US" sz="1800" b="1">
                          <a:solidFill>
                            <a:srgbClr val="5F497A"/>
                          </a:solidFill>
                          <a:latin typeface="Times New Roman"/>
                          <a:ea typeface="Times New Roman"/>
                          <a:cs typeface="Times New Roman"/>
                          <a:sym typeface="Times New Roman"/>
                        </a:rPr>
                        <a:t>0</a:t>
                      </a:r>
                      <a:endParaRPr sz="1800" b="1">
                        <a:solidFill>
                          <a:srgbClr val="5F497A"/>
                        </a:solidFill>
                        <a:latin typeface="Times New Roman"/>
                        <a:ea typeface="Times New Roman"/>
                        <a:cs typeface="Times New Roman"/>
                        <a:sym typeface="Times New Roman"/>
                      </a:endParaRPr>
                    </a:p>
                  </a:txBody>
                  <a:tcPr marL="91450" marR="91450" marT="45725" marB="45725"/>
                </a:tc>
                <a:tc>
                  <a:txBody>
                    <a:bodyPr/>
                    <a:lstStyle/>
                    <a:p>
                      <a:pPr marL="0" marR="0" lvl="0" indent="0" algn="ctr" rtl="0">
                        <a:spcBef>
                          <a:spcPts val="0"/>
                        </a:spcBef>
                        <a:spcAft>
                          <a:spcPts val="0"/>
                        </a:spcAft>
                        <a:buNone/>
                      </a:pPr>
                      <a:r>
                        <a:rPr lang="en-US" sz="1800" b="1">
                          <a:solidFill>
                            <a:srgbClr val="5F497A"/>
                          </a:solidFill>
                          <a:latin typeface="Times New Roman"/>
                          <a:ea typeface="Times New Roman"/>
                          <a:cs typeface="Times New Roman"/>
                          <a:sym typeface="Times New Roman"/>
                        </a:rPr>
                        <a:t>1</a:t>
                      </a:r>
                      <a:endParaRPr sz="1800" b="1">
                        <a:solidFill>
                          <a:srgbClr val="5F497A"/>
                        </a:solidFill>
                        <a:latin typeface="Times New Roman"/>
                        <a:ea typeface="Times New Roman"/>
                        <a:cs typeface="Times New Roman"/>
                        <a:sym typeface="Times New Roman"/>
                      </a:endParaRPr>
                    </a:p>
                  </a:txBody>
                  <a:tcPr marL="91450" marR="91450" marT="45725" marB="45725"/>
                </a:tc>
                <a:tc>
                  <a:txBody>
                    <a:bodyPr/>
                    <a:lstStyle/>
                    <a:p>
                      <a:pPr marL="0" marR="0" lvl="0" indent="0" algn="ctr" rtl="0">
                        <a:spcBef>
                          <a:spcPts val="0"/>
                        </a:spcBef>
                        <a:spcAft>
                          <a:spcPts val="0"/>
                        </a:spcAft>
                        <a:buNone/>
                      </a:pPr>
                      <a:r>
                        <a:rPr lang="en-US" sz="1800" b="1">
                          <a:solidFill>
                            <a:srgbClr val="974806"/>
                          </a:solidFill>
                          <a:latin typeface="Times New Roman"/>
                          <a:ea typeface="Times New Roman"/>
                          <a:cs typeface="Times New Roman"/>
                          <a:sym typeface="Times New Roman"/>
                        </a:rPr>
                        <a:t>0</a:t>
                      </a:r>
                      <a:endParaRPr sz="1800" b="1">
                        <a:solidFill>
                          <a:srgbClr val="974806"/>
                        </a:solidFill>
                        <a:latin typeface="Times New Roman"/>
                        <a:ea typeface="Times New Roman"/>
                        <a:cs typeface="Times New Roman"/>
                        <a:sym typeface="Times New Roman"/>
                      </a:endParaRPr>
                    </a:p>
                  </a:txBody>
                  <a:tcPr marL="91450" marR="91450" marT="45725" marB="45725"/>
                </a:tc>
                <a:tc>
                  <a:txBody>
                    <a:bodyPr/>
                    <a:lstStyle/>
                    <a:p>
                      <a:pPr marL="0" marR="0" lvl="0" indent="0" algn="ctr" rtl="0">
                        <a:spcBef>
                          <a:spcPts val="0"/>
                        </a:spcBef>
                        <a:spcAft>
                          <a:spcPts val="0"/>
                        </a:spcAft>
                        <a:buNone/>
                      </a:pPr>
                      <a:r>
                        <a:rPr lang="en-US" sz="1800" b="1">
                          <a:solidFill>
                            <a:srgbClr val="974806"/>
                          </a:solidFill>
                          <a:latin typeface="Times New Roman"/>
                          <a:ea typeface="Times New Roman"/>
                          <a:cs typeface="Times New Roman"/>
                          <a:sym typeface="Times New Roman"/>
                        </a:rPr>
                        <a:t>0</a:t>
                      </a:r>
                      <a:endParaRPr sz="1800" b="1">
                        <a:solidFill>
                          <a:srgbClr val="974806"/>
                        </a:solidFill>
                        <a:latin typeface="Times New Roman"/>
                        <a:ea typeface="Times New Roman"/>
                        <a:cs typeface="Times New Roman"/>
                        <a:sym typeface="Times New Roman"/>
                      </a:endParaRPr>
                    </a:p>
                  </a:txBody>
                  <a:tcPr marL="91450" marR="91450" marT="45725" marB="45725"/>
                </a:tc>
                <a:tc>
                  <a:txBody>
                    <a:bodyPr/>
                    <a:lstStyle/>
                    <a:p>
                      <a:pPr marL="0" marR="0" lvl="0" indent="0" algn="ctr" rtl="0">
                        <a:spcBef>
                          <a:spcPts val="0"/>
                        </a:spcBef>
                        <a:spcAft>
                          <a:spcPts val="0"/>
                        </a:spcAft>
                        <a:buNone/>
                      </a:pPr>
                      <a:r>
                        <a:rPr lang="en-US" sz="1800" b="1">
                          <a:solidFill>
                            <a:srgbClr val="974806"/>
                          </a:solidFill>
                          <a:latin typeface="Times New Roman"/>
                          <a:ea typeface="Times New Roman"/>
                          <a:cs typeface="Times New Roman"/>
                          <a:sym typeface="Times New Roman"/>
                        </a:rPr>
                        <a:t>0</a:t>
                      </a:r>
                      <a:endParaRPr sz="1800" b="1">
                        <a:solidFill>
                          <a:srgbClr val="974806"/>
                        </a:solidFill>
                        <a:latin typeface="Times New Roman"/>
                        <a:ea typeface="Times New Roman"/>
                        <a:cs typeface="Times New Roman"/>
                        <a:sym typeface="Times New Roman"/>
                      </a:endParaRPr>
                    </a:p>
                  </a:txBody>
                  <a:tcPr marL="91450" marR="91450" marT="45725" marB="45725"/>
                </a:tc>
                <a:tc>
                  <a:txBody>
                    <a:bodyPr/>
                    <a:lstStyle/>
                    <a:p>
                      <a:pPr marL="0" marR="0" lvl="0" indent="0" algn="ctr" rtl="0">
                        <a:spcBef>
                          <a:spcPts val="0"/>
                        </a:spcBef>
                        <a:spcAft>
                          <a:spcPts val="0"/>
                        </a:spcAft>
                        <a:buNone/>
                      </a:pPr>
                      <a:r>
                        <a:rPr lang="en-US" sz="1800" b="1">
                          <a:solidFill>
                            <a:srgbClr val="974806"/>
                          </a:solidFill>
                          <a:latin typeface="Times New Roman"/>
                          <a:ea typeface="Times New Roman"/>
                          <a:cs typeface="Times New Roman"/>
                          <a:sym typeface="Times New Roman"/>
                        </a:rPr>
                        <a:t>1</a:t>
                      </a:r>
                      <a:endParaRPr sz="1800" b="1">
                        <a:solidFill>
                          <a:srgbClr val="974806"/>
                        </a:solidFill>
                        <a:latin typeface="Times New Roman"/>
                        <a:ea typeface="Times New Roman"/>
                        <a:cs typeface="Times New Roman"/>
                        <a:sym typeface="Times New Roman"/>
                      </a:endParaRPr>
                    </a:p>
                  </a:txBody>
                  <a:tcPr marL="91450" marR="91450" marT="45725" marB="45725"/>
                </a:tc>
                <a:extLst>
                  <a:ext uri="{0D108BD9-81ED-4DB2-BD59-A6C34878D82A}">
                    <a16:rowId xmlns:a16="http://schemas.microsoft.com/office/drawing/2014/main" val="10001"/>
                  </a:ext>
                </a:extLst>
              </a:tr>
              <a:tr h="404550">
                <a:tc>
                  <a:txBody>
                    <a:bodyPr/>
                    <a:lstStyle/>
                    <a:p>
                      <a:pPr marL="0" marR="0" lvl="0" indent="0" algn="l" rtl="0">
                        <a:spcBef>
                          <a:spcPts val="0"/>
                        </a:spcBef>
                        <a:spcAft>
                          <a:spcPts val="0"/>
                        </a:spcAft>
                        <a:buNone/>
                      </a:pPr>
                      <a:r>
                        <a:rPr lang="en-US" sz="1800" b="1">
                          <a:latin typeface="Times New Roman"/>
                          <a:ea typeface="Times New Roman"/>
                          <a:cs typeface="Times New Roman"/>
                          <a:sym typeface="Times New Roman"/>
                        </a:rPr>
                        <a:t>Value in Hex</a:t>
                      </a:r>
                      <a:endParaRPr sz="1800" b="1">
                        <a:latin typeface="Times New Roman"/>
                        <a:ea typeface="Times New Roman"/>
                        <a:cs typeface="Times New Roman"/>
                        <a:sym typeface="Times New Roman"/>
                      </a:endParaRPr>
                    </a:p>
                  </a:txBody>
                  <a:tcPr marL="91450" marR="91450" marT="45725" marB="45725"/>
                </a:tc>
                <a:tc>
                  <a:txBody>
                    <a:bodyPr/>
                    <a:lstStyle/>
                    <a:p>
                      <a:pPr marL="0" marR="0" lvl="0" indent="0" algn="ctr" rtl="0">
                        <a:spcBef>
                          <a:spcPts val="0"/>
                        </a:spcBef>
                        <a:spcAft>
                          <a:spcPts val="0"/>
                        </a:spcAft>
                        <a:buNone/>
                      </a:pPr>
                      <a:r>
                        <a:rPr lang="en-US" sz="1800" b="1">
                          <a:solidFill>
                            <a:srgbClr val="FF0000"/>
                          </a:solidFill>
                          <a:latin typeface="Times New Roman"/>
                          <a:ea typeface="Times New Roman"/>
                          <a:cs typeface="Times New Roman"/>
                          <a:sym typeface="Times New Roman"/>
                        </a:rPr>
                        <a:t>0</a:t>
                      </a:r>
                      <a:endParaRPr sz="1800" b="1">
                        <a:solidFill>
                          <a:srgbClr val="FF0000"/>
                        </a:solidFill>
                        <a:latin typeface="Times New Roman"/>
                        <a:ea typeface="Times New Roman"/>
                        <a:cs typeface="Times New Roman"/>
                        <a:sym typeface="Times New Roman"/>
                      </a:endParaRPr>
                    </a:p>
                  </a:txBody>
                  <a:tcPr marL="91450" marR="91450" marT="45725" marB="45725"/>
                </a:tc>
                <a:tc gridSpan="4">
                  <a:txBody>
                    <a:bodyPr/>
                    <a:lstStyle/>
                    <a:p>
                      <a:pPr marL="0" marR="0" lvl="0" indent="0" algn="ctr" rtl="0">
                        <a:spcBef>
                          <a:spcPts val="0"/>
                        </a:spcBef>
                        <a:spcAft>
                          <a:spcPts val="0"/>
                        </a:spcAft>
                        <a:buNone/>
                      </a:pPr>
                      <a:r>
                        <a:rPr lang="en-US" sz="1800" b="1">
                          <a:solidFill>
                            <a:srgbClr val="FF0000"/>
                          </a:solidFill>
                          <a:latin typeface="Times New Roman"/>
                          <a:ea typeface="Times New Roman"/>
                          <a:cs typeface="Times New Roman"/>
                          <a:sym typeface="Times New Roman"/>
                        </a:rPr>
                        <a:t>0</a:t>
                      </a:r>
                      <a:endParaRPr sz="1800" b="1">
                        <a:solidFill>
                          <a:srgbClr val="FF0000"/>
                        </a:solidFill>
                        <a:latin typeface="Times New Roman"/>
                        <a:ea typeface="Times New Roman"/>
                        <a:cs typeface="Times New Roman"/>
                        <a:sym typeface="Times New Roman"/>
                      </a:endParaRPr>
                    </a:p>
                  </a:txBody>
                  <a:tcPr marL="91450" marR="91450" marT="45725" marB="45725"/>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marR="0" lvl="0" indent="0" algn="ctr" rtl="0">
                        <a:spcBef>
                          <a:spcPts val="0"/>
                        </a:spcBef>
                        <a:spcAft>
                          <a:spcPts val="0"/>
                        </a:spcAft>
                        <a:buNone/>
                      </a:pPr>
                      <a:r>
                        <a:rPr lang="en-US" sz="1800" b="1">
                          <a:solidFill>
                            <a:srgbClr val="FF0000"/>
                          </a:solidFill>
                          <a:latin typeface="Times New Roman"/>
                          <a:ea typeface="Times New Roman"/>
                          <a:cs typeface="Times New Roman"/>
                          <a:sym typeface="Times New Roman"/>
                        </a:rPr>
                        <a:t>0</a:t>
                      </a:r>
                      <a:endParaRPr sz="1800" b="1">
                        <a:solidFill>
                          <a:srgbClr val="FF0000"/>
                        </a:solidFill>
                        <a:latin typeface="Times New Roman"/>
                        <a:ea typeface="Times New Roman"/>
                        <a:cs typeface="Times New Roman"/>
                        <a:sym typeface="Times New Roman"/>
                      </a:endParaRPr>
                    </a:p>
                  </a:txBody>
                  <a:tcPr marL="91450" marR="91450" marT="45725" marB="45725"/>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marR="0" lvl="0" indent="0" algn="ctr" rtl="0">
                        <a:spcBef>
                          <a:spcPts val="0"/>
                        </a:spcBef>
                        <a:spcAft>
                          <a:spcPts val="0"/>
                        </a:spcAft>
                        <a:buNone/>
                      </a:pPr>
                      <a:r>
                        <a:rPr lang="en-US" sz="1800" b="1">
                          <a:solidFill>
                            <a:srgbClr val="FF0000"/>
                          </a:solidFill>
                          <a:latin typeface="Times New Roman"/>
                          <a:ea typeface="Times New Roman"/>
                          <a:cs typeface="Times New Roman"/>
                          <a:sym typeface="Times New Roman"/>
                        </a:rPr>
                        <a:t>2</a:t>
                      </a:r>
                      <a:endParaRPr sz="1800" b="1">
                        <a:solidFill>
                          <a:srgbClr val="FF0000"/>
                        </a:solidFill>
                        <a:latin typeface="Times New Roman"/>
                        <a:ea typeface="Times New Roman"/>
                        <a:cs typeface="Times New Roman"/>
                        <a:sym typeface="Times New Roman"/>
                      </a:endParaRPr>
                    </a:p>
                  </a:txBody>
                  <a:tcPr marL="91450" marR="91450" marT="45725" marB="45725"/>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marR="0" lvl="0" indent="0" algn="ctr" rtl="0">
                        <a:spcBef>
                          <a:spcPts val="0"/>
                        </a:spcBef>
                        <a:spcAft>
                          <a:spcPts val="0"/>
                        </a:spcAft>
                        <a:buNone/>
                      </a:pPr>
                      <a:r>
                        <a:rPr lang="en-US" sz="1800" b="1">
                          <a:latin typeface="Times New Roman"/>
                          <a:ea typeface="Times New Roman"/>
                          <a:cs typeface="Times New Roman"/>
                          <a:sym typeface="Times New Roman"/>
                        </a:rPr>
                        <a:t>0</a:t>
                      </a:r>
                      <a:endParaRPr sz="1800" b="1">
                        <a:latin typeface="Times New Roman"/>
                        <a:ea typeface="Times New Roman"/>
                        <a:cs typeface="Times New Roman"/>
                        <a:sym typeface="Times New Roman"/>
                      </a:endParaRPr>
                    </a:p>
                  </a:txBody>
                  <a:tcPr marL="91450" marR="91450" marT="45725" marB="45725"/>
                </a:tc>
                <a:tc gridSpan="2">
                  <a:txBody>
                    <a:bodyPr/>
                    <a:lstStyle/>
                    <a:p>
                      <a:pPr marL="0" marR="0" lvl="0" indent="0" algn="ctr" rtl="0">
                        <a:spcBef>
                          <a:spcPts val="0"/>
                        </a:spcBef>
                        <a:spcAft>
                          <a:spcPts val="0"/>
                        </a:spcAft>
                        <a:buNone/>
                      </a:pPr>
                      <a:r>
                        <a:rPr lang="en-US" sz="1800" b="1">
                          <a:solidFill>
                            <a:srgbClr val="7030A0"/>
                          </a:solidFill>
                          <a:latin typeface="Times New Roman"/>
                          <a:ea typeface="Times New Roman"/>
                          <a:cs typeface="Times New Roman"/>
                          <a:sym typeface="Times New Roman"/>
                        </a:rPr>
                        <a:t>1</a:t>
                      </a:r>
                      <a:endParaRPr sz="1800" b="1">
                        <a:solidFill>
                          <a:srgbClr val="7030A0"/>
                        </a:solidFill>
                        <a:latin typeface="Times New Roman"/>
                        <a:ea typeface="Times New Roman"/>
                        <a:cs typeface="Times New Roman"/>
                        <a:sym typeface="Times New Roman"/>
                      </a:endParaRPr>
                    </a:p>
                  </a:txBody>
                  <a:tcPr marL="91450" marR="91450" marT="45725" marB="45725"/>
                </a:tc>
                <a:tc hMerge="1">
                  <a:txBody>
                    <a:bodyPr/>
                    <a:lstStyle/>
                    <a:p>
                      <a:endParaRPr lang="en-US"/>
                    </a:p>
                  </a:txBody>
                  <a:tcPr/>
                </a:tc>
                <a:extLst>
                  <a:ext uri="{0D108BD9-81ED-4DB2-BD59-A6C34878D82A}">
                    <a16:rowId xmlns:a16="http://schemas.microsoft.com/office/drawing/2014/main" val="10002"/>
                  </a:ext>
                </a:extLst>
              </a:tr>
              <a:tr h="672525">
                <a:tc>
                  <a:txBody>
                    <a:bodyPr/>
                    <a:lstStyle/>
                    <a:p>
                      <a:pPr marL="0" marR="0" lvl="0" indent="0" algn="l" rtl="0">
                        <a:spcBef>
                          <a:spcPts val="0"/>
                        </a:spcBef>
                        <a:spcAft>
                          <a:spcPts val="0"/>
                        </a:spcAft>
                        <a:buNone/>
                      </a:pPr>
                      <a:r>
                        <a:rPr lang="en-US" sz="1800" b="1">
                          <a:latin typeface="Times New Roman"/>
                          <a:ea typeface="Times New Roman"/>
                          <a:cs typeface="Times New Roman"/>
                          <a:sym typeface="Times New Roman"/>
                        </a:rPr>
                        <a:t>Field Name</a:t>
                      </a:r>
                      <a:endParaRPr sz="1800" b="1">
                        <a:latin typeface="Times New Roman"/>
                        <a:ea typeface="Times New Roman"/>
                        <a:cs typeface="Times New Roman"/>
                        <a:sym typeface="Times New Roman"/>
                      </a:endParaRPr>
                    </a:p>
                  </a:txBody>
                  <a:tcPr marL="91450" marR="91450" marT="45725" marB="45725"/>
                </a:tc>
                <a:tc gridSpan="13">
                  <a:txBody>
                    <a:bodyPr/>
                    <a:lstStyle/>
                    <a:p>
                      <a:pPr marL="0" marR="0" lvl="0" indent="0" algn="ctr" rtl="0">
                        <a:spcBef>
                          <a:spcPts val="0"/>
                        </a:spcBef>
                        <a:spcAft>
                          <a:spcPts val="0"/>
                        </a:spcAft>
                        <a:buNone/>
                      </a:pPr>
                      <a:r>
                        <a:rPr lang="en-US" sz="1800" b="1">
                          <a:latin typeface="Times New Roman"/>
                          <a:ea typeface="Times New Roman"/>
                          <a:cs typeface="Times New Roman"/>
                          <a:sym typeface="Times New Roman"/>
                        </a:rPr>
                        <a:t>Index = 0002 H</a:t>
                      </a:r>
                      <a:endParaRPr/>
                    </a:p>
                  </a:txBody>
                  <a:tcPr marL="91450" marR="91450" marT="45725" marB="45725"/>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marR="0" lvl="0" indent="0" algn="l" rtl="0">
                        <a:spcBef>
                          <a:spcPts val="0"/>
                        </a:spcBef>
                        <a:spcAft>
                          <a:spcPts val="0"/>
                        </a:spcAft>
                        <a:buNone/>
                      </a:pPr>
                      <a:r>
                        <a:rPr lang="en-US" sz="1600" b="1">
                          <a:latin typeface="Times New Roman"/>
                          <a:ea typeface="Times New Roman"/>
                          <a:cs typeface="Times New Roman"/>
                          <a:sym typeface="Times New Roman"/>
                        </a:rPr>
                        <a:t>TI=0</a:t>
                      </a:r>
                      <a:endParaRPr/>
                    </a:p>
                    <a:p>
                      <a:pPr marL="0" marR="0" lvl="0" indent="0" algn="l" rtl="0">
                        <a:spcBef>
                          <a:spcPts val="0"/>
                        </a:spcBef>
                        <a:spcAft>
                          <a:spcPts val="0"/>
                        </a:spcAft>
                        <a:buNone/>
                      </a:pPr>
                      <a:r>
                        <a:rPr lang="en-US" sz="1600" b="1">
                          <a:latin typeface="Times New Roman"/>
                          <a:ea typeface="Times New Roman"/>
                          <a:cs typeface="Times New Roman"/>
                          <a:sym typeface="Times New Roman"/>
                        </a:rPr>
                        <a:t>GDT</a:t>
                      </a:r>
                      <a:endParaRPr sz="1600" b="1">
                        <a:latin typeface="Times New Roman"/>
                        <a:ea typeface="Times New Roman"/>
                        <a:cs typeface="Times New Roman"/>
                        <a:sym typeface="Times New Roman"/>
                      </a:endParaRPr>
                    </a:p>
                  </a:txBody>
                  <a:tcPr marL="91450" marR="91450" marT="45725" marB="45725"/>
                </a:tc>
                <a:tc gridSpan="2">
                  <a:txBody>
                    <a:bodyPr/>
                    <a:lstStyle/>
                    <a:p>
                      <a:pPr marL="0" marR="0" lvl="0" indent="0" algn="l" rtl="0">
                        <a:spcBef>
                          <a:spcPts val="0"/>
                        </a:spcBef>
                        <a:spcAft>
                          <a:spcPts val="0"/>
                        </a:spcAft>
                        <a:buNone/>
                      </a:pPr>
                      <a:r>
                        <a:rPr lang="en-US" sz="1800" b="1">
                          <a:solidFill>
                            <a:srgbClr val="7030A0"/>
                          </a:solidFill>
                          <a:latin typeface="Times New Roman"/>
                          <a:ea typeface="Times New Roman"/>
                          <a:cs typeface="Times New Roman"/>
                          <a:sym typeface="Times New Roman"/>
                        </a:rPr>
                        <a:t>RPL=1</a:t>
                      </a:r>
                      <a:endParaRPr sz="1800" b="1">
                        <a:solidFill>
                          <a:srgbClr val="7030A0"/>
                        </a:solidFill>
                        <a:latin typeface="Times New Roman"/>
                        <a:ea typeface="Times New Roman"/>
                        <a:cs typeface="Times New Roman"/>
                        <a:sym typeface="Times New Roman"/>
                      </a:endParaRPr>
                    </a:p>
                  </a:txBody>
                  <a:tcPr marL="91450" marR="91450" marT="45725" marB="45725"/>
                </a:tc>
                <a:tc hMerge="1">
                  <a:txBody>
                    <a:bodyPr/>
                    <a:lstStyle/>
                    <a:p>
                      <a:endParaRPr lang="en-US"/>
                    </a:p>
                  </a:txBody>
                  <a:tcPr/>
                </a:tc>
                <a:extLst>
                  <a:ext uri="{0D108BD9-81ED-4DB2-BD59-A6C34878D82A}">
                    <a16:rowId xmlns:a16="http://schemas.microsoft.com/office/drawing/2014/main" val="10003"/>
                  </a:ext>
                </a:extLst>
              </a:tr>
            </a:tbl>
          </a:graphicData>
        </a:graphic>
      </p:graphicFrame>
      <p:sp>
        <p:nvSpPr>
          <p:cNvPr id="823" name="Google Shape;823;p46"/>
          <p:cNvSpPr txBox="1">
            <a:spLocks noGrp="1"/>
          </p:cNvSpPr>
          <p:nvPr>
            <p:ph type="sldNum" idx="12"/>
          </p:nvPr>
        </p:nvSpPr>
        <p:spPr>
          <a:xfrm>
            <a:off x="8737600" y="6375849"/>
            <a:ext cx="28448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51</a:t>
            </a:fld>
            <a:endParaRPr/>
          </a:p>
        </p:txBody>
      </p:sp>
      <p:sp>
        <p:nvSpPr>
          <p:cNvPr id="824" name="Google Shape;824;p46"/>
          <p:cNvSpPr txBox="1">
            <a:spLocks noGrp="1"/>
          </p:cNvSpPr>
          <p:nvPr>
            <p:ph type="dt" idx="10"/>
          </p:nvPr>
        </p:nvSpPr>
        <p:spPr>
          <a:xfrm>
            <a:off x="609600" y="6356393"/>
            <a:ext cx="28448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E69C2C10-B53C-468C-A0F9-BD85461028C5}" type="datetime1">
              <a:rPr lang="en-US" smtClean="0"/>
              <a:t>3/29/2023</a:t>
            </a:fld>
            <a:endParaRPr/>
          </a:p>
        </p:txBody>
      </p:sp>
      <p:cxnSp>
        <p:nvCxnSpPr>
          <p:cNvPr id="825" name="Google Shape;825;p46"/>
          <p:cNvCxnSpPr/>
          <p:nvPr/>
        </p:nvCxnSpPr>
        <p:spPr>
          <a:xfrm rot="10800000" flipH="1">
            <a:off x="60542" y="951701"/>
            <a:ext cx="12192000" cy="27709"/>
          </a:xfrm>
          <a:prstGeom prst="straightConnector1">
            <a:avLst/>
          </a:prstGeom>
          <a:noFill/>
          <a:ln w="9525" cap="flat" cmpd="sng">
            <a:solidFill>
              <a:srgbClr val="00B050"/>
            </a:solidFill>
            <a:prstDash val="solid"/>
            <a:round/>
            <a:headEnd type="none" w="sm" len="sm"/>
            <a:tailEnd type="none" w="sm" len="sm"/>
          </a:ln>
        </p:spPr>
      </p:cxnSp>
      <p:sp>
        <p:nvSpPr>
          <p:cNvPr id="826" name="Google Shape;826;p46"/>
          <p:cNvSpPr/>
          <p:nvPr/>
        </p:nvSpPr>
        <p:spPr>
          <a:xfrm>
            <a:off x="146051" y="6356350"/>
            <a:ext cx="471487" cy="457200"/>
          </a:xfrm>
          <a:prstGeom prst="rect">
            <a:avLst/>
          </a:prstGeom>
          <a:solidFill>
            <a:srgbClr val="7030A0"/>
          </a:solidFill>
          <a:ln w="25400" cap="flat" cmpd="sng">
            <a:solidFill>
              <a:srgbClr val="7030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827" name="Google Shape;827;p46"/>
          <p:cNvCxnSpPr/>
          <p:nvPr/>
        </p:nvCxnSpPr>
        <p:spPr>
          <a:xfrm flipH="1">
            <a:off x="773905" y="13063"/>
            <a:ext cx="14288" cy="6821487"/>
          </a:xfrm>
          <a:prstGeom prst="straightConnector1">
            <a:avLst/>
          </a:prstGeom>
          <a:noFill/>
          <a:ln w="15875" cap="flat" cmpd="sng">
            <a:solidFill>
              <a:srgbClr val="00B050"/>
            </a:solidFill>
            <a:prstDash val="solid"/>
            <a:round/>
            <a:headEnd type="none" w="sm" len="sm"/>
            <a:tailEnd type="none" w="sm" len="sm"/>
          </a:ln>
        </p:spPr>
      </p:cxnSp>
      <p:cxnSp>
        <p:nvCxnSpPr>
          <p:cNvPr id="828" name="Google Shape;828;p46"/>
          <p:cNvCxnSpPr/>
          <p:nvPr/>
        </p:nvCxnSpPr>
        <p:spPr>
          <a:xfrm>
            <a:off x="-10316" y="6264275"/>
            <a:ext cx="12192000" cy="0"/>
          </a:xfrm>
          <a:prstGeom prst="straightConnector1">
            <a:avLst/>
          </a:prstGeom>
          <a:noFill/>
          <a:ln w="15875" cap="flat" cmpd="sng">
            <a:solidFill>
              <a:srgbClr val="00B050"/>
            </a:solidFill>
            <a:prstDash val="solid"/>
            <a:round/>
            <a:headEnd type="none" w="sm" len="sm"/>
            <a:tailEnd type="none" w="sm" len="sm"/>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1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1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1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1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834"/>
        <p:cNvGrpSpPr/>
        <p:nvPr/>
      </p:nvGrpSpPr>
      <p:grpSpPr>
        <a:xfrm>
          <a:off x="0" y="0"/>
          <a:ext cx="0" cy="0"/>
          <a:chOff x="0" y="0"/>
          <a:chExt cx="0" cy="0"/>
        </a:xfrm>
      </p:grpSpPr>
      <p:sp>
        <p:nvSpPr>
          <p:cNvPr id="835" name="Google Shape;835;p47"/>
          <p:cNvSpPr txBox="1">
            <a:spLocks noGrp="1"/>
          </p:cNvSpPr>
          <p:nvPr>
            <p:ph type="title"/>
          </p:nvPr>
        </p:nvSpPr>
        <p:spPr>
          <a:xfrm>
            <a:off x="1617491" y="184716"/>
            <a:ext cx="9530080" cy="626394"/>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rgbClr val="002060"/>
              </a:buClr>
              <a:buSzPts val="6600"/>
              <a:buFont typeface="Times New Roman"/>
              <a:buNone/>
            </a:pPr>
            <a:r>
              <a:rPr lang="en-US" sz="6600" b="1">
                <a:solidFill>
                  <a:srgbClr val="002060"/>
                </a:solidFill>
                <a:latin typeface="Times New Roman"/>
                <a:ea typeface="Times New Roman"/>
                <a:cs typeface="Times New Roman"/>
                <a:sym typeface="Times New Roman"/>
              </a:rPr>
              <a:t>Segment Selector </a:t>
            </a:r>
            <a:endParaRPr sz="6600" b="1">
              <a:solidFill>
                <a:srgbClr val="002060"/>
              </a:solidFill>
              <a:latin typeface="Times New Roman"/>
              <a:ea typeface="Times New Roman"/>
              <a:cs typeface="Times New Roman"/>
              <a:sym typeface="Times New Roman"/>
            </a:endParaRPr>
          </a:p>
        </p:txBody>
      </p:sp>
      <p:sp>
        <p:nvSpPr>
          <p:cNvPr id="836" name="Google Shape;836;p47"/>
          <p:cNvSpPr txBox="1">
            <a:spLocks noGrp="1"/>
          </p:cNvSpPr>
          <p:nvPr>
            <p:ph type="body" idx="1"/>
          </p:nvPr>
        </p:nvSpPr>
        <p:spPr>
          <a:xfrm>
            <a:off x="833846" y="5109785"/>
            <a:ext cx="11057445" cy="1697319"/>
          </a:xfrm>
          <a:prstGeom prst="rect">
            <a:avLst/>
          </a:prstGeom>
          <a:noFill/>
          <a:ln>
            <a:noFill/>
          </a:ln>
        </p:spPr>
        <p:txBody>
          <a:bodyPr spcFirstLastPara="1" wrap="square" lIns="91425" tIns="45700" rIns="91425" bIns="45700" anchor="t" anchorCtr="0">
            <a:noAutofit/>
          </a:bodyPr>
          <a:lstStyle/>
          <a:p>
            <a:pPr marL="342900" lvl="0" indent="-342900" algn="just" rtl="0">
              <a:spcBef>
                <a:spcPts val="0"/>
              </a:spcBef>
              <a:spcAft>
                <a:spcPts val="0"/>
              </a:spcAft>
              <a:buClr>
                <a:schemeClr val="dk1"/>
              </a:buClr>
              <a:buSzPts val="2800"/>
              <a:buFont typeface="Noto Sans Symbols"/>
              <a:buChar char="⮚"/>
            </a:pPr>
            <a:r>
              <a:rPr lang="en-US" sz="2000" dirty="0">
                <a:latin typeface="Times New Roman"/>
                <a:ea typeface="Times New Roman"/>
                <a:cs typeface="Times New Roman"/>
                <a:sym typeface="Times New Roman"/>
              </a:rPr>
              <a:t>A </a:t>
            </a:r>
            <a:r>
              <a:rPr lang="en-US" sz="2000" b="1" dirty="0">
                <a:solidFill>
                  <a:srgbClr val="FF0000"/>
                </a:solidFill>
                <a:latin typeface="Times New Roman"/>
                <a:ea typeface="Times New Roman"/>
                <a:cs typeface="Times New Roman"/>
                <a:sym typeface="Times New Roman"/>
              </a:rPr>
              <a:t>16 bit </a:t>
            </a:r>
            <a:r>
              <a:rPr lang="en-US" sz="2000" dirty="0">
                <a:solidFill>
                  <a:srgbClr val="FF0000"/>
                </a:solidFill>
                <a:latin typeface="Times New Roman"/>
                <a:ea typeface="Times New Roman"/>
                <a:cs typeface="Times New Roman"/>
                <a:sym typeface="Times New Roman"/>
              </a:rPr>
              <a:t>identifier</a:t>
            </a:r>
            <a:r>
              <a:rPr lang="en-US" sz="2000" dirty="0">
                <a:latin typeface="Times New Roman"/>
                <a:ea typeface="Times New Roman"/>
                <a:cs typeface="Times New Roman"/>
                <a:sym typeface="Times New Roman"/>
              </a:rPr>
              <a:t>, it </a:t>
            </a:r>
            <a:r>
              <a:rPr lang="en-US" sz="2000" b="1" dirty="0">
                <a:solidFill>
                  <a:srgbClr val="C00000"/>
                </a:solidFill>
                <a:latin typeface="Times New Roman"/>
                <a:ea typeface="Times New Roman"/>
                <a:cs typeface="Times New Roman"/>
                <a:sym typeface="Times New Roman"/>
              </a:rPr>
              <a:t>does not point </a:t>
            </a:r>
            <a:r>
              <a:rPr lang="en-US" sz="2000" dirty="0">
                <a:latin typeface="Times New Roman"/>
                <a:ea typeface="Times New Roman"/>
                <a:cs typeface="Times New Roman"/>
                <a:sym typeface="Times New Roman"/>
              </a:rPr>
              <a:t>directly to </a:t>
            </a:r>
            <a:r>
              <a:rPr lang="en-US" sz="2000" b="1" dirty="0">
                <a:latin typeface="Times New Roman"/>
                <a:ea typeface="Times New Roman"/>
                <a:cs typeface="Times New Roman"/>
                <a:sym typeface="Times New Roman"/>
              </a:rPr>
              <a:t>the segment </a:t>
            </a:r>
            <a:r>
              <a:rPr lang="en-US" sz="2000" dirty="0">
                <a:latin typeface="Times New Roman"/>
                <a:ea typeface="Times New Roman"/>
                <a:cs typeface="Times New Roman"/>
                <a:sym typeface="Times New Roman"/>
              </a:rPr>
              <a:t>but, </a:t>
            </a:r>
            <a:r>
              <a:rPr lang="en-US" sz="2000" b="1" dirty="0">
                <a:solidFill>
                  <a:srgbClr val="FF0000"/>
                </a:solidFill>
                <a:latin typeface="Times New Roman"/>
                <a:ea typeface="Times New Roman"/>
                <a:cs typeface="Times New Roman"/>
                <a:sym typeface="Times New Roman"/>
              </a:rPr>
              <a:t>point to the segment descriptor</a:t>
            </a:r>
            <a:r>
              <a:rPr lang="en-US" sz="2000" dirty="0">
                <a:solidFill>
                  <a:srgbClr val="FF0000"/>
                </a:solidFill>
                <a:latin typeface="Times New Roman"/>
                <a:ea typeface="Times New Roman"/>
                <a:cs typeface="Times New Roman"/>
                <a:sym typeface="Times New Roman"/>
              </a:rPr>
              <a:t> </a:t>
            </a:r>
            <a:r>
              <a:rPr lang="en-US" sz="2000" dirty="0">
                <a:latin typeface="Times New Roman"/>
                <a:ea typeface="Times New Roman"/>
                <a:cs typeface="Times New Roman"/>
                <a:sym typeface="Times New Roman"/>
              </a:rPr>
              <a:t>(may be </a:t>
            </a:r>
            <a:r>
              <a:rPr lang="en-US" sz="2000" dirty="0">
                <a:solidFill>
                  <a:srgbClr val="00B050"/>
                </a:solidFill>
                <a:latin typeface="Times New Roman"/>
                <a:ea typeface="Times New Roman"/>
                <a:cs typeface="Times New Roman"/>
                <a:sym typeface="Times New Roman"/>
              </a:rPr>
              <a:t>present in GDT or LDT</a:t>
            </a:r>
            <a:r>
              <a:rPr lang="en-US" sz="2000" dirty="0">
                <a:latin typeface="Times New Roman"/>
                <a:ea typeface="Times New Roman"/>
                <a:cs typeface="Times New Roman"/>
                <a:sym typeface="Times New Roman"/>
              </a:rPr>
              <a:t>) that defines the segment.</a:t>
            </a:r>
            <a:endParaRPr sz="2000" b="1" dirty="0">
              <a:solidFill>
                <a:srgbClr val="FF0000"/>
              </a:solidFill>
              <a:latin typeface="Times New Roman"/>
              <a:ea typeface="Times New Roman"/>
              <a:cs typeface="Times New Roman"/>
              <a:sym typeface="Times New Roman"/>
            </a:endParaRPr>
          </a:p>
          <a:p>
            <a:pPr marL="342900" lvl="0" indent="-342900" algn="just" rtl="0">
              <a:spcBef>
                <a:spcPts val="0"/>
              </a:spcBef>
              <a:spcAft>
                <a:spcPts val="0"/>
              </a:spcAft>
              <a:buClr>
                <a:srgbClr val="205867"/>
              </a:buClr>
              <a:buSzPts val="2800"/>
              <a:buFont typeface="Noto Sans Symbols"/>
              <a:buChar char="⮚"/>
            </a:pPr>
            <a:r>
              <a:rPr lang="en-US" sz="2000" b="1" dirty="0">
                <a:solidFill>
                  <a:srgbClr val="205867"/>
                </a:solidFill>
                <a:latin typeface="Times New Roman"/>
                <a:ea typeface="Times New Roman"/>
                <a:cs typeface="Times New Roman"/>
                <a:sym typeface="Times New Roman"/>
              </a:rPr>
              <a:t>Segment registers </a:t>
            </a:r>
            <a:r>
              <a:rPr lang="en-US" sz="2000" b="1" dirty="0">
                <a:solidFill>
                  <a:srgbClr val="FF0000"/>
                </a:solidFill>
                <a:latin typeface="Times New Roman"/>
                <a:ea typeface="Times New Roman"/>
                <a:cs typeface="Times New Roman"/>
                <a:sym typeface="Times New Roman"/>
              </a:rPr>
              <a:t>becomes </a:t>
            </a:r>
            <a:r>
              <a:rPr lang="en-US" sz="2000" b="1" dirty="0">
                <a:solidFill>
                  <a:srgbClr val="002060"/>
                </a:solidFill>
                <a:latin typeface="Times New Roman"/>
                <a:ea typeface="Times New Roman"/>
                <a:cs typeface="Times New Roman"/>
                <a:sym typeface="Times New Roman"/>
              </a:rPr>
              <a:t>segment selectors </a:t>
            </a:r>
            <a:r>
              <a:rPr lang="en-US" sz="2000" b="1" dirty="0">
                <a:solidFill>
                  <a:srgbClr val="FF0000"/>
                </a:solidFill>
                <a:latin typeface="Times New Roman"/>
                <a:ea typeface="Times New Roman"/>
                <a:cs typeface="Times New Roman"/>
                <a:sym typeface="Times New Roman"/>
              </a:rPr>
              <a:t>in </a:t>
            </a:r>
            <a:r>
              <a:rPr lang="en-US" sz="1800" b="1" dirty="0">
                <a:latin typeface="Times New Roman"/>
                <a:ea typeface="Times New Roman"/>
                <a:cs typeface="Times New Roman"/>
                <a:sym typeface="Times New Roman"/>
              </a:rPr>
              <a:t>protected mode.</a:t>
            </a:r>
            <a:endParaRPr sz="1800" b="1" dirty="0">
              <a:latin typeface="Times New Roman"/>
              <a:ea typeface="Times New Roman"/>
              <a:cs typeface="Times New Roman"/>
              <a:sym typeface="Times New Roman"/>
            </a:endParaRPr>
          </a:p>
        </p:txBody>
      </p:sp>
      <p:sp>
        <p:nvSpPr>
          <p:cNvPr id="837" name="Google Shape;837;p47"/>
          <p:cNvSpPr txBox="1">
            <a:spLocks noGrp="1"/>
          </p:cNvSpPr>
          <p:nvPr>
            <p:ph type="ftr" idx="11"/>
          </p:nvPr>
        </p:nvSpPr>
        <p:spPr>
          <a:xfrm>
            <a:off x="4165600" y="6356393"/>
            <a:ext cx="3860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GB" sz="1050" b="1" smtClean="0">
                <a:solidFill>
                  <a:schemeClr val="dk1"/>
                </a:solidFill>
                <a:latin typeface="Times New Roman"/>
                <a:ea typeface="Times New Roman"/>
                <a:cs typeface="Times New Roman"/>
                <a:sym typeface="Times New Roman"/>
              </a:rPr>
              <a:t>Microprocessor Architecture and Internet of Things_CET3014B    Unit 3      2022-23     S4  </a:t>
            </a:r>
            <a:endParaRPr sz="1050" b="1">
              <a:solidFill>
                <a:schemeClr val="dk1"/>
              </a:solidFill>
              <a:latin typeface="Times New Roman"/>
              <a:ea typeface="Times New Roman"/>
              <a:cs typeface="Times New Roman"/>
              <a:sym typeface="Times New Roman"/>
            </a:endParaRPr>
          </a:p>
        </p:txBody>
      </p:sp>
      <p:pic>
        <p:nvPicPr>
          <p:cNvPr id="838" name="Google Shape;838;p47"/>
          <p:cNvPicPr preferRelativeResize="0"/>
          <p:nvPr/>
        </p:nvPicPr>
        <p:blipFill rotWithShape="1">
          <a:blip r:embed="rId3">
            <a:alphaModFix/>
          </a:blip>
          <a:srcRect/>
          <a:stretch/>
        </p:blipFill>
        <p:spPr>
          <a:xfrm>
            <a:off x="1" y="99496"/>
            <a:ext cx="842979" cy="796834"/>
          </a:xfrm>
          <a:prstGeom prst="rect">
            <a:avLst/>
          </a:prstGeom>
          <a:noFill/>
          <a:ln>
            <a:noFill/>
          </a:ln>
        </p:spPr>
      </p:pic>
      <p:sp>
        <p:nvSpPr>
          <p:cNvPr id="839" name="Google Shape;839;p47"/>
          <p:cNvSpPr txBox="1">
            <a:spLocks noGrp="1"/>
          </p:cNvSpPr>
          <p:nvPr>
            <p:ph type="sldNum" idx="12"/>
          </p:nvPr>
        </p:nvSpPr>
        <p:spPr>
          <a:xfrm>
            <a:off x="8737600" y="6356393"/>
            <a:ext cx="28448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52</a:t>
            </a:fld>
            <a:endParaRPr/>
          </a:p>
        </p:txBody>
      </p:sp>
      <p:sp>
        <p:nvSpPr>
          <p:cNvPr id="840" name="Google Shape;840;p47"/>
          <p:cNvSpPr txBox="1">
            <a:spLocks noGrp="1"/>
          </p:cNvSpPr>
          <p:nvPr>
            <p:ph type="dt" idx="10"/>
          </p:nvPr>
        </p:nvSpPr>
        <p:spPr>
          <a:xfrm>
            <a:off x="609600" y="6356393"/>
            <a:ext cx="28448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E7C5B2E9-5F80-4DEE-8D16-2C6822E1CB20}" type="datetime1">
              <a:rPr lang="en-US" smtClean="0"/>
              <a:t>3/29/2023</a:t>
            </a:fld>
            <a:endParaRPr/>
          </a:p>
        </p:txBody>
      </p:sp>
      <p:cxnSp>
        <p:nvCxnSpPr>
          <p:cNvPr id="841" name="Google Shape;841;p47"/>
          <p:cNvCxnSpPr/>
          <p:nvPr/>
        </p:nvCxnSpPr>
        <p:spPr>
          <a:xfrm rot="10800000" flipH="1">
            <a:off x="60542" y="951701"/>
            <a:ext cx="12192000" cy="27709"/>
          </a:xfrm>
          <a:prstGeom prst="straightConnector1">
            <a:avLst/>
          </a:prstGeom>
          <a:noFill/>
          <a:ln w="9525" cap="flat" cmpd="sng">
            <a:solidFill>
              <a:srgbClr val="00B050"/>
            </a:solidFill>
            <a:prstDash val="solid"/>
            <a:round/>
            <a:headEnd type="none" w="sm" len="sm"/>
            <a:tailEnd type="none" w="sm" len="sm"/>
          </a:ln>
        </p:spPr>
      </p:cxnSp>
      <p:sp>
        <p:nvSpPr>
          <p:cNvPr id="842" name="Google Shape;842;p47"/>
          <p:cNvSpPr/>
          <p:nvPr/>
        </p:nvSpPr>
        <p:spPr>
          <a:xfrm>
            <a:off x="146051" y="6356350"/>
            <a:ext cx="471487" cy="457200"/>
          </a:xfrm>
          <a:prstGeom prst="rect">
            <a:avLst/>
          </a:prstGeom>
          <a:solidFill>
            <a:srgbClr val="7030A0"/>
          </a:solidFill>
          <a:ln w="25400" cap="flat" cmpd="sng">
            <a:solidFill>
              <a:srgbClr val="7030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843" name="Google Shape;843;p47"/>
          <p:cNvCxnSpPr/>
          <p:nvPr/>
        </p:nvCxnSpPr>
        <p:spPr>
          <a:xfrm flipH="1">
            <a:off x="773905" y="13063"/>
            <a:ext cx="14288" cy="6821487"/>
          </a:xfrm>
          <a:prstGeom prst="straightConnector1">
            <a:avLst/>
          </a:prstGeom>
          <a:noFill/>
          <a:ln w="15875" cap="flat" cmpd="sng">
            <a:solidFill>
              <a:srgbClr val="00B050"/>
            </a:solidFill>
            <a:prstDash val="solid"/>
            <a:round/>
            <a:headEnd type="none" w="sm" len="sm"/>
            <a:tailEnd type="none" w="sm" len="sm"/>
          </a:ln>
        </p:spPr>
      </p:cxnSp>
      <p:cxnSp>
        <p:nvCxnSpPr>
          <p:cNvPr id="844" name="Google Shape;844;p47"/>
          <p:cNvCxnSpPr/>
          <p:nvPr/>
        </p:nvCxnSpPr>
        <p:spPr>
          <a:xfrm>
            <a:off x="-10316" y="6264275"/>
            <a:ext cx="12192000" cy="0"/>
          </a:xfrm>
          <a:prstGeom prst="straightConnector1">
            <a:avLst/>
          </a:prstGeom>
          <a:noFill/>
          <a:ln w="15875" cap="flat" cmpd="sng">
            <a:solidFill>
              <a:srgbClr val="00B050"/>
            </a:solidFill>
            <a:prstDash val="solid"/>
            <a:round/>
            <a:headEnd type="none" w="sm" len="sm"/>
            <a:tailEnd type="none" w="sm" len="sm"/>
          </a:ln>
        </p:spPr>
      </p:cxnSp>
      <p:pic>
        <p:nvPicPr>
          <p:cNvPr id="845" name="Google Shape;845;p47"/>
          <p:cNvPicPr preferRelativeResize="0"/>
          <p:nvPr/>
        </p:nvPicPr>
        <p:blipFill rotWithShape="1">
          <a:blip r:embed="rId4">
            <a:alphaModFix/>
          </a:blip>
          <a:srcRect/>
          <a:stretch/>
        </p:blipFill>
        <p:spPr>
          <a:xfrm>
            <a:off x="8462009" y="1120001"/>
            <a:ext cx="3383628" cy="2786981"/>
          </a:xfrm>
          <a:prstGeom prst="rect">
            <a:avLst/>
          </a:prstGeom>
          <a:noFill/>
          <a:ln>
            <a:noFill/>
          </a:ln>
        </p:spPr>
      </p:pic>
      <p:pic>
        <p:nvPicPr>
          <p:cNvPr id="846" name="Google Shape;846;p47"/>
          <p:cNvPicPr preferRelativeResize="0"/>
          <p:nvPr/>
        </p:nvPicPr>
        <p:blipFill rotWithShape="1">
          <a:blip r:embed="rId5">
            <a:alphaModFix/>
          </a:blip>
          <a:srcRect/>
          <a:stretch/>
        </p:blipFill>
        <p:spPr>
          <a:xfrm>
            <a:off x="820616" y="1090269"/>
            <a:ext cx="7608969" cy="401951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4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4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36">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3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Title 1"/>
          <p:cNvSpPr>
            <a:spLocks noGrp="1"/>
          </p:cNvSpPr>
          <p:nvPr>
            <p:ph type="title"/>
          </p:nvPr>
        </p:nvSpPr>
        <p:spPr>
          <a:xfrm>
            <a:off x="381794" y="-114315"/>
            <a:ext cx="10972800" cy="1143000"/>
          </a:xfrm>
        </p:spPr>
        <p:txBody>
          <a:bodyPr/>
          <a:lstStyle/>
          <a:p>
            <a:pPr eaLnBrk="1" hangingPunct="1"/>
            <a:r>
              <a:rPr lang="en-US" altLang="en-US" dirty="0" smtClean="0">
                <a:latin typeface="Times New Roman" panose="02020603050405020304" pitchFamily="18" charset="0"/>
                <a:cs typeface="Times New Roman" panose="02020603050405020304" pitchFamily="18" charset="0"/>
              </a:rPr>
              <a:t>Problem</a:t>
            </a:r>
          </a:p>
        </p:txBody>
      </p:sp>
      <p:sp>
        <p:nvSpPr>
          <p:cNvPr id="69635" name="Content Placeholder 2"/>
          <p:cNvSpPr>
            <a:spLocks noGrp="1"/>
          </p:cNvSpPr>
          <p:nvPr>
            <p:ph idx="1"/>
          </p:nvPr>
        </p:nvSpPr>
        <p:spPr>
          <a:xfrm>
            <a:off x="773905" y="1115118"/>
            <a:ext cx="10972800" cy="4525963"/>
          </a:xfrm>
        </p:spPr>
        <p:txBody>
          <a:bodyPr/>
          <a:lstStyle/>
          <a:p>
            <a:pPr eaLnBrk="1" hangingPunct="1">
              <a:buFont typeface="Arial" panose="020B0604020202020204" pitchFamily="34" charset="0"/>
              <a:buNone/>
            </a:pPr>
            <a:r>
              <a:rPr lang="en-US" altLang="en-US" dirty="0" smtClean="0">
                <a:latin typeface="Times New Roman" panose="02020603050405020304" pitchFamily="18" charset="0"/>
                <a:cs typeface="Times New Roman" panose="02020603050405020304" pitchFamily="18" charset="0"/>
              </a:rPr>
              <a:t>Q</a:t>
            </a:r>
            <a:r>
              <a:rPr lang="en-US" altLang="en-US" sz="4000" dirty="0" smtClean="0">
                <a:latin typeface="Times New Roman" panose="02020603050405020304" pitchFamily="18" charset="0"/>
                <a:cs typeface="Times New Roman" panose="02020603050405020304" pitchFamily="18" charset="0"/>
              </a:rPr>
              <a:t>. </a:t>
            </a:r>
            <a:r>
              <a:rPr lang="en-US" altLang="en-US" sz="4000" dirty="0" smtClean="0">
                <a:solidFill>
                  <a:srgbClr val="FF0000"/>
                </a:solidFill>
                <a:latin typeface="Times New Roman" panose="02020603050405020304" pitchFamily="18" charset="0"/>
                <a:cs typeface="Times New Roman" panose="02020603050405020304" pitchFamily="18" charset="0"/>
              </a:rPr>
              <a:t>If DS = 0032H then which segment descriptor will be selected?. From GDT or LDT? </a:t>
            </a:r>
          </a:p>
          <a:p>
            <a:pPr eaLnBrk="1" hangingPunct="1">
              <a:buFont typeface="Arial" panose="020B0604020202020204" pitchFamily="34" charset="0"/>
              <a:buNone/>
            </a:pPr>
            <a:r>
              <a:rPr lang="en-US" altLang="en-US" sz="4000" dirty="0">
                <a:solidFill>
                  <a:srgbClr val="FF0000"/>
                </a:solidFill>
                <a:latin typeface="Times New Roman" panose="02020603050405020304" pitchFamily="18" charset="0"/>
                <a:cs typeface="Times New Roman" panose="02020603050405020304" pitchFamily="18" charset="0"/>
              </a:rPr>
              <a:t> </a:t>
            </a:r>
            <a:r>
              <a:rPr lang="en-US" altLang="en-US" sz="4000" dirty="0" smtClean="0">
                <a:solidFill>
                  <a:srgbClr val="FF0000"/>
                </a:solidFill>
                <a:latin typeface="Times New Roman" panose="02020603050405020304" pitchFamily="18" charset="0"/>
                <a:cs typeface="Times New Roman" panose="02020603050405020304" pitchFamily="18" charset="0"/>
              </a:rPr>
              <a:t>  What will be the starting address (Offset) of selected segment descriptor in GDT.</a:t>
            </a:r>
          </a:p>
        </p:txBody>
      </p:sp>
      <p:sp>
        <p:nvSpPr>
          <p:cNvPr id="4" name="Date Placeholder 3"/>
          <p:cNvSpPr>
            <a:spLocks noGrp="1"/>
          </p:cNvSpPr>
          <p:nvPr>
            <p:ph type="dt" sz="quarter" idx="10"/>
          </p:nvPr>
        </p:nvSpPr>
        <p:spPr/>
        <p:txBody>
          <a:bodyPr/>
          <a:lstStyle/>
          <a:p>
            <a:pPr>
              <a:defRPr/>
            </a:pPr>
            <a:fld id="{03829137-6EA2-4DC7-B0E4-8D24F1D9DBAA}" type="datetime1">
              <a:rPr lang="en-US">
                <a:latin typeface="Times New Roman" panose="02020603050405020304" pitchFamily="18" charset="0"/>
                <a:cs typeface="Times New Roman" panose="02020603050405020304" pitchFamily="18" charset="0"/>
              </a:rPr>
              <a:pPr>
                <a:defRPr/>
              </a:pPr>
              <a:t>3/29/2023</a:t>
            </a:fld>
            <a:endParaRPr lang="en-US">
              <a:latin typeface="Times New Roman" panose="02020603050405020304" pitchFamily="18" charset="0"/>
              <a:cs typeface="Times New Roman" panose="02020603050405020304" pitchFamily="18" charset="0"/>
            </a:endParaRPr>
          </a:p>
        </p:txBody>
      </p:sp>
      <p:sp>
        <p:nvSpPr>
          <p:cNvPr id="5" name="Footer Placeholder 4"/>
          <p:cNvSpPr>
            <a:spLocks noGrp="1"/>
          </p:cNvSpPr>
          <p:nvPr>
            <p:ph type="ftr" sz="quarter" idx="11"/>
          </p:nvPr>
        </p:nvSpPr>
        <p:spPr/>
        <p:txBody>
          <a:bodyPr/>
          <a:lstStyle/>
          <a:p>
            <a:pPr>
              <a:defRPr/>
            </a:pPr>
            <a:r>
              <a:rPr lang="en-US">
                <a:latin typeface="Times New Roman" panose="02020603050405020304" pitchFamily="18" charset="0"/>
                <a:cs typeface="Times New Roman" panose="02020603050405020304" pitchFamily="18" charset="0"/>
              </a:rPr>
              <a:t>Microprocessor Architectures</a:t>
            </a:r>
          </a:p>
        </p:txBody>
      </p:sp>
      <p:sp>
        <p:nvSpPr>
          <p:cNvPr id="69638" name="Slide Number Placeholder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E348180E-F09A-4B4C-AAF2-C2F9C2B4AF1E}" type="slidenum">
              <a:rPr lang="en-US" altLang="en-US" sz="1200" smtClean="0">
                <a:solidFill>
                  <a:srgbClr val="898989"/>
                </a:solidFill>
                <a:latin typeface="Times New Roman" panose="02020603050405020304" pitchFamily="18" charset="0"/>
                <a:cs typeface="Times New Roman" panose="02020603050405020304" pitchFamily="18" charset="0"/>
              </a:rPr>
              <a:pPr>
                <a:spcBef>
                  <a:spcPct val="0"/>
                </a:spcBef>
                <a:buFontTx/>
                <a:buNone/>
              </a:pPr>
              <a:t>53</a:t>
            </a:fld>
            <a:endParaRPr lang="en-US" altLang="en-US" sz="1200" smtClean="0">
              <a:solidFill>
                <a:srgbClr val="898989"/>
              </a:solidFill>
              <a:latin typeface="Times New Roman" panose="02020603050405020304" pitchFamily="18" charset="0"/>
              <a:cs typeface="Times New Roman" panose="02020603050405020304" pitchFamily="18" charset="0"/>
            </a:endParaRPr>
          </a:p>
        </p:txBody>
      </p:sp>
      <p:pic>
        <p:nvPicPr>
          <p:cNvPr id="7" name="Google Shape;838;p47"/>
          <p:cNvPicPr preferRelativeResize="0"/>
          <p:nvPr/>
        </p:nvPicPr>
        <p:blipFill rotWithShape="1">
          <a:blip r:embed="rId2">
            <a:alphaModFix/>
          </a:blip>
          <a:srcRect/>
          <a:stretch/>
        </p:blipFill>
        <p:spPr>
          <a:xfrm>
            <a:off x="1" y="99496"/>
            <a:ext cx="842979" cy="796834"/>
          </a:xfrm>
          <a:prstGeom prst="rect">
            <a:avLst/>
          </a:prstGeom>
          <a:noFill/>
          <a:ln>
            <a:noFill/>
          </a:ln>
        </p:spPr>
      </p:pic>
      <p:cxnSp>
        <p:nvCxnSpPr>
          <p:cNvPr id="8" name="Google Shape;841;p47"/>
          <p:cNvCxnSpPr/>
          <p:nvPr/>
        </p:nvCxnSpPr>
        <p:spPr>
          <a:xfrm rot="10800000" flipH="1">
            <a:off x="60542" y="951701"/>
            <a:ext cx="12192000" cy="27709"/>
          </a:xfrm>
          <a:prstGeom prst="straightConnector1">
            <a:avLst/>
          </a:prstGeom>
          <a:noFill/>
          <a:ln w="9525" cap="flat" cmpd="sng">
            <a:solidFill>
              <a:srgbClr val="00B050"/>
            </a:solidFill>
            <a:prstDash val="solid"/>
            <a:round/>
            <a:headEnd type="none" w="sm" len="sm"/>
            <a:tailEnd type="none" w="sm" len="sm"/>
          </a:ln>
        </p:spPr>
      </p:cxnSp>
      <p:sp>
        <p:nvSpPr>
          <p:cNvPr id="9" name="Google Shape;842;p47"/>
          <p:cNvSpPr/>
          <p:nvPr/>
        </p:nvSpPr>
        <p:spPr>
          <a:xfrm>
            <a:off x="146051" y="6356350"/>
            <a:ext cx="471487" cy="457200"/>
          </a:xfrm>
          <a:prstGeom prst="rect">
            <a:avLst/>
          </a:prstGeom>
          <a:solidFill>
            <a:srgbClr val="7030A0"/>
          </a:solidFill>
          <a:ln w="25400" cap="flat" cmpd="sng">
            <a:solidFill>
              <a:srgbClr val="7030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imes New Roman" panose="02020603050405020304" pitchFamily="18" charset="0"/>
              <a:ea typeface="Calibri"/>
              <a:cs typeface="Times New Roman" panose="02020603050405020304" pitchFamily="18" charset="0"/>
              <a:sym typeface="Calibri"/>
            </a:endParaRPr>
          </a:p>
        </p:txBody>
      </p:sp>
      <p:cxnSp>
        <p:nvCxnSpPr>
          <p:cNvPr id="10" name="Google Shape;843;p47"/>
          <p:cNvCxnSpPr/>
          <p:nvPr/>
        </p:nvCxnSpPr>
        <p:spPr>
          <a:xfrm flipH="1">
            <a:off x="773905" y="13063"/>
            <a:ext cx="14288" cy="6821487"/>
          </a:xfrm>
          <a:prstGeom prst="straightConnector1">
            <a:avLst/>
          </a:prstGeom>
          <a:noFill/>
          <a:ln w="15875" cap="flat" cmpd="sng">
            <a:solidFill>
              <a:srgbClr val="00B050"/>
            </a:solidFill>
            <a:prstDash val="solid"/>
            <a:round/>
            <a:headEnd type="none" w="sm" len="sm"/>
            <a:tailEnd type="none" w="sm" len="sm"/>
          </a:ln>
        </p:spPr>
      </p:cxnSp>
      <p:cxnSp>
        <p:nvCxnSpPr>
          <p:cNvPr id="11" name="Google Shape;844;p47"/>
          <p:cNvCxnSpPr/>
          <p:nvPr/>
        </p:nvCxnSpPr>
        <p:spPr>
          <a:xfrm>
            <a:off x="-10316" y="6264275"/>
            <a:ext cx="12192000" cy="0"/>
          </a:xfrm>
          <a:prstGeom prst="straightConnector1">
            <a:avLst/>
          </a:prstGeom>
          <a:noFill/>
          <a:ln w="15875" cap="flat" cmpd="sng">
            <a:solidFill>
              <a:srgbClr val="00B050"/>
            </a:solidFill>
            <a:prstDash val="solid"/>
            <a:round/>
            <a:headEnd type="none" w="sm" len="sm"/>
            <a:tailEnd type="none" w="sm" len="sm"/>
          </a:ln>
        </p:spPr>
      </p:cxnSp>
    </p:spTree>
    <p:extLst>
      <p:ext uri="{BB962C8B-B14F-4D97-AF65-F5344CB8AC3E}">
        <p14:creationId xmlns:p14="http://schemas.microsoft.com/office/powerpoint/2010/main" val="22737219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Title 1"/>
          <p:cNvSpPr>
            <a:spLocks noGrp="1"/>
          </p:cNvSpPr>
          <p:nvPr>
            <p:ph type="title"/>
          </p:nvPr>
        </p:nvSpPr>
        <p:spPr>
          <a:xfrm>
            <a:off x="609600" y="409575"/>
            <a:ext cx="10972800" cy="327025"/>
          </a:xfrm>
        </p:spPr>
        <p:txBody>
          <a:bodyPr>
            <a:normAutofit fontScale="90000"/>
          </a:bodyPr>
          <a:lstStyle/>
          <a:p>
            <a:pPr eaLnBrk="1" hangingPunct="1"/>
            <a:r>
              <a:rPr lang="en-US" altLang="en-US" smtClean="0">
                <a:latin typeface="Times New Roman" panose="02020603050405020304" pitchFamily="18" charset="0"/>
                <a:cs typeface="Times New Roman" panose="02020603050405020304" pitchFamily="18" charset="0"/>
              </a:rPr>
              <a:t>Problem</a:t>
            </a:r>
          </a:p>
        </p:txBody>
      </p:sp>
      <p:sp>
        <p:nvSpPr>
          <p:cNvPr id="70659" name="Content Placeholder 2"/>
          <p:cNvSpPr>
            <a:spLocks noGrp="1"/>
          </p:cNvSpPr>
          <p:nvPr>
            <p:ph idx="1"/>
          </p:nvPr>
        </p:nvSpPr>
        <p:spPr>
          <a:xfrm>
            <a:off x="609599" y="819150"/>
            <a:ext cx="11307763" cy="5472113"/>
          </a:xfrm>
        </p:spPr>
        <p:txBody>
          <a:bodyPr/>
          <a:lstStyle/>
          <a:p>
            <a:pPr eaLnBrk="1" hangingPunct="1">
              <a:buFont typeface="Arial" panose="020B0604020202020204" pitchFamily="34" charset="0"/>
              <a:buNone/>
            </a:pPr>
            <a:r>
              <a:rPr lang="en-US" altLang="en-US" dirty="0" smtClean="0">
                <a:latin typeface="Times New Roman" panose="02020603050405020304" pitchFamily="18" charset="0"/>
                <a:cs typeface="Times New Roman" panose="02020603050405020304" pitchFamily="18" charset="0"/>
              </a:rPr>
              <a:t>Q</a:t>
            </a:r>
            <a:r>
              <a:rPr lang="en-US" altLang="en-US" sz="2400" dirty="0" smtClean="0">
                <a:latin typeface="Times New Roman" panose="02020603050405020304" pitchFamily="18" charset="0"/>
                <a:cs typeface="Times New Roman" panose="02020603050405020304" pitchFamily="18" charset="0"/>
              </a:rPr>
              <a:t>. </a:t>
            </a:r>
            <a:r>
              <a:rPr lang="en-US" altLang="en-US" sz="2400" dirty="0" smtClean="0">
                <a:solidFill>
                  <a:srgbClr val="FF0000"/>
                </a:solidFill>
                <a:latin typeface="Times New Roman" panose="02020603050405020304" pitchFamily="18" charset="0"/>
                <a:cs typeface="Times New Roman" panose="02020603050405020304" pitchFamily="18" charset="0"/>
              </a:rPr>
              <a:t>If DS = 0032H then which segment descriptor will be selected?. From GDT or LDT? What will be the starting address(Offset) of selected segment descriptor in GDT.</a:t>
            </a:r>
            <a:endParaRPr lang="en-US" altLang="en-US" dirty="0" smtClean="0">
              <a:solidFill>
                <a:srgbClr val="FF0000"/>
              </a:solidFill>
              <a:latin typeface="Times New Roman" panose="02020603050405020304" pitchFamily="18" charset="0"/>
              <a:cs typeface="Times New Roman" panose="02020603050405020304" pitchFamily="18" charset="0"/>
            </a:endParaRPr>
          </a:p>
          <a:p>
            <a:pPr eaLnBrk="1" hangingPunct="1">
              <a:buFont typeface="Arial" panose="020B0604020202020204" pitchFamily="34" charset="0"/>
              <a:buNone/>
            </a:pPr>
            <a:r>
              <a:rPr lang="en-US" altLang="en-US" sz="2800" dirty="0" smtClean="0">
                <a:latin typeface="Times New Roman" panose="02020603050405020304" pitchFamily="18" charset="0"/>
                <a:cs typeface="Times New Roman" panose="02020603050405020304" pitchFamily="18" charset="0"/>
              </a:rPr>
              <a:t>Ans.  DS = 0032H = </a:t>
            </a:r>
            <a:r>
              <a:rPr lang="en-US" altLang="en-US" sz="2800" dirty="0" smtClean="0">
                <a:solidFill>
                  <a:srgbClr val="0000FF"/>
                </a:solidFill>
                <a:latin typeface="Times New Roman" panose="02020603050405020304" pitchFamily="18" charset="0"/>
                <a:cs typeface="Times New Roman" panose="02020603050405020304" pitchFamily="18" charset="0"/>
              </a:rPr>
              <a:t>0000 0000 0011 0</a:t>
            </a:r>
            <a:r>
              <a:rPr lang="en-US" altLang="en-US" sz="2800" dirty="0" smtClean="0">
                <a:solidFill>
                  <a:srgbClr val="00B050"/>
                </a:solidFill>
                <a:latin typeface="Times New Roman" panose="02020603050405020304" pitchFamily="18" charset="0"/>
                <a:cs typeface="Times New Roman" panose="02020603050405020304" pitchFamily="18" charset="0"/>
              </a:rPr>
              <a:t>0</a:t>
            </a:r>
            <a:r>
              <a:rPr lang="en-US" altLang="en-US" sz="2800" dirty="0" smtClean="0">
                <a:solidFill>
                  <a:srgbClr val="FF0000"/>
                </a:solidFill>
                <a:latin typeface="Times New Roman" panose="02020603050405020304" pitchFamily="18" charset="0"/>
                <a:cs typeface="Times New Roman" panose="02020603050405020304" pitchFamily="18" charset="0"/>
              </a:rPr>
              <a:t>10</a:t>
            </a:r>
            <a:r>
              <a:rPr lang="en-US" altLang="en-US" sz="2800" dirty="0" smtClean="0">
                <a:latin typeface="Times New Roman" panose="02020603050405020304" pitchFamily="18" charset="0"/>
                <a:cs typeface="Times New Roman" panose="02020603050405020304" pitchFamily="18" charset="0"/>
              </a:rPr>
              <a:t> b</a:t>
            </a:r>
          </a:p>
          <a:p>
            <a:pPr eaLnBrk="1" hangingPunct="1">
              <a:buFont typeface="Arial" panose="020B0604020202020204" pitchFamily="34" charset="0"/>
              <a:buNone/>
            </a:pPr>
            <a:r>
              <a:rPr lang="en-US" altLang="en-US" sz="2800" dirty="0" smtClean="0">
                <a:solidFill>
                  <a:schemeClr val="tx2"/>
                </a:solidFill>
                <a:latin typeface="Times New Roman" panose="02020603050405020304" pitchFamily="18" charset="0"/>
                <a:cs typeface="Times New Roman" panose="02020603050405020304" pitchFamily="18" charset="0"/>
              </a:rPr>
              <a:t>          </a:t>
            </a:r>
            <a:r>
              <a:rPr lang="en-US" altLang="en-US" sz="2800" dirty="0" smtClean="0">
                <a:solidFill>
                  <a:srgbClr val="FF0000"/>
                </a:solidFill>
                <a:latin typeface="Times New Roman" panose="02020603050405020304" pitchFamily="18" charset="0"/>
                <a:cs typeface="Times New Roman" panose="02020603050405020304" pitchFamily="18" charset="0"/>
              </a:rPr>
              <a:t>RPL = 10 = PL2</a:t>
            </a:r>
          </a:p>
          <a:p>
            <a:pPr eaLnBrk="1" hangingPunct="1">
              <a:buFont typeface="Arial" panose="020B0604020202020204" pitchFamily="34" charset="0"/>
              <a:buNone/>
            </a:pPr>
            <a:r>
              <a:rPr lang="en-US" altLang="en-US" sz="2800" dirty="0" smtClean="0">
                <a:solidFill>
                  <a:srgbClr val="00B050"/>
                </a:solidFill>
                <a:latin typeface="Times New Roman" panose="02020603050405020304" pitchFamily="18" charset="0"/>
                <a:cs typeface="Times New Roman" panose="02020603050405020304" pitchFamily="18" charset="0"/>
              </a:rPr>
              <a:t>          TI = 0 =&gt; GDT will be selected</a:t>
            </a:r>
          </a:p>
          <a:p>
            <a:pPr eaLnBrk="1" hangingPunct="1">
              <a:buFont typeface="Arial" panose="020B0604020202020204" pitchFamily="34" charset="0"/>
              <a:buNone/>
            </a:pPr>
            <a:r>
              <a:rPr lang="en-US" altLang="en-US" sz="2800" dirty="0" smtClean="0">
                <a:latin typeface="Times New Roman" panose="02020603050405020304" pitchFamily="18" charset="0"/>
                <a:cs typeface="Times New Roman" panose="02020603050405020304" pitchFamily="18" charset="0"/>
              </a:rPr>
              <a:t>           </a:t>
            </a:r>
            <a:r>
              <a:rPr lang="en-US" altLang="en-US" sz="2800" dirty="0" smtClean="0">
                <a:solidFill>
                  <a:srgbClr val="0000FF"/>
                </a:solidFill>
                <a:latin typeface="Times New Roman" panose="02020603050405020304" pitchFamily="18" charset="0"/>
                <a:cs typeface="Times New Roman" panose="02020603050405020304" pitchFamily="18" charset="0"/>
              </a:rPr>
              <a:t>Index = 0000 0000 0011 0 </a:t>
            </a:r>
          </a:p>
          <a:p>
            <a:pPr eaLnBrk="1" hangingPunct="1">
              <a:buFont typeface="Arial" panose="020B0604020202020204" pitchFamily="34" charset="0"/>
              <a:buNone/>
            </a:pPr>
            <a:r>
              <a:rPr lang="en-US" altLang="en-US" sz="2800" dirty="0" smtClean="0">
                <a:solidFill>
                  <a:srgbClr val="0000FF"/>
                </a:solidFill>
                <a:latin typeface="Times New Roman" panose="02020603050405020304" pitchFamily="18" charset="0"/>
                <a:cs typeface="Times New Roman" panose="02020603050405020304" pitchFamily="18" charset="0"/>
              </a:rPr>
              <a:t>                      = 0 0000 0000 0110   = 0006H</a:t>
            </a:r>
          </a:p>
          <a:p>
            <a:pPr eaLnBrk="1" hangingPunct="1">
              <a:buFont typeface="Arial" panose="020B0604020202020204" pitchFamily="34" charset="0"/>
              <a:buNone/>
            </a:pPr>
            <a:r>
              <a:rPr lang="en-US" altLang="en-US" sz="2800" dirty="0" smtClean="0">
                <a:latin typeface="Times New Roman" panose="02020603050405020304" pitchFamily="18" charset="0"/>
                <a:cs typeface="Times New Roman" panose="02020603050405020304" pitchFamily="18" charset="0"/>
              </a:rPr>
              <a:t>So </a:t>
            </a:r>
            <a:r>
              <a:rPr lang="en-US" altLang="en-US" sz="2800" dirty="0" smtClean="0">
                <a:solidFill>
                  <a:srgbClr val="FF0000"/>
                </a:solidFill>
                <a:latin typeface="Times New Roman" panose="02020603050405020304" pitchFamily="18" charset="0"/>
                <a:cs typeface="Times New Roman" panose="02020603050405020304" pitchFamily="18" charset="0"/>
              </a:rPr>
              <a:t>6</a:t>
            </a:r>
            <a:r>
              <a:rPr lang="en-US" altLang="en-US" sz="2800" baseline="30000" dirty="0" smtClean="0">
                <a:solidFill>
                  <a:srgbClr val="FF0000"/>
                </a:solidFill>
                <a:latin typeface="Times New Roman" panose="02020603050405020304" pitchFamily="18" charset="0"/>
                <a:cs typeface="Times New Roman" panose="02020603050405020304" pitchFamily="18" charset="0"/>
              </a:rPr>
              <a:t>th</a:t>
            </a:r>
            <a:r>
              <a:rPr lang="en-US" altLang="en-US" sz="2800" dirty="0" smtClean="0">
                <a:solidFill>
                  <a:srgbClr val="FF0000"/>
                </a:solidFill>
                <a:latin typeface="Times New Roman" panose="02020603050405020304" pitchFamily="18" charset="0"/>
                <a:cs typeface="Times New Roman" panose="02020603050405020304" pitchFamily="18" charset="0"/>
              </a:rPr>
              <a:t> descriptor from GDT </a:t>
            </a:r>
            <a:r>
              <a:rPr lang="en-US" altLang="en-US" sz="2800" dirty="0" smtClean="0">
                <a:latin typeface="Times New Roman" panose="02020603050405020304" pitchFamily="18" charset="0"/>
                <a:cs typeface="Times New Roman" panose="02020603050405020304" pitchFamily="18" charset="0"/>
              </a:rPr>
              <a:t>will be selected. </a:t>
            </a:r>
          </a:p>
          <a:p>
            <a:pPr eaLnBrk="1" hangingPunct="1">
              <a:buFont typeface="Arial" panose="020B0604020202020204" pitchFamily="34" charset="0"/>
              <a:buNone/>
            </a:pPr>
            <a:r>
              <a:rPr lang="en-US" altLang="en-US" sz="2800" dirty="0" smtClean="0">
                <a:latin typeface="Times New Roman" panose="02020603050405020304" pitchFamily="18" charset="0"/>
                <a:cs typeface="Times New Roman" panose="02020603050405020304" pitchFamily="18" charset="0"/>
              </a:rPr>
              <a:t>Starting address of the 6</a:t>
            </a:r>
            <a:r>
              <a:rPr lang="en-US" altLang="en-US" sz="2800" baseline="30000" dirty="0" smtClean="0">
                <a:latin typeface="Times New Roman" panose="02020603050405020304" pitchFamily="18" charset="0"/>
                <a:cs typeface="Times New Roman" panose="02020603050405020304" pitchFamily="18" charset="0"/>
              </a:rPr>
              <a:t>th</a:t>
            </a:r>
            <a:r>
              <a:rPr lang="en-US" altLang="en-US" sz="2800" dirty="0" smtClean="0">
                <a:latin typeface="Times New Roman" panose="02020603050405020304" pitchFamily="18" charset="0"/>
                <a:cs typeface="Times New Roman" panose="02020603050405020304" pitchFamily="18" charset="0"/>
              </a:rPr>
              <a:t> Descriptor = 6 * 8 = </a:t>
            </a:r>
            <a:r>
              <a:rPr lang="en-US" altLang="en-US" dirty="0" smtClean="0">
                <a:solidFill>
                  <a:srgbClr val="FF0000"/>
                </a:solidFill>
                <a:latin typeface="Times New Roman" panose="02020603050405020304" pitchFamily="18" charset="0"/>
                <a:cs typeface="Times New Roman" panose="02020603050405020304" pitchFamily="18" charset="0"/>
              </a:rPr>
              <a:t>48</a:t>
            </a:r>
          </a:p>
          <a:p>
            <a:pPr eaLnBrk="1" hangingPunct="1">
              <a:buFont typeface="Arial" panose="020B0604020202020204" pitchFamily="34" charset="0"/>
              <a:buNone/>
            </a:pPr>
            <a:r>
              <a:rPr lang="en-US" altLang="en-US" sz="2400" b="1" dirty="0" smtClean="0">
                <a:solidFill>
                  <a:srgbClr val="7030A0"/>
                </a:solidFill>
                <a:latin typeface="Times New Roman" panose="02020603050405020304" pitchFamily="18" charset="0"/>
                <a:cs typeface="Times New Roman" panose="02020603050405020304" pitchFamily="18" charset="0"/>
              </a:rPr>
              <a:t>Offset of selected segment descriptor in GDT is 48 or 30H          </a:t>
            </a:r>
          </a:p>
        </p:txBody>
      </p:sp>
      <p:sp>
        <p:nvSpPr>
          <p:cNvPr id="4" name="Date Placeholder 3"/>
          <p:cNvSpPr>
            <a:spLocks noGrp="1"/>
          </p:cNvSpPr>
          <p:nvPr>
            <p:ph type="dt" sz="quarter" idx="10"/>
          </p:nvPr>
        </p:nvSpPr>
        <p:spPr/>
        <p:txBody>
          <a:bodyPr/>
          <a:lstStyle/>
          <a:p>
            <a:pPr>
              <a:defRPr/>
            </a:pPr>
            <a:fld id="{B7E74E2D-5662-42A6-A67B-2BE3FC1ADAB4}" type="datetime1">
              <a:rPr lang="en-US">
                <a:latin typeface="Times New Roman" panose="02020603050405020304" pitchFamily="18" charset="0"/>
                <a:cs typeface="Times New Roman" panose="02020603050405020304" pitchFamily="18" charset="0"/>
              </a:rPr>
              <a:pPr>
                <a:defRPr/>
              </a:pPr>
              <a:t>3/29/2023</a:t>
            </a:fld>
            <a:endParaRPr lang="en-US">
              <a:latin typeface="Times New Roman" panose="02020603050405020304" pitchFamily="18" charset="0"/>
              <a:cs typeface="Times New Roman" panose="02020603050405020304" pitchFamily="18" charset="0"/>
            </a:endParaRPr>
          </a:p>
        </p:txBody>
      </p:sp>
      <p:sp>
        <p:nvSpPr>
          <p:cNvPr id="5" name="Footer Placeholder 4"/>
          <p:cNvSpPr>
            <a:spLocks noGrp="1"/>
          </p:cNvSpPr>
          <p:nvPr>
            <p:ph type="ftr" sz="quarter" idx="11"/>
          </p:nvPr>
        </p:nvSpPr>
        <p:spPr/>
        <p:txBody>
          <a:bodyPr/>
          <a:lstStyle/>
          <a:p>
            <a:pPr>
              <a:defRPr/>
            </a:pPr>
            <a:r>
              <a:rPr lang="en-US">
                <a:latin typeface="Times New Roman" panose="02020603050405020304" pitchFamily="18" charset="0"/>
                <a:cs typeface="Times New Roman" panose="02020603050405020304" pitchFamily="18" charset="0"/>
              </a:rPr>
              <a:t>Microprocessor Architectures</a:t>
            </a:r>
          </a:p>
        </p:txBody>
      </p:sp>
      <p:sp>
        <p:nvSpPr>
          <p:cNvPr id="70662" name="Slide Number Placeholder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D034C333-4C73-45A6-89BC-C8F2ADACF54B}" type="slidenum">
              <a:rPr lang="en-US" altLang="en-US" sz="1200" smtClean="0">
                <a:solidFill>
                  <a:srgbClr val="898989"/>
                </a:solidFill>
                <a:latin typeface="Times New Roman" panose="02020603050405020304" pitchFamily="18" charset="0"/>
                <a:cs typeface="Times New Roman" panose="02020603050405020304" pitchFamily="18" charset="0"/>
              </a:rPr>
              <a:pPr>
                <a:spcBef>
                  <a:spcPct val="0"/>
                </a:spcBef>
                <a:buFontTx/>
                <a:buNone/>
              </a:pPr>
              <a:t>54</a:t>
            </a:fld>
            <a:endParaRPr lang="en-US" altLang="en-US" sz="1200" smtClean="0">
              <a:solidFill>
                <a:srgbClr val="898989"/>
              </a:solidFill>
              <a:latin typeface="Times New Roman" panose="02020603050405020304" pitchFamily="18" charset="0"/>
              <a:cs typeface="Times New Roman" panose="02020603050405020304" pitchFamily="18" charset="0"/>
            </a:endParaRPr>
          </a:p>
        </p:txBody>
      </p:sp>
      <p:pic>
        <p:nvPicPr>
          <p:cNvPr id="7066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39138" y="1746250"/>
            <a:ext cx="2816225" cy="1347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66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39137" y="3138488"/>
            <a:ext cx="3578225" cy="3398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Google Shape;838;p47"/>
          <p:cNvPicPr preferRelativeResize="0"/>
          <p:nvPr/>
        </p:nvPicPr>
        <p:blipFill rotWithShape="1">
          <a:blip r:embed="rId4">
            <a:alphaModFix/>
          </a:blip>
          <a:srcRect/>
          <a:stretch/>
        </p:blipFill>
        <p:spPr>
          <a:xfrm>
            <a:off x="1" y="99496"/>
            <a:ext cx="842979" cy="796834"/>
          </a:xfrm>
          <a:prstGeom prst="rect">
            <a:avLst/>
          </a:prstGeom>
          <a:noFill/>
          <a:ln>
            <a:noFill/>
          </a:ln>
        </p:spPr>
      </p:pic>
      <p:cxnSp>
        <p:nvCxnSpPr>
          <p:cNvPr id="10" name="Google Shape;841;p47"/>
          <p:cNvCxnSpPr/>
          <p:nvPr/>
        </p:nvCxnSpPr>
        <p:spPr>
          <a:xfrm rot="10800000" flipH="1">
            <a:off x="60542" y="951701"/>
            <a:ext cx="12192000" cy="27709"/>
          </a:xfrm>
          <a:prstGeom prst="straightConnector1">
            <a:avLst/>
          </a:prstGeom>
          <a:noFill/>
          <a:ln w="9525" cap="flat" cmpd="sng">
            <a:solidFill>
              <a:srgbClr val="00B050"/>
            </a:solidFill>
            <a:prstDash val="solid"/>
            <a:round/>
            <a:headEnd type="none" w="sm" len="sm"/>
            <a:tailEnd type="none" w="sm" len="sm"/>
          </a:ln>
        </p:spPr>
      </p:cxnSp>
      <p:sp>
        <p:nvSpPr>
          <p:cNvPr id="11" name="Google Shape;842;p47"/>
          <p:cNvSpPr/>
          <p:nvPr/>
        </p:nvSpPr>
        <p:spPr>
          <a:xfrm>
            <a:off x="146051" y="6356350"/>
            <a:ext cx="471487" cy="457200"/>
          </a:xfrm>
          <a:prstGeom prst="rect">
            <a:avLst/>
          </a:prstGeom>
          <a:solidFill>
            <a:srgbClr val="7030A0"/>
          </a:solidFill>
          <a:ln w="25400" cap="flat" cmpd="sng">
            <a:solidFill>
              <a:srgbClr val="7030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imes New Roman" panose="02020603050405020304" pitchFamily="18" charset="0"/>
              <a:ea typeface="Calibri"/>
              <a:cs typeface="Times New Roman" panose="02020603050405020304" pitchFamily="18" charset="0"/>
              <a:sym typeface="Calibri"/>
            </a:endParaRPr>
          </a:p>
        </p:txBody>
      </p:sp>
      <p:cxnSp>
        <p:nvCxnSpPr>
          <p:cNvPr id="12" name="Google Shape;843;p47"/>
          <p:cNvCxnSpPr/>
          <p:nvPr/>
        </p:nvCxnSpPr>
        <p:spPr>
          <a:xfrm flipH="1">
            <a:off x="773905" y="13063"/>
            <a:ext cx="14288" cy="6821487"/>
          </a:xfrm>
          <a:prstGeom prst="straightConnector1">
            <a:avLst/>
          </a:prstGeom>
          <a:noFill/>
          <a:ln w="15875" cap="flat" cmpd="sng">
            <a:solidFill>
              <a:srgbClr val="00B050"/>
            </a:solidFill>
            <a:prstDash val="solid"/>
            <a:round/>
            <a:headEnd type="none" w="sm" len="sm"/>
            <a:tailEnd type="none" w="sm" len="sm"/>
          </a:ln>
        </p:spPr>
      </p:cxnSp>
      <p:cxnSp>
        <p:nvCxnSpPr>
          <p:cNvPr id="13" name="Google Shape;844;p47"/>
          <p:cNvCxnSpPr/>
          <p:nvPr/>
        </p:nvCxnSpPr>
        <p:spPr>
          <a:xfrm>
            <a:off x="-10316" y="6264275"/>
            <a:ext cx="12192000" cy="0"/>
          </a:xfrm>
          <a:prstGeom prst="straightConnector1">
            <a:avLst/>
          </a:prstGeom>
          <a:noFill/>
          <a:ln w="15875" cap="flat" cmpd="sng">
            <a:solidFill>
              <a:srgbClr val="00B050"/>
            </a:solidFill>
            <a:prstDash val="solid"/>
            <a:round/>
            <a:headEnd type="none" w="sm" len="sm"/>
            <a:tailEnd type="none" w="sm" len="sm"/>
          </a:ln>
        </p:spPr>
      </p:cxnSp>
    </p:spTree>
    <p:extLst>
      <p:ext uri="{BB962C8B-B14F-4D97-AF65-F5344CB8AC3E}">
        <p14:creationId xmlns:p14="http://schemas.microsoft.com/office/powerpoint/2010/main" val="20159732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Title 1"/>
          <p:cNvSpPr>
            <a:spLocks noGrp="1"/>
          </p:cNvSpPr>
          <p:nvPr>
            <p:ph type="title"/>
          </p:nvPr>
        </p:nvSpPr>
        <p:spPr>
          <a:xfrm>
            <a:off x="609600" y="409575"/>
            <a:ext cx="10972800" cy="327025"/>
          </a:xfrm>
        </p:spPr>
        <p:txBody>
          <a:bodyPr>
            <a:normAutofit fontScale="90000"/>
          </a:bodyPr>
          <a:lstStyle/>
          <a:p>
            <a:pPr eaLnBrk="1" hangingPunct="1"/>
            <a:r>
              <a:rPr lang="en-US" altLang="en-US" smtClean="0"/>
              <a:t>Problem</a:t>
            </a:r>
          </a:p>
        </p:txBody>
      </p:sp>
      <p:sp>
        <p:nvSpPr>
          <p:cNvPr id="71683" name="Content Placeholder 2"/>
          <p:cNvSpPr>
            <a:spLocks noGrp="1"/>
          </p:cNvSpPr>
          <p:nvPr>
            <p:ph idx="1"/>
          </p:nvPr>
        </p:nvSpPr>
        <p:spPr>
          <a:xfrm>
            <a:off x="609600" y="819150"/>
            <a:ext cx="10972800" cy="5472113"/>
          </a:xfrm>
        </p:spPr>
        <p:txBody>
          <a:bodyPr/>
          <a:lstStyle/>
          <a:p>
            <a:pPr eaLnBrk="1" hangingPunct="1">
              <a:buFont typeface="Arial" panose="020B0604020202020204" pitchFamily="34" charset="0"/>
              <a:buNone/>
            </a:pPr>
            <a:r>
              <a:rPr lang="en-US" altLang="en-US" smtClean="0"/>
              <a:t>Q</a:t>
            </a:r>
            <a:r>
              <a:rPr lang="en-US" altLang="en-US" sz="2400" smtClean="0"/>
              <a:t>. </a:t>
            </a:r>
            <a:r>
              <a:rPr lang="en-US" altLang="en-US" sz="2400" smtClean="0">
                <a:solidFill>
                  <a:srgbClr val="FF0000"/>
                </a:solidFill>
              </a:rPr>
              <a:t>If LDTR = 0054H then which segment descriptor will be selected?. From GDT or LDT? What will be the starting address(Offset) of selected segment descriptor in GDT.</a:t>
            </a:r>
            <a:endParaRPr lang="en-US" altLang="en-US" smtClean="0">
              <a:solidFill>
                <a:srgbClr val="FF0000"/>
              </a:solidFill>
            </a:endParaRPr>
          </a:p>
          <a:p>
            <a:pPr eaLnBrk="1" hangingPunct="1">
              <a:buFont typeface="Arial" panose="020B0604020202020204" pitchFamily="34" charset="0"/>
              <a:buNone/>
            </a:pPr>
            <a:r>
              <a:rPr lang="en-US" altLang="en-US" sz="2800" smtClean="0"/>
              <a:t>Ans.  LDTR = 0054H = </a:t>
            </a:r>
            <a:r>
              <a:rPr lang="en-US" altLang="en-US" sz="2800" smtClean="0">
                <a:solidFill>
                  <a:srgbClr val="0000FF"/>
                </a:solidFill>
              </a:rPr>
              <a:t>0000  0000  0101  0</a:t>
            </a:r>
            <a:r>
              <a:rPr lang="en-US" altLang="en-US" sz="2800" smtClean="0">
                <a:solidFill>
                  <a:srgbClr val="00B050"/>
                </a:solidFill>
              </a:rPr>
              <a:t>1</a:t>
            </a:r>
            <a:r>
              <a:rPr lang="en-US" altLang="en-US" sz="2800" smtClean="0">
                <a:solidFill>
                  <a:srgbClr val="FF0000"/>
                </a:solidFill>
              </a:rPr>
              <a:t>00</a:t>
            </a:r>
            <a:r>
              <a:rPr lang="en-US" altLang="en-US" sz="2800" smtClean="0"/>
              <a:t> b</a:t>
            </a:r>
          </a:p>
          <a:p>
            <a:pPr eaLnBrk="1" hangingPunct="1">
              <a:buFont typeface="Arial" panose="020B0604020202020204" pitchFamily="34" charset="0"/>
              <a:buNone/>
            </a:pPr>
            <a:r>
              <a:rPr lang="en-US" altLang="en-US" sz="2800" smtClean="0">
                <a:solidFill>
                  <a:schemeClr val="tx2"/>
                </a:solidFill>
              </a:rPr>
              <a:t>          </a:t>
            </a:r>
            <a:r>
              <a:rPr lang="en-US" altLang="en-US" sz="2800" smtClean="0">
                <a:solidFill>
                  <a:srgbClr val="FF0000"/>
                </a:solidFill>
              </a:rPr>
              <a:t>RPL = 00 = PL0</a:t>
            </a:r>
          </a:p>
          <a:p>
            <a:pPr eaLnBrk="1" hangingPunct="1">
              <a:buFont typeface="Arial" panose="020B0604020202020204" pitchFamily="34" charset="0"/>
              <a:buNone/>
            </a:pPr>
            <a:r>
              <a:rPr lang="en-US" altLang="en-US" sz="2800" smtClean="0">
                <a:solidFill>
                  <a:srgbClr val="00B050"/>
                </a:solidFill>
              </a:rPr>
              <a:t>          TI = 1=&gt; LDT will be selected</a:t>
            </a:r>
          </a:p>
          <a:p>
            <a:pPr eaLnBrk="1" hangingPunct="1">
              <a:buFont typeface="Arial" panose="020B0604020202020204" pitchFamily="34" charset="0"/>
              <a:buNone/>
            </a:pPr>
            <a:r>
              <a:rPr lang="en-US" altLang="en-US" sz="2800" smtClean="0"/>
              <a:t>           </a:t>
            </a:r>
            <a:r>
              <a:rPr lang="en-US" altLang="en-US" sz="2800" smtClean="0">
                <a:solidFill>
                  <a:srgbClr val="0000FF"/>
                </a:solidFill>
              </a:rPr>
              <a:t>Index = 0000 0000 0101 0 </a:t>
            </a:r>
          </a:p>
          <a:p>
            <a:pPr eaLnBrk="1" hangingPunct="1">
              <a:buFont typeface="Arial" panose="020B0604020202020204" pitchFamily="34" charset="0"/>
              <a:buNone/>
            </a:pPr>
            <a:r>
              <a:rPr lang="en-US" altLang="en-US" sz="2800" smtClean="0">
                <a:solidFill>
                  <a:srgbClr val="0000FF"/>
                </a:solidFill>
              </a:rPr>
              <a:t>                      = 0  0000  0000  1010   = 000AH</a:t>
            </a:r>
          </a:p>
          <a:p>
            <a:pPr eaLnBrk="1" hangingPunct="1">
              <a:buFont typeface="Arial" panose="020B0604020202020204" pitchFamily="34" charset="0"/>
              <a:buNone/>
            </a:pPr>
            <a:r>
              <a:rPr lang="en-US" altLang="en-US" sz="2800" smtClean="0"/>
              <a:t>So </a:t>
            </a:r>
            <a:r>
              <a:rPr lang="en-US" altLang="en-US" sz="2800" smtClean="0">
                <a:solidFill>
                  <a:srgbClr val="FF0000"/>
                </a:solidFill>
              </a:rPr>
              <a:t>10</a:t>
            </a:r>
            <a:r>
              <a:rPr lang="en-US" altLang="en-US" sz="2800" baseline="30000" smtClean="0">
                <a:solidFill>
                  <a:srgbClr val="FF0000"/>
                </a:solidFill>
              </a:rPr>
              <a:t>th</a:t>
            </a:r>
            <a:r>
              <a:rPr lang="en-US" altLang="en-US" sz="2800" smtClean="0">
                <a:solidFill>
                  <a:srgbClr val="FF0000"/>
                </a:solidFill>
              </a:rPr>
              <a:t> descriptor from GDT </a:t>
            </a:r>
            <a:r>
              <a:rPr lang="en-US" altLang="en-US" sz="2800" smtClean="0"/>
              <a:t>will be selected. </a:t>
            </a:r>
          </a:p>
          <a:p>
            <a:pPr eaLnBrk="1" hangingPunct="1">
              <a:buFont typeface="Arial" panose="020B0604020202020204" pitchFamily="34" charset="0"/>
              <a:buNone/>
            </a:pPr>
            <a:r>
              <a:rPr lang="en-US" altLang="en-US" sz="2800" smtClean="0"/>
              <a:t>Starting address of the 10</a:t>
            </a:r>
            <a:r>
              <a:rPr lang="en-US" altLang="en-US" sz="2800" baseline="30000" smtClean="0"/>
              <a:t>th</a:t>
            </a:r>
            <a:r>
              <a:rPr lang="en-US" altLang="en-US" sz="2800" smtClean="0"/>
              <a:t> Descriptor = 10 * 8 = </a:t>
            </a:r>
            <a:r>
              <a:rPr lang="en-US" altLang="en-US" smtClean="0">
                <a:solidFill>
                  <a:srgbClr val="FF0000"/>
                </a:solidFill>
              </a:rPr>
              <a:t>80</a:t>
            </a:r>
          </a:p>
          <a:p>
            <a:pPr eaLnBrk="1" hangingPunct="1">
              <a:buFont typeface="Arial" panose="020B0604020202020204" pitchFamily="34" charset="0"/>
              <a:buNone/>
            </a:pPr>
            <a:r>
              <a:rPr lang="en-US" altLang="en-US" sz="2400" b="1" smtClean="0">
                <a:solidFill>
                  <a:srgbClr val="7030A0"/>
                </a:solidFill>
              </a:rPr>
              <a:t>Offset of selected segment descriptor in GDT is 80 or 50H          </a:t>
            </a:r>
          </a:p>
        </p:txBody>
      </p:sp>
      <p:sp>
        <p:nvSpPr>
          <p:cNvPr id="4" name="Date Placeholder 3"/>
          <p:cNvSpPr>
            <a:spLocks noGrp="1"/>
          </p:cNvSpPr>
          <p:nvPr>
            <p:ph type="dt" sz="quarter" idx="10"/>
          </p:nvPr>
        </p:nvSpPr>
        <p:spPr/>
        <p:txBody>
          <a:bodyPr/>
          <a:lstStyle/>
          <a:p>
            <a:pPr>
              <a:defRPr/>
            </a:pPr>
            <a:fld id="{B7E74E2D-5662-42A6-A67B-2BE3FC1ADAB4}" type="datetime1">
              <a:rPr lang="en-US"/>
              <a:pPr>
                <a:defRPr/>
              </a:pPr>
              <a:t>3/29/2023</a:t>
            </a:fld>
            <a:endParaRPr lang="en-US"/>
          </a:p>
        </p:txBody>
      </p:sp>
      <p:sp>
        <p:nvSpPr>
          <p:cNvPr id="5" name="Footer Placeholder 4"/>
          <p:cNvSpPr>
            <a:spLocks noGrp="1"/>
          </p:cNvSpPr>
          <p:nvPr>
            <p:ph type="ftr" sz="quarter" idx="11"/>
          </p:nvPr>
        </p:nvSpPr>
        <p:spPr/>
        <p:txBody>
          <a:bodyPr/>
          <a:lstStyle/>
          <a:p>
            <a:pPr>
              <a:defRPr/>
            </a:pPr>
            <a:r>
              <a:rPr lang="en-US"/>
              <a:t>Microprocessor Architectures</a:t>
            </a:r>
          </a:p>
        </p:txBody>
      </p:sp>
      <p:sp>
        <p:nvSpPr>
          <p:cNvPr id="71686" name="Slide Number Placeholder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9D4D3994-0931-4FD1-B630-ECD492DC254E}" type="slidenum">
              <a:rPr lang="en-US" altLang="en-US" sz="1200" smtClean="0">
                <a:solidFill>
                  <a:srgbClr val="898989"/>
                </a:solidFill>
              </a:rPr>
              <a:pPr>
                <a:spcBef>
                  <a:spcPct val="0"/>
                </a:spcBef>
                <a:buFontTx/>
                <a:buNone/>
              </a:pPr>
              <a:t>55</a:t>
            </a:fld>
            <a:endParaRPr lang="en-US" altLang="en-US" sz="1200" smtClean="0">
              <a:solidFill>
                <a:srgbClr val="898989"/>
              </a:solidFill>
            </a:endParaRPr>
          </a:p>
        </p:txBody>
      </p:sp>
      <p:pic>
        <p:nvPicPr>
          <p:cNvPr id="7168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39138" y="1746250"/>
            <a:ext cx="2816225" cy="1347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68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70913" y="3138488"/>
            <a:ext cx="3346450" cy="3398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Google Shape;838;p47"/>
          <p:cNvPicPr preferRelativeResize="0"/>
          <p:nvPr/>
        </p:nvPicPr>
        <p:blipFill rotWithShape="1">
          <a:blip r:embed="rId4">
            <a:alphaModFix/>
          </a:blip>
          <a:srcRect/>
          <a:stretch/>
        </p:blipFill>
        <p:spPr>
          <a:xfrm>
            <a:off x="1" y="99496"/>
            <a:ext cx="842979" cy="796834"/>
          </a:xfrm>
          <a:prstGeom prst="rect">
            <a:avLst/>
          </a:prstGeom>
          <a:noFill/>
          <a:ln>
            <a:noFill/>
          </a:ln>
        </p:spPr>
      </p:pic>
      <p:cxnSp>
        <p:nvCxnSpPr>
          <p:cNvPr id="10" name="Google Shape;841;p47"/>
          <p:cNvCxnSpPr/>
          <p:nvPr/>
        </p:nvCxnSpPr>
        <p:spPr>
          <a:xfrm rot="10800000" flipH="1">
            <a:off x="60542" y="951701"/>
            <a:ext cx="12192000" cy="27709"/>
          </a:xfrm>
          <a:prstGeom prst="straightConnector1">
            <a:avLst/>
          </a:prstGeom>
          <a:noFill/>
          <a:ln w="9525" cap="flat" cmpd="sng">
            <a:solidFill>
              <a:srgbClr val="00B050"/>
            </a:solidFill>
            <a:prstDash val="solid"/>
            <a:round/>
            <a:headEnd type="none" w="sm" len="sm"/>
            <a:tailEnd type="none" w="sm" len="sm"/>
          </a:ln>
        </p:spPr>
      </p:cxnSp>
      <p:sp>
        <p:nvSpPr>
          <p:cNvPr id="11" name="Google Shape;842;p47"/>
          <p:cNvSpPr/>
          <p:nvPr/>
        </p:nvSpPr>
        <p:spPr>
          <a:xfrm>
            <a:off x="146051" y="6356350"/>
            <a:ext cx="471487" cy="457200"/>
          </a:xfrm>
          <a:prstGeom prst="rect">
            <a:avLst/>
          </a:prstGeom>
          <a:solidFill>
            <a:srgbClr val="7030A0"/>
          </a:solidFill>
          <a:ln w="25400" cap="flat" cmpd="sng">
            <a:solidFill>
              <a:srgbClr val="7030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12" name="Google Shape;843;p47"/>
          <p:cNvCxnSpPr/>
          <p:nvPr/>
        </p:nvCxnSpPr>
        <p:spPr>
          <a:xfrm flipH="1">
            <a:off x="773905" y="13063"/>
            <a:ext cx="14288" cy="6821487"/>
          </a:xfrm>
          <a:prstGeom prst="straightConnector1">
            <a:avLst/>
          </a:prstGeom>
          <a:noFill/>
          <a:ln w="15875" cap="flat" cmpd="sng">
            <a:solidFill>
              <a:srgbClr val="00B050"/>
            </a:solidFill>
            <a:prstDash val="solid"/>
            <a:round/>
            <a:headEnd type="none" w="sm" len="sm"/>
            <a:tailEnd type="none" w="sm" len="sm"/>
          </a:ln>
        </p:spPr>
      </p:cxnSp>
      <p:cxnSp>
        <p:nvCxnSpPr>
          <p:cNvPr id="13" name="Google Shape;844;p47"/>
          <p:cNvCxnSpPr/>
          <p:nvPr/>
        </p:nvCxnSpPr>
        <p:spPr>
          <a:xfrm>
            <a:off x="-10316" y="6264275"/>
            <a:ext cx="12192000" cy="0"/>
          </a:xfrm>
          <a:prstGeom prst="straightConnector1">
            <a:avLst/>
          </a:prstGeom>
          <a:noFill/>
          <a:ln w="15875" cap="flat" cmpd="sng">
            <a:solidFill>
              <a:srgbClr val="00B050"/>
            </a:solidFill>
            <a:prstDash val="solid"/>
            <a:round/>
            <a:headEnd type="none" w="sm" len="sm"/>
            <a:tailEnd type="none" w="sm" len="sm"/>
          </a:ln>
        </p:spPr>
      </p:cxnSp>
    </p:spTree>
    <p:extLst>
      <p:ext uri="{BB962C8B-B14F-4D97-AF65-F5344CB8AC3E}">
        <p14:creationId xmlns:p14="http://schemas.microsoft.com/office/powerpoint/2010/main" val="31475091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852"/>
        <p:cNvGrpSpPr/>
        <p:nvPr/>
      </p:nvGrpSpPr>
      <p:grpSpPr>
        <a:xfrm>
          <a:off x="0" y="0"/>
          <a:ext cx="0" cy="0"/>
          <a:chOff x="0" y="0"/>
          <a:chExt cx="0" cy="0"/>
        </a:xfrm>
      </p:grpSpPr>
      <p:sp>
        <p:nvSpPr>
          <p:cNvPr id="853" name="Google Shape;853;p48"/>
          <p:cNvSpPr txBox="1">
            <a:spLocks noGrp="1"/>
          </p:cNvSpPr>
          <p:nvPr>
            <p:ph type="title"/>
          </p:nvPr>
        </p:nvSpPr>
        <p:spPr>
          <a:xfrm>
            <a:off x="1617491" y="184716"/>
            <a:ext cx="9530080" cy="626394"/>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rgbClr val="002060"/>
              </a:buClr>
              <a:buSzPts val="3800"/>
              <a:buFont typeface="Times New Roman"/>
              <a:buNone/>
            </a:pPr>
            <a:r>
              <a:rPr lang="en-US" sz="3800" b="1">
                <a:solidFill>
                  <a:srgbClr val="002060"/>
                </a:solidFill>
                <a:latin typeface="Times New Roman"/>
                <a:ea typeface="Times New Roman"/>
                <a:cs typeface="Times New Roman"/>
                <a:sym typeface="Times New Roman"/>
              </a:rPr>
              <a:t>Segment Selector </a:t>
            </a:r>
            <a:endParaRPr sz="3800" b="1">
              <a:solidFill>
                <a:srgbClr val="002060"/>
              </a:solidFill>
              <a:latin typeface="Times New Roman"/>
              <a:ea typeface="Times New Roman"/>
              <a:cs typeface="Times New Roman"/>
              <a:sym typeface="Times New Roman"/>
            </a:endParaRPr>
          </a:p>
        </p:txBody>
      </p:sp>
      <p:sp>
        <p:nvSpPr>
          <p:cNvPr id="854" name="Google Shape;854;p48"/>
          <p:cNvSpPr txBox="1">
            <a:spLocks noGrp="1"/>
          </p:cNvSpPr>
          <p:nvPr>
            <p:ph type="body" idx="1"/>
          </p:nvPr>
        </p:nvSpPr>
        <p:spPr>
          <a:xfrm>
            <a:off x="842980" y="914400"/>
            <a:ext cx="7026402" cy="5013960"/>
          </a:xfrm>
          <a:prstGeom prst="rect">
            <a:avLst/>
          </a:prstGeom>
          <a:noFill/>
          <a:ln>
            <a:noFill/>
          </a:ln>
        </p:spPr>
        <p:txBody>
          <a:bodyPr spcFirstLastPara="1" wrap="square" lIns="0" tIns="45700" rIns="91425" bIns="45700" anchor="t" anchorCtr="0">
            <a:noAutofit/>
          </a:bodyPr>
          <a:lstStyle/>
          <a:p>
            <a:pPr marL="342900" lvl="0" indent="-342900" algn="just" rtl="0">
              <a:spcBef>
                <a:spcPts val="0"/>
              </a:spcBef>
              <a:spcAft>
                <a:spcPts val="0"/>
              </a:spcAft>
              <a:buClr>
                <a:srgbClr val="7030A0"/>
              </a:buClr>
              <a:buSzPts val="2800"/>
              <a:buFont typeface="Noto Sans Symbols"/>
              <a:buChar char="⮚"/>
            </a:pPr>
            <a:r>
              <a:rPr lang="en-US" sz="2800" b="1">
                <a:solidFill>
                  <a:srgbClr val="7030A0"/>
                </a:solidFill>
                <a:latin typeface="Times New Roman"/>
                <a:ea typeface="Times New Roman"/>
                <a:cs typeface="Times New Roman"/>
                <a:sym typeface="Times New Roman"/>
              </a:rPr>
              <a:t>Index:</a:t>
            </a:r>
            <a:r>
              <a:rPr lang="en-US" sz="2800">
                <a:latin typeface="Times New Roman"/>
                <a:ea typeface="Times New Roman"/>
                <a:cs typeface="Times New Roman"/>
                <a:sym typeface="Times New Roman"/>
              </a:rPr>
              <a:t> </a:t>
            </a:r>
            <a:r>
              <a:rPr lang="en-US" sz="2800" b="1">
                <a:solidFill>
                  <a:srgbClr val="C00000"/>
                </a:solidFill>
                <a:latin typeface="Times New Roman"/>
                <a:ea typeface="Times New Roman"/>
                <a:cs typeface="Times New Roman"/>
                <a:sym typeface="Times New Roman"/>
              </a:rPr>
              <a:t>Bit 3 to 15</a:t>
            </a:r>
            <a:r>
              <a:rPr lang="en-US" sz="2800">
                <a:latin typeface="Times New Roman"/>
                <a:ea typeface="Times New Roman"/>
                <a:cs typeface="Times New Roman"/>
                <a:sym typeface="Times New Roman"/>
              </a:rPr>
              <a:t>, selects one of </a:t>
            </a:r>
            <a:r>
              <a:rPr lang="en-US" sz="2800" b="1">
                <a:solidFill>
                  <a:srgbClr val="C00000"/>
                </a:solidFill>
                <a:latin typeface="Times New Roman"/>
                <a:ea typeface="Times New Roman"/>
                <a:cs typeface="Times New Roman"/>
                <a:sym typeface="Times New Roman"/>
              </a:rPr>
              <a:t>8192 </a:t>
            </a:r>
            <a:r>
              <a:rPr lang="en-US" sz="2800" b="1">
                <a:latin typeface="Times New Roman"/>
                <a:ea typeface="Times New Roman"/>
                <a:cs typeface="Times New Roman"/>
                <a:sym typeface="Times New Roman"/>
              </a:rPr>
              <a:t>descriptor</a:t>
            </a:r>
            <a:r>
              <a:rPr lang="en-US" sz="2800">
                <a:latin typeface="Times New Roman"/>
                <a:ea typeface="Times New Roman"/>
                <a:cs typeface="Times New Roman"/>
                <a:sym typeface="Times New Roman"/>
              </a:rPr>
              <a:t> from </a:t>
            </a:r>
            <a:r>
              <a:rPr lang="en-US" sz="2800" b="1">
                <a:latin typeface="Times New Roman"/>
                <a:ea typeface="Times New Roman"/>
                <a:cs typeface="Times New Roman"/>
                <a:sym typeface="Times New Roman"/>
              </a:rPr>
              <a:t>GDT/LDT</a:t>
            </a:r>
            <a:r>
              <a:rPr lang="en-US" sz="2800">
                <a:latin typeface="Times New Roman"/>
                <a:ea typeface="Times New Roman"/>
                <a:cs typeface="Times New Roman"/>
                <a:sym typeface="Times New Roman"/>
              </a:rPr>
              <a:t>. </a:t>
            </a:r>
            <a:r>
              <a:rPr lang="en-US" sz="2800">
                <a:solidFill>
                  <a:srgbClr val="76923C"/>
                </a:solidFill>
                <a:latin typeface="Times New Roman"/>
                <a:ea typeface="Times New Roman"/>
                <a:cs typeface="Times New Roman"/>
                <a:sym typeface="Times New Roman"/>
              </a:rPr>
              <a:t>Processor multiples</a:t>
            </a:r>
            <a:r>
              <a:rPr lang="en-US" sz="2800">
                <a:latin typeface="Times New Roman"/>
                <a:ea typeface="Times New Roman"/>
                <a:cs typeface="Times New Roman"/>
                <a:sym typeface="Times New Roman"/>
              </a:rPr>
              <a:t> index value by </a:t>
            </a:r>
            <a:r>
              <a:rPr lang="en-US" sz="2800" b="1">
                <a:solidFill>
                  <a:srgbClr val="C00000"/>
                </a:solidFill>
                <a:latin typeface="Times New Roman"/>
                <a:ea typeface="Times New Roman"/>
                <a:cs typeface="Times New Roman"/>
                <a:sym typeface="Times New Roman"/>
              </a:rPr>
              <a:t>8</a:t>
            </a:r>
            <a:r>
              <a:rPr lang="en-US" sz="2800">
                <a:latin typeface="Times New Roman"/>
                <a:ea typeface="Times New Roman"/>
                <a:cs typeface="Times New Roman"/>
                <a:sym typeface="Times New Roman"/>
              </a:rPr>
              <a:t> and </a:t>
            </a:r>
            <a:r>
              <a:rPr lang="en-US" sz="2800" b="1">
                <a:latin typeface="Times New Roman"/>
                <a:ea typeface="Times New Roman"/>
                <a:cs typeface="Times New Roman"/>
                <a:sym typeface="Times New Roman"/>
              </a:rPr>
              <a:t>add to </a:t>
            </a:r>
            <a:r>
              <a:rPr lang="en-US" sz="2800" b="1">
                <a:solidFill>
                  <a:srgbClr val="205867"/>
                </a:solidFill>
                <a:latin typeface="Times New Roman"/>
                <a:ea typeface="Times New Roman"/>
                <a:cs typeface="Times New Roman"/>
                <a:sym typeface="Times New Roman"/>
              </a:rPr>
              <a:t>base address</a:t>
            </a:r>
            <a:r>
              <a:rPr lang="en-US" sz="2800">
                <a:latin typeface="Times New Roman"/>
                <a:ea typeface="Times New Roman"/>
                <a:cs typeface="Times New Roman"/>
                <a:sym typeface="Times New Roman"/>
              </a:rPr>
              <a:t> of </a:t>
            </a:r>
            <a:r>
              <a:rPr lang="en-US" sz="2800" b="1">
                <a:latin typeface="Times New Roman"/>
                <a:ea typeface="Times New Roman"/>
                <a:cs typeface="Times New Roman"/>
                <a:sym typeface="Times New Roman"/>
              </a:rPr>
              <a:t>GDT/LDT.</a:t>
            </a:r>
            <a:endParaRPr sz="2800" b="1">
              <a:latin typeface="Times New Roman"/>
              <a:ea typeface="Times New Roman"/>
              <a:cs typeface="Times New Roman"/>
              <a:sym typeface="Times New Roman"/>
            </a:endParaRPr>
          </a:p>
          <a:p>
            <a:pPr marL="342900" lvl="0" indent="-165100" algn="just" rtl="0">
              <a:spcBef>
                <a:spcPts val="0"/>
              </a:spcBef>
              <a:spcAft>
                <a:spcPts val="0"/>
              </a:spcAft>
              <a:buClr>
                <a:schemeClr val="dk1"/>
              </a:buClr>
              <a:buSzPts val="2800"/>
              <a:buFont typeface="Noto Sans Symbols"/>
              <a:buNone/>
            </a:pPr>
            <a:endParaRPr sz="2800" b="1">
              <a:solidFill>
                <a:srgbClr val="7030A0"/>
              </a:solidFill>
              <a:latin typeface="Times New Roman"/>
              <a:ea typeface="Times New Roman"/>
              <a:cs typeface="Times New Roman"/>
              <a:sym typeface="Times New Roman"/>
            </a:endParaRPr>
          </a:p>
          <a:p>
            <a:pPr marL="342900" lvl="0" indent="-342900" algn="just" rtl="0">
              <a:spcBef>
                <a:spcPts val="0"/>
              </a:spcBef>
              <a:spcAft>
                <a:spcPts val="0"/>
              </a:spcAft>
              <a:buClr>
                <a:srgbClr val="C00000"/>
              </a:buClr>
              <a:buSzPts val="2800"/>
              <a:buFont typeface="Noto Sans Symbols"/>
              <a:buChar char="⮚"/>
            </a:pPr>
            <a:r>
              <a:rPr lang="en-US" sz="2800" b="1">
                <a:solidFill>
                  <a:srgbClr val="C00000"/>
                </a:solidFill>
                <a:latin typeface="Times New Roman"/>
                <a:ea typeface="Times New Roman"/>
                <a:cs typeface="Times New Roman"/>
                <a:sym typeface="Times New Roman"/>
              </a:rPr>
              <a:t>TI</a:t>
            </a:r>
            <a:r>
              <a:rPr lang="en-US" sz="2800" b="1">
                <a:solidFill>
                  <a:srgbClr val="7030A0"/>
                </a:solidFill>
                <a:latin typeface="Times New Roman"/>
                <a:ea typeface="Times New Roman"/>
                <a:cs typeface="Times New Roman"/>
                <a:sym typeface="Times New Roman"/>
              </a:rPr>
              <a:t>: Table Indicator</a:t>
            </a:r>
            <a:r>
              <a:rPr lang="en-US" sz="2800">
                <a:latin typeface="Times New Roman"/>
                <a:ea typeface="Times New Roman"/>
                <a:cs typeface="Times New Roman"/>
                <a:sym typeface="Times New Roman"/>
              </a:rPr>
              <a:t>: specifies use of </a:t>
            </a:r>
            <a:r>
              <a:rPr lang="en-US" sz="2800" b="1">
                <a:latin typeface="Times New Roman"/>
                <a:ea typeface="Times New Roman"/>
                <a:cs typeface="Times New Roman"/>
                <a:sym typeface="Times New Roman"/>
              </a:rPr>
              <a:t>GDT</a:t>
            </a:r>
            <a:r>
              <a:rPr lang="en-US" sz="2800">
                <a:latin typeface="Times New Roman"/>
                <a:ea typeface="Times New Roman"/>
                <a:cs typeface="Times New Roman"/>
                <a:sym typeface="Times New Roman"/>
              </a:rPr>
              <a:t> or </a:t>
            </a:r>
            <a:r>
              <a:rPr lang="en-US" sz="2800" b="1">
                <a:latin typeface="Times New Roman"/>
                <a:ea typeface="Times New Roman"/>
                <a:cs typeface="Times New Roman"/>
                <a:sym typeface="Times New Roman"/>
              </a:rPr>
              <a:t>LDT</a:t>
            </a:r>
            <a:r>
              <a:rPr lang="en-US" sz="2800">
                <a:latin typeface="Times New Roman"/>
                <a:ea typeface="Times New Roman"/>
                <a:cs typeface="Times New Roman"/>
                <a:sym typeface="Times New Roman"/>
              </a:rPr>
              <a:t>. </a:t>
            </a:r>
            <a:endParaRPr/>
          </a:p>
          <a:p>
            <a:pPr marL="457200" lvl="1" indent="-457200" algn="just" rtl="0">
              <a:spcBef>
                <a:spcPts val="0"/>
              </a:spcBef>
              <a:spcAft>
                <a:spcPts val="0"/>
              </a:spcAft>
              <a:buClr>
                <a:schemeClr val="dk1"/>
              </a:buClr>
              <a:buSzPts val="2800"/>
              <a:buFont typeface="Noto Sans Symbols"/>
              <a:buChar char="⮚"/>
            </a:pPr>
            <a:r>
              <a:rPr lang="en-US" b="1">
                <a:latin typeface="Times New Roman"/>
                <a:ea typeface="Times New Roman"/>
                <a:cs typeface="Times New Roman"/>
                <a:sym typeface="Times New Roman"/>
              </a:rPr>
              <a:t>TI = </a:t>
            </a:r>
            <a:r>
              <a:rPr lang="en-US" b="1">
                <a:solidFill>
                  <a:srgbClr val="C00000"/>
                </a:solidFill>
                <a:latin typeface="Times New Roman"/>
                <a:ea typeface="Times New Roman"/>
                <a:cs typeface="Times New Roman"/>
                <a:sym typeface="Times New Roman"/>
              </a:rPr>
              <a:t>0</a:t>
            </a:r>
            <a:r>
              <a:rPr lang="en-US" b="1">
                <a:latin typeface="Times New Roman"/>
                <a:ea typeface="Times New Roman"/>
                <a:cs typeface="Times New Roman"/>
                <a:sym typeface="Times New Roman"/>
              </a:rPr>
              <a:t> selects </a:t>
            </a:r>
            <a:r>
              <a:rPr lang="en-US" b="1">
                <a:solidFill>
                  <a:srgbClr val="C00000"/>
                </a:solidFill>
                <a:latin typeface="Times New Roman"/>
                <a:ea typeface="Times New Roman"/>
                <a:cs typeface="Times New Roman"/>
                <a:sym typeface="Times New Roman"/>
              </a:rPr>
              <a:t>GDT</a:t>
            </a:r>
            <a:r>
              <a:rPr lang="en-US" b="1">
                <a:latin typeface="Times New Roman"/>
                <a:ea typeface="Times New Roman"/>
                <a:cs typeface="Times New Roman"/>
                <a:sym typeface="Times New Roman"/>
              </a:rPr>
              <a:t>  &amp; TI = </a:t>
            </a:r>
            <a:r>
              <a:rPr lang="en-US" b="1">
                <a:solidFill>
                  <a:srgbClr val="3F3151"/>
                </a:solidFill>
                <a:latin typeface="Times New Roman"/>
                <a:ea typeface="Times New Roman"/>
                <a:cs typeface="Times New Roman"/>
                <a:sym typeface="Times New Roman"/>
              </a:rPr>
              <a:t>1</a:t>
            </a:r>
            <a:r>
              <a:rPr lang="en-US" b="1">
                <a:latin typeface="Times New Roman"/>
                <a:ea typeface="Times New Roman"/>
                <a:cs typeface="Times New Roman"/>
                <a:sym typeface="Times New Roman"/>
              </a:rPr>
              <a:t> select </a:t>
            </a:r>
            <a:r>
              <a:rPr lang="en-US" b="1">
                <a:solidFill>
                  <a:srgbClr val="3F3151"/>
                </a:solidFill>
                <a:latin typeface="Times New Roman"/>
                <a:ea typeface="Times New Roman"/>
                <a:cs typeface="Times New Roman"/>
                <a:sym typeface="Times New Roman"/>
              </a:rPr>
              <a:t>LDT</a:t>
            </a:r>
            <a:r>
              <a:rPr lang="en-US" b="1">
                <a:latin typeface="Times New Roman"/>
                <a:ea typeface="Times New Roman"/>
                <a:cs typeface="Times New Roman"/>
                <a:sym typeface="Times New Roman"/>
              </a:rPr>
              <a:t> </a:t>
            </a:r>
            <a:endParaRPr/>
          </a:p>
          <a:p>
            <a:pPr marL="342900" lvl="0" indent="-165100" algn="just" rtl="0">
              <a:spcBef>
                <a:spcPts val="0"/>
              </a:spcBef>
              <a:spcAft>
                <a:spcPts val="0"/>
              </a:spcAft>
              <a:buClr>
                <a:schemeClr val="dk1"/>
              </a:buClr>
              <a:buSzPts val="2800"/>
              <a:buFont typeface="Noto Sans Symbols"/>
              <a:buNone/>
            </a:pPr>
            <a:endParaRPr sz="2800" b="1">
              <a:solidFill>
                <a:srgbClr val="7030A0"/>
              </a:solidFill>
              <a:latin typeface="Times New Roman"/>
              <a:ea typeface="Times New Roman"/>
              <a:cs typeface="Times New Roman"/>
              <a:sym typeface="Times New Roman"/>
            </a:endParaRPr>
          </a:p>
          <a:p>
            <a:pPr marL="342900" lvl="0" indent="-342900" algn="just" rtl="0">
              <a:spcBef>
                <a:spcPts val="0"/>
              </a:spcBef>
              <a:spcAft>
                <a:spcPts val="0"/>
              </a:spcAft>
              <a:buClr>
                <a:srgbClr val="C00000"/>
              </a:buClr>
              <a:buSzPts val="2800"/>
              <a:buFont typeface="Noto Sans Symbols"/>
              <a:buChar char="⮚"/>
            </a:pPr>
            <a:r>
              <a:rPr lang="en-US" sz="2800" b="1">
                <a:solidFill>
                  <a:srgbClr val="C00000"/>
                </a:solidFill>
                <a:latin typeface="Times New Roman"/>
                <a:ea typeface="Times New Roman"/>
                <a:cs typeface="Times New Roman"/>
                <a:sym typeface="Times New Roman"/>
              </a:rPr>
              <a:t>RPL </a:t>
            </a:r>
            <a:r>
              <a:rPr lang="en-US" sz="2800" b="1">
                <a:solidFill>
                  <a:srgbClr val="7030A0"/>
                </a:solidFill>
                <a:latin typeface="Times New Roman"/>
                <a:ea typeface="Times New Roman"/>
                <a:cs typeface="Times New Roman"/>
                <a:sym typeface="Times New Roman"/>
              </a:rPr>
              <a:t>(Requested Privilege Level) : </a:t>
            </a:r>
            <a:r>
              <a:rPr lang="en-US" sz="2800">
                <a:latin typeface="Times New Roman"/>
                <a:ea typeface="Times New Roman"/>
                <a:cs typeface="Times New Roman"/>
                <a:sym typeface="Times New Roman"/>
              </a:rPr>
              <a:t>having value from </a:t>
            </a:r>
            <a:r>
              <a:rPr lang="en-US" sz="2800" b="1">
                <a:latin typeface="Times New Roman"/>
                <a:ea typeface="Times New Roman"/>
                <a:cs typeface="Times New Roman"/>
                <a:sym typeface="Times New Roman"/>
              </a:rPr>
              <a:t>0 to 3</a:t>
            </a:r>
            <a:r>
              <a:rPr lang="en-US" sz="2800">
                <a:latin typeface="Times New Roman"/>
                <a:ea typeface="Times New Roman"/>
                <a:cs typeface="Times New Roman"/>
                <a:sym typeface="Times New Roman"/>
              </a:rPr>
              <a:t>, with </a:t>
            </a:r>
            <a:r>
              <a:rPr lang="en-US" sz="2800" b="1">
                <a:solidFill>
                  <a:srgbClr val="C00000"/>
                </a:solidFill>
                <a:latin typeface="Times New Roman"/>
                <a:ea typeface="Times New Roman"/>
                <a:cs typeface="Times New Roman"/>
                <a:sym typeface="Times New Roman"/>
              </a:rPr>
              <a:t>0</a:t>
            </a:r>
            <a:r>
              <a:rPr lang="en-US" sz="2800">
                <a:latin typeface="Times New Roman"/>
                <a:ea typeface="Times New Roman"/>
                <a:cs typeface="Times New Roman"/>
                <a:sym typeface="Times New Roman"/>
              </a:rPr>
              <a:t> as </a:t>
            </a:r>
            <a:r>
              <a:rPr lang="en-US" sz="2800" b="1">
                <a:solidFill>
                  <a:srgbClr val="002060"/>
                </a:solidFill>
                <a:latin typeface="Times New Roman"/>
                <a:ea typeface="Times New Roman"/>
                <a:cs typeface="Times New Roman"/>
                <a:sym typeface="Times New Roman"/>
              </a:rPr>
              <a:t>highest Privilege</a:t>
            </a:r>
            <a:endParaRPr/>
          </a:p>
        </p:txBody>
      </p:sp>
      <p:sp>
        <p:nvSpPr>
          <p:cNvPr id="855" name="Google Shape;855;p48"/>
          <p:cNvSpPr txBox="1">
            <a:spLocks noGrp="1"/>
          </p:cNvSpPr>
          <p:nvPr>
            <p:ph type="ftr" idx="11"/>
          </p:nvPr>
        </p:nvSpPr>
        <p:spPr>
          <a:xfrm>
            <a:off x="4165600" y="6356393"/>
            <a:ext cx="3860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GB" sz="1050" b="1" smtClean="0">
                <a:solidFill>
                  <a:schemeClr val="dk1"/>
                </a:solidFill>
                <a:latin typeface="Times New Roman"/>
                <a:ea typeface="Times New Roman"/>
                <a:cs typeface="Times New Roman"/>
                <a:sym typeface="Times New Roman"/>
              </a:rPr>
              <a:t>Microprocessor Architecture and Internet of Things_CET3014B    Unit 3      2022-23     S4  </a:t>
            </a:r>
            <a:endParaRPr sz="1050" b="1">
              <a:solidFill>
                <a:schemeClr val="dk1"/>
              </a:solidFill>
              <a:latin typeface="Times New Roman"/>
              <a:ea typeface="Times New Roman"/>
              <a:cs typeface="Times New Roman"/>
              <a:sym typeface="Times New Roman"/>
            </a:endParaRPr>
          </a:p>
        </p:txBody>
      </p:sp>
      <p:pic>
        <p:nvPicPr>
          <p:cNvPr id="856" name="Google Shape;856;p48"/>
          <p:cNvPicPr preferRelativeResize="0"/>
          <p:nvPr/>
        </p:nvPicPr>
        <p:blipFill rotWithShape="1">
          <a:blip r:embed="rId3">
            <a:alphaModFix/>
          </a:blip>
          <a:srcRect/>
          <a:stretch/>
        </p:blipFill>
        <p:spPr>
          <a:xfrm>
            <a:off x="1" y="99496"/>
            <a:ext cx="842979" cy="796834"/>
          </a:xfrm>
          <a:prstGeom prst="rect">
            <a:avLst/>
          </a:prstGeom>
          <a:noFill/>
          <a:ln>
            <a:noFill/>
          </a:ln>
        </p:spPr>
      </p:pic>
      <p:pic>
        <p:nvPicPr>
          <p:cNvPr id="857" name="Google Shape;857;p48"/>
          <p:cNvPicPr preferRelativeResize="0"/>
          <p:nvPr/>
        </p:nvPicPr>
        <p:blipFill rotWithShape="1">
          <a:blip r:embed="rId4">
            <a:alphaModFix/>
          </a:blip>
          <a:srcRect/>
          <a:stretch/>
        </p:blipFill>
        <p:spPr>
          <a:xfrm>
            <a:off x="7924169" y="981413"/>
            <a:ext cx="4143376" cy="4501993"/>
          </a:xfrm>
          <a:prstGeom prst="rect">
            <a:avLst/>
          </a:prstGeom>
          <a:noFill/>
          <a:ln>
            <a:noFill/>
          </a:ln>
        </p:spPr>
      </p:pic>
      <p:sp>
        <p:nvSpPr>
          <p:cNvPr id="858" name="Google Shape;858;p48"/>
          <p:cNvSpPr txBox="1">
            <a:spLocks noGrp="1"/>
          </p:cNvSpPr>
          <p:nvPr>
            <p:ph type="sldNum" idx="12"/>
          </p:nvPr>
        </p:nvSpPr>
        <p:spPr>
          <a:xfrm>
            <a:off x="8737600" y="6356393"/>
            <a:ext cx="28448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56</a:t>
            </a:fld>
            <a:endParaRPr/>
          </a:p>
        </p:txBody>
      </p:sp>
      <p:sp>
        <p:nvSpPr>
          <p:cNvPr id="859" name="Google Shape;859;p48"/>
          <p:cNvSpPr txBox="1">
            <a:spLocks noGrp="1"/>
          </p:cNvSpPr>
          <p:nvPr>
            <p:ph type="dt" idx="10"/>
          </p:nvPr>
        </p:nvSpPr>
        <p:spPr>
          <a:xfrm>
            <a:off x="869391" y="6381216"/>
            <a:ext cx="28448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F5F12094-2AC7-4315-95E0-6B83B9CE0CE9}" type="datetime1">
              <a:rPr lang="en-US" smtClean="0"/>
              <a:t>3/29/2023</a:t>
            </a:fld>
            <a:endParaRPr/>
          </a:p>
        </p:txBody>
      </p:sp>
      <p:cxnSp>
        <p:nvCxnSpPr>
          <p:cNvPr id="860" name="Google Shape;860;p48"/>
          <p:cNvCxnSpPr/>
          <p:nvPr/>
        </p:nvCxnSpPr>
        <p:spPr>
          <a:xfrm rot="10800000" flipH="1">
            <a:off x="-10316" y="882407"/>
            <a:ext cx="12192000" cy="27709"/>
          </a:xfrm>
          <a:prstGeom prst="straightConnector1">
            <a:avLst/>
          </a:prstGeom>
          <a:noFill/>
          <a:ln w="9525" cap="flat" cmpd="sng">
            <a:solidFill>
              <a:srgbClr val="00B050"/>
            </a:solidFill>
            <a:prstDash val="solid"/>
            <a:round/>
            <a:headEnd type="none" w="sm" len="sm"/>
            <a:tailEnd type="none" w="sm" len="sm"/>
          </a:ln>
        </p:spPr>
      </p:cxnSp>
      <p:sp>
        <p:nvSpPr>
          <p:cNvPr id="861" name="Google Shape;861;p48"/>
          <p:cNvSpPr/>
          <p:nvPr/>
        </p:nvSpPr>
        <p:spPr>
          <a:xfrm>
            <a:off x="146051" y="6356350"/>
            <a:ext cx="471487" cy="457200"/>
          </a:xfrm>
          <a:prstGeom prst="rect">
            <a:avLst/>
          </a:prstGeom>
          <a:solidFill>
            <a:srgbClr val="7030A0"/>
          </a:solidFill>
          <a:ln w="25400" cap="flat" cmpd="sng">
            <a:solidFill>
              <a:srgbClr val="7030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862" name="Google Shape;862;p48"/>
          <p:cNvCxnSpPr/>
          <p:nvPr/>
        </p:nvCxnSpPr>
        <p:spPr>
          <a:xfrm flipH="1">
            <a:off x="773905" y="13063"/>
            <a:ext cx="14288" cy="6821487"/>
          </a:xfrm>
          <a:prstGeom prst="straightConnector1">
            <a:avLst/>
          </a:prstGeom>
          <a:noFill/>
          <a:ln w="15875" cap="flat" cmpd="sng">
            <a:solidFill>
              <a:srgbClr val="00B050"/>
            </a:solidFill>
            <a:prstDash val="solid"/>
            <a:round/>
            <a:headEnd type="none" w="sm" len="sm"/>
            <a:tailEnd type="none" w="sm" len="sm"/>
          </a:ln>
        </p:spPr>
      </p:cxnSp>
      <p:cxnSp>
        <p:nvCxnSpPr>
          <p:cNvPr id="863" name="Google Shape;863;p48"/>
          <p:cNvCxnSpPr/>
          <p:nvPr/>
        </p:nvCxnSpPr>
        <p:spPr>
          <a:xfrm>
            <a:off x="-10316" y="6264275"/>
            <a:ext cx="12192000" cy="0"/>
          </a:xfrm>
          <a:prstGeom prst="straightConnector1">
            <a:avLst/>
          </a:prstGeom>
          <a:noFill/>
          <a:ln w="15875" cap="flat" cmpd="sng">
            <a:solidFill>
              <a:srgbClr val="00B050"/>
            </a:solidFill>
            <a:prstDash val="solid"/>
            <a:round/>
            <a:headEnd type="none" w="sm" len="sm"/>
            <a:tailEnd type="none" w="sm" len="sm"/>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5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5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5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5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5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5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867"/>
        <p:cNvGrpSpPr/>
        <p:nvPr/>
      </p:nvGrpSpPr>
      <p:grpSpPr>
        <a:xfrm>
          <a:off x="0" y="0"/>
          <a:ext cx="0" cy="0"/>
          <a:chOff x="0" y="0"/>
          <a:chExt cx="0" cy="0"/>
        </a:xfrm>
      </p:grpSpPr>
      <p:sp>
        <p:nvSpPr>
          <p:cNvPr id="868" name="Google Shape;868;p49"/>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endParaRPr/>
          </a:p>
        </p:txBody>
      </p:sp>
      <p:pic>
        <p:nvPicPr>
          <p:cNvPr id="869" name="Google Shape;869;p49"/>
          <p:cNvPicPr preferRelativeResize="0">
            <a:picLocks noGrp="1"/>
          </p:cNvPicPr>
          <p:nvPr>
            <p:ph type="body" idx="1"/>
          </p:nvPr>
        </p:nvPicPr>
        <p:blipFill rotWithShape="1">
          <a:blip r:embed="rId3">
            <a:alphaModFix/>
          </a:blip>
          <a:srcRect/>
          <a:stretch/>
        </p:blipFill>
        <p:spPr>
          <a:xfrm>
            <a:off x="512618" y="274639"/>
            <a:ext cx="11069782" cy="5890634"/>
          </a:xfrm>
          <a:prstGeom prst="rect">
            <a:avLst/>
          </a:prstGeom>
          <a:noFill/>
          <a:ln>
            <a:noFill/>
          </a:ln>
        </p:spPr>
      </p:pic>
      <p:sp>
        <p:nvSpPr>
          <p:cNvPr id="870" name="Google Shape;870;p49"/>
          <p:cNvSpPr txBox="1">
            <a:spLocks noGrp="1"/>
          </p:cNvSpPr>
          <p:nvPr>
            <p:ph type="dt" idx="10"/>
          </p:nvPr>
        </p:nvSpPr>
        <p:spPr>
          <a:xfrm>
            <a:off x="609600" y="6356393"/>
            <a:ext cx="28448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90EA9CE7-9C50-4D88-ACF2-8173DFC9EB08}" type="datetime1">
              <a:rPr lang="en-US" smtClean="0"/>
              <a:t>3/29/2023</a:t>
            </a:fld>
            <a:endParaRPr/>
          </a:p>
        </p:txBody>
      </p:sp>
      <p:sp>
        <p:nvSpPr>
          <p:cNvPr id="871" name="Google Shape;871;p49"/>
          <p:cNvSpPr txBox="1">
            <a:spLocks noGrp="1"/>
          </p:cNvSpPr>
          <p:nvPr>
            <p:ph type="ftr" idx="11"/>
          </p:nvPr>
        </p:nvSpPr>
        <p:spPr>
          <a:xfrm>
            <a:off x="4165600" y="6356393"/>
            <a:ext cx="3860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GB" smtClean="0"/>
              <a:t>Microprocessor Architecture and Internet of Things_CET3014B    Unit 3      2022-23     S4  </a:t>
            </a:r>
            <a:endParaRPr/>
          </a:p>
        </p:txBody>
      </p:sp>
      <p:sp>
        <p:nvSpPr>
          <p:cNvPr id="872" name="Google Shape;872;p49"/>
          <p:cNvSpPr txBox="1">
            <a:spLocks noGrp="1"/>
          </p:cNvSpPr>
          <p:nvPr>
            <p:ph type="sldNum" idx="12"/>
          </p:nvPr>
        </p:nvSpPr>
        <p:spPr>
          <a:xfrm>
            <a:off x="8737600" y="6356393"/>
            <a:ext cx="28448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57</a:t>
            </a:fld>
            <a:endParaRPr/>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876"/>
        <p:cNvGrpSpPr/>
        <p:nvPr/>
      </p:nvGrpSpPr>
      <p:grpSpPr>
        <a:xfrm>
          <a:off x="0" y="0"/>
          <a:ext cx="0" cy="0"/>
          <a:chOff x="0" y="0"/>
          <a:chExt cx="0" cy="0"/>
        </a:xfrm>
      </p:grpSpPr>
      <p:sp>
        <p:nvSpPr>
          <p:cNvPr id="877" name="Google Shape;877;p50"/>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2800"/>
              <a:buFont typeface="Calibri"/>
              <a:buNone/>
            </a:pPr>
            <a:r>
              <a:rPr lang="en-US" sz="2800"/>
              <a:t>Ex. QUIZ</a:t>
            </a:r>
            <a:endParaRPr sz="2800"/>
          </a:p>
        </p:txBody>
      </p:sp>
      <p:sp>
        <p:nvSpPr>
          <p:cNvPr id="878" name="Google Shape;878;p50"/>
          <p:cNvSpPr txBox="1">
            <a:spLocks noGrp="1"/>
          </p:cNvSpPr>
          <p:nvPr>
            <p:ph type="dt" idx="10"/>
          </p:nvPr>
        </p:nvSpPr>
        <p:spPr>
          <a:xfrm>
            <a:off x="609600" y="6356393"/>
            <a:ext cx="28448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92C50B27-AAFF-4CF3-AC33-4419A847B149}" type="datetime1">
              <a:rPr lang="en-US" smtClean="0"/>
              <a:t>3/29/2023</a:t>
            </a:fld>
            <a:endParaRPr/>
          </a:p>
        </p:txBody>
      </p:sp>
      <p:sp>
        <p:nvSpPr>
          <p:cNvPr id="879" name="Google Shape;879;p50"/>
          <p:cNvSpPr txBox="1">
            <a:spLocks noGrp="1"/>
          </p:cNvSpPr>
          <p:nvPr>
            <p:ph type="ftr" idx="11"/>
          </p:nvPr>
        </p:nvSpPr>
        <p:spPr>
          <a:xfrm>
            <a:off x="4165600" y="6356393"/>
            <a:ext cx="3860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GB" smtClean="0"/>
              <a:t>Microprocessor Architecture and Internet of Things_CET3014B    Unit 3      2022-23     S4  </a:t>
            </a:r>
            <a:endParaRPr/>
          </a:p>
        </p:txBody>
      </p:sp>
      <p:sp>
        <p:nvSpPr>
          <p:cNvPr id="880" name="Google Shape;880;p50"/>
          <p:cNvSpPr txBox="1">
            <a:spLocks noGrp="1"/>
          </p:cNvSpPr>
          <p:nvPr>
            <p:ph type="sldNum" idx="12"/>
          </p:nvPr>
        </p:nvSpPr>
        <p:spPr>
          <a:xfrm>
            <a:off x="8737600" y="6356393"/>
            <a:ext cx="28448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58</a:t>
            </a:fld>
            <a:endParaRPr/>
          </a:p>
        </p:txBody>
      </p:sp>
      <p:pic>
        <p:nvPicPr>
          <p:cNvPr id="881" name="Google Shape;881;p50"/>
          <p:cNvPicPr preferRelativeResize="0"/>
          <p:nvPr/>
        </p:nvPicPr>
        <p:blipFill rotWithShape="1">
          <a:blip r:embed="rId3">
            <a:alphaModFix/>
          </a:blip>
          <a:srcRect/>
          <a:stretch/>
        </p:blipFill>
        <p:spPr>
          <a:xfrm>
            <a:off x="2070957" y="403225"/>
            <a:ext cx="4810125" cy="885825"/>
          </a:xfrm>
          <a:prstGeom prst="rect">
            <a:avLst/>
          </a:prstGeom>
          <a:noFill/>
          <a:ln>
            <a:noFill/>
          </a:ln>
        </p:spPr>
      </p:pic>
      <p:pic>
        <p:nvPicPr>
          <p:cNvPr id="882" name="Google Shape;882;p50"/>
          <p:cNvPicPr preferRelativeResize="0"/>
          <p:nvPr/>
        </p:nvPicPr>
        <p:blipFill rotWithShape="1">
          <a:blip r:embed="rId4">
            <a:alphaModFix/>
          </a:blip>
          <a:srcRect/>
          <a:stretch/>
        </p:blipFill>
        <p:spPr>
          <a:xfrm>
            <a:off x="352425" y="2010590"/>
            <a:ext cx="5743575" cy="1876425"/>
          </a:xfrm>
          <a:prstGeom prst="rect">
            <a:avLst/>
          </a:prstGeom>
          <a:noFill/>
          <a:ln>
            <a:noFill/>
          </a:ln>
        </p:spPr>
      </p:pic>
      <p:pic>
        <p:nvPicPr>
          <p:cNvPr id="883" name="Google Shape;883;p50"/>
          <p:cNvPicPr preferRelativeResize="0"/>
          <p:nvPr/>
        </p:nvPicPr>
        <p:blipFill rotWithShape="1">
          <a:blip r:embed="rId5">
            <a:alphaModFix/>
          </a:blip>
          <a:srcRect/>
          <a:stretch/>
        </p:blipFill>
        <p:spPr>
          <a:xfrm>
            <a:off x="609600" y="4351381"/>
            <a:ext cx="6924675" cy="1152525"/>
          </a:xfrm>
          <a:prstGeom prst="rect">
            <a:avLst/>
          </a:prstGeom>
          <a:noFill/>
          <a:ln>
            <a:noFill/>
          </a:ln>
        </p:spPr>
      </p:pic>
      <p:pic>
        <p:nvPicPr>
          <p:cNvPr id="884" name="Google Shape;884;p50"/>
          <p:cNvPicPr preferRelativeResize="0"/>
          <p:nvPr/>
        </p:nvPicPr>
        <p:blipFill rotWithShape="1">
          <a:blip r:embed="rId6">
            <a:alphaModFix/>
          </a:blip>
          <a:srcRect/>
          <a:stretch/>
        </p:blipFill>
        <p:spPr>
          <a:xfrm>
            <a:off x="7805738" y="274638"/>
            <a:ext cx="3984480" cy="585787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7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8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8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8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8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888"/>
        <p:cNvGrpSpPr/>
        <p:nvPr/>
      </p:nvGrpSpPr>
      <p:grpSpPr>
        <a:xfrm>
          <a:off x="0" y="0"/>
          <a:ext cx="0" cy="0"/>
          <a:chOff x="0" y="0"/>
          <a:chExt cx="0" cy="0"/>
        </a:xfrm>
      </p:grpSpPr>
      <p:sp>
        <p:nvSpPr>
          <p:cNvPr id="889" name="Google Shape;889;p51"/>
          <p:cNvSpPr txBox="1">
            <a:spLocks noGrp="1"/>
          </p:cNvSpPr>
          <p:nvPr>
            <p:ph type="dt" idx="10"/>
          </p:nvPr>
        </p:nvSpPr>
        <p:spPr>
          <a:xfrm>
            <a:off x="609600" y="6356393"/>
            <a:ext cx="28448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9359F12C-0B8A-4960-88CA-377C25A593C3}" type="datetime1">
              <a:rPr lang="en-US" smtClean="0"/>
              <a:t>3/29/2023</a:t>
            </a:fld>
            <a:endParaRPr/>
          </a:p>
        </p:txBody>
      </p:sp>
      <p:sp>
        <p:nvSpPr>
          <p:cNvPr id="890" name="Google Shape;890;p51"/>
          <p:cNvSpPr txBox="1">
            <a:spLocks noGrp="1"/>
          </p:cNvSpPr>
          <p:nvPr>
            <p:ph type="ftr" idx="11"/>
          </p:nvPr>
        </p:nvSpPr>
        <p:spPr>
          <a:xfrm>
            <a:off x="4165600" y="6356393"/>
            <a:ext cx="3860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GB" smtClean="0"/>
              <a:t>Microprocessor Architecture and Internet of Things_CET3014B    Unit 3      2022-23     S4  </a:t>
            </a:r>
            <a:endParaRPr/>
          </a:p>
        </p:txBody>
      </p:sp>
      <p:sp>
        <p:nvSpPr>
          <p:cNvPr id="891" name="Google Shape;891;p51"/>
          <p:cNvSpPr txBox="1">
            <a:spLocks noGrp="1"/>
          </p:cNvSpPr>
          <p:nvPr>
            <p:ph type="sldNum" idx="12"/>
          </p:nvPr>
        </p:nvSpPr>
        <p:spPr>
          <a:xfrm>
            <a:off x="8737600" y="6356393"/>
            <a:ext cx="28448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59</a:t>
            </a:fld>
            <a:endParaRPr/>
          </a:p>
        </p:txBody>
      </p:sp>
      <p:pic>
        <p:nvPicPr>
          <p:cNvPr id="892" name="Google Shape;892;p51"/>
          <p:cNvPicPr preferRelativeResize="0"/>
          <p:nvPr/>
        </p:nvPicPr>
        <p:blipFill rotWithShape="1">
          <a:blip r:embed="rId3">
            <a:alphaModFix/>
          </a:blip>
          <a:srcRect/>
          <a:stretch/>
        </p:blipFill>
        <p:spPr>
          <a:xfrm>
            <a:off x="914400" y="384175"/>
            <a:ext cx="2962275" cy="923925"/>
          </a:xfrm>
          <a:prstGeom prst="rect">
            <a:avLst/>
          </a:prstGeom>
          <a:noFill/>
          <a:ln>
            <a:noFill/>
          </a:ln>
        </p:spPr>
      </p:pic>
      <p:pic>
        <p:nvPicPr>
          <p:cNvPr id="893" name="Google Shape;893;p51"/>
          <p:cNvPicPr preferRelativeResize="0"/>
          <p:nvPr/>
        </p:nvPicPr>
        <p:blipFill rotWithShape="1">
          <a:blip r:embed="rId4">
            <a:alphaModFix/>
          </a:blip>
          <a:srcRect/>
          <a:stretch/>
        </p:blipFill>
        <p:spPr>
          <a:xfrm>
            <a:off x="4386262" y="384176"/>
            <a:ext cx="7343776" cy="1987550"/>
          </a:xfrm>
          <a:prstGeom prst="rect">
            <a:avLst/>
          </a:prstGeom>
          <a:noFill/>
          <a:ln>
            <a:noFill/>
          </a:ln>
        </p:spPr>
      </p:pic>
      <p:pic>
        <p:nvPicPr>
          <p:cNvPr id="894" name="Google Shape;894;p51"/>
          <p:cNvPicPr preferRelativeResize="0"/>
          <p:nvPr/>
        </p:nvPicPr>
        <p:blipFill rotWithShape="1">
          <a:blip r:embed="rId5">
            <a:alphaModFix/>
          </a:blip>
          <a:srcRect/>
          <a:stretch/>
        </p:blipFill>
        <p:spPr>
          <a:xfrm>
            <a:off x="914400" y="2557463"/>
            <a:ext cx="10815638" cy="3157538"/>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9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9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5"/>
          <p:cNvSpPr txBox="1">
            <a:spLocks noGrp="1"/>
          </p:cNvSpPr>
          <p:nvPr>
            <p:ph type="title"/>
          </p:nvPr>
        </p:nvSpPr>
        <p:spPr>
          <a:xfrm>
            <a:off x="1781969" y="55396"/>
            <a:ext cx="9377363" cy="968375"/>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0000"/>
              </a:buClr>
              <a:buSzPts val="4400"/>
              <a:buFont typeface="Arial"/>
              <a:buNone/>
            </a:pPr>
            <a:r>
              <a:rPr lang="en-US" dirty="0">
                <a:solidFill>
                  <a:srgbClr val="FF0000"/>
                </a:solidFill>
                <a:latin typeface="Times New Roman" panose="02020603050405020304" pitchFamily="18" charset="0"/>
                <a:ea typeface="Arial"/>
                <a:cs typeface="Times New Roman" panose="02020603050405020304" pitchFamily="18" charset="0"/>
                <a:sym typeface="Arial"/>
              </a:rPr>
              <a:t>Syllabus</a:t>
            </a:r>
            <a:endParaRPr dirty="0">
              <a:latin typeface="Times New Roman" panose="02020603050405020304" pitchFamily="18" charset="0"/>
              <a:cs typeface="Times New Roman" panose="02020603050405020304" pitchFamily="18" charset="0"/>
            </a:endParaRPr>
          </a:p>
        </p:txBody>
      </p:sp>
      <p:sp>
        <p:nvSpPr>
          <p:cNvPr id="162" name="Google Shape;162;p5"/>
          <p:cNvSpPr txBox="1">
            <a:spLocks noGrp="1"/>
          </p:cNvSpPr>
          <p:nvPr>
            <p:ph type="body" idx="1"/>
          </p:nvPr>
        </p:nvSpPr>
        <p:spPr>
          <a:xfrm>
            <a:off x="851765" y="869515"/>
            <a:ext cx="11081185" cy="5045242"/>
          </a:xfrm>
          <a:prstGeom prst="rect">
            <a:avLst/>
          </a:prstGeom>
          <a:noFill/>
          <a:ln>
            <a:noFill/>
          </a:ln>
        </p:spPr>
        <p:txBody>
          <a:bodyPr spcFirstLastPara="1" wrap="square" lIns="91425" tIns="45700" rIns="91425" bIns="45700" anchor="t" anchorCtr="0">
            <a:noAutofit/>
          </a:bodyPr>
          <a:lstStyle/>
          <a:p>
            <a:pPr marL="0" indent="0" algn="just">
              <a:buClr>
                <a:srgbClr val="FF0000"/>
              </a:buClr>
              <a:buSzPts val="2200"/>
              <a:buNone/>
            </a:pPr>
            <a:r>
              <a:rPr lang="en-US" sz="2800" b="1" dirty="0" smtClean="0">
                <a:solidFill>
                  <a:srgbClr val="FF0000"/>
                </a:solidFill>
                <a:latin typeface="Times New Roman" panose="02020603050405020304" pitchFamily="18" charset="0"/>
                <a:ea typeface="Times New Roman"/>
                <a:cs typeface="Times New Roman" panose="02020603050405020304" pitchFamily="18" charset="0"/>
                <a:sym typeface="Times New Roman"/>
              </a:rPr>
              <a:t>Module III:</a:t>
            </a:r>
            <a:r>
              <a:rPr lang="en-IN" sz="2800" b="1" dirty="0">
                <a:solidFill>
                  <a:srgbClr val="FF0000"/>
                </a:solidFill>
                <a:latin typeface="Times New Roman" panose="02020603050405020304" pitchFamily="18" charset="0"/>
                <a:ea typeface="Times New Roman"/>
                <a:cs typeface="Times New Roman" panose="02020603050405020304" pitchFamily="18" charset="0"/>
              </a:rPr>
              <a:t>Pentium operating modes: </a:t>
            </a:r>
          </a:p>
          <a:p>
            <a:pPr algn="just">
              <a:buFont typeface="Wingdings" panose="05000000000000000000" pitchFamily="2" charset="2"/>
              <a:buChar char="Ø"/>
            </a:pPr>
            <a:r>
              <a:rPr lang="en-GB" sz="2800" dirty="0" smtClean="0">
                <a:latin typeface="Times New Roman" panose="02020603050405020304" pitchFamily="18" charset="0"/>
                <a:cs typeface="Times New Roman" panose="02020603050405020304" pitchFamily="18" charset="0"/>
              </a:rPr>
              <a:t>Pentium </a:t>
            </a:r>
            <a:r>
              <a:rPr lang="en-GB" sz="2800" dirty="0">
                <a:latin typeface="Times New Roman" panose="02020603050405020304" pitchFamily="18" charset="0"/>
                <a:cs typeface="Times New Roman" panose="02020603050405020304" pitchFamily="18" charset="0"/>
              </a:rPr>
              <a:t>Modes of Operation, Pentium Real address mode: Memory organization, Memory segments, </a:t>
            </a:r>
            <a:r>
              <a:rPr lang="en-GB" sz="2800" dirty="0" smtClean="0">
                <a:latin typeface="Times New Roman" panose="02020603050405020304" pitchFamily="18" charset="0"/>
                <a:cs typeface="Times New Roman" panose="02020603050405020304" pitchFamily="18" charset="0"/>
              </a:rPr>
              <a:t>Segment </a:t>
            </a:r>
            <a:r>
              <a:rPr lang="en-GB" sz="2800" dirty="0">
                <a:latin typeface="Times New Roman" panose="02020603050405020304" pitchFamily="18" charset="0"/>
                <a:cs typeface="Times New Roman" panose="02020603050405020304" pitchFamily="18" charset="0"/>
              </a:rPr>
              <a:t>registers, logical to physical address </a:t>
            </a:r>
            <a:r>
              <a:rPr lang="en-GB" sz="2800" dirty="0" smtClean="0">
                <a:latin typeface="Times New Roman" panose="02020603050405020304" pitchFamily="18" charset="0"/>
                <a:cs typeface="Times New Roman" panose="02020603050405020304" pitchFamily="18" charset="0"/>
              </a:rPr>
              <a:t>generation.</a:t>
            </a:r>
          </a:p>
          <a:p>
            <a:pPr algn="just">
              <a:buFont typeface="Wingdings" panose="05000000000000000000" pitchFamily="2" charset="2"/>
              <a:buChar char="Ø"/>
            </a:pPr>
            <a:r>
              <a:rPr lang="en-GB" sz="2800" dirty="0" smtClean="0">
                <a:latin typeface="Times New Roman" panose="02020603050405020304" pitchFamily="18" charset="0"/>
                <a:cs typeface="Times New Roman" panose="02020603050405020304" pitchFamily="18" charset="0"/>
              </a:rPr>
              <a:t>Protected </a:t>
            </a:r>
            <a:r>
              <a:rPr lang="en-GB" sz="2800" dirty="0">
                <a:latin typeface="Times New Roman" panose="02020603050405020304" pitchFamily="18" charset="0"/>
                <a:cs typeface="Times New Roman" panose="02020603050405020304" pitchFamily="18" charset="0"/>
              </a:rPr>
              <a:t>mode: Segmentation </a:t>
            </a:r>
            <a:r>
              <a:rPr lang="en-GB" sz="2800" dirty="0" smtClean="0">
                <a:latin typeface="Times New Roman" panose="02020603050405020304" pitchFamily="18" charset="0"/>
                <a:cs typeface="Times New Roman" panose="02020603050405020304" pitchFamily="18" charset="0"/>
              </a:rPr>
              <a:t>unit, </a:t>
            </a:r>
            <a:r>
              <a:rPr lang="en-GB" sz="2800" dirty="0">
                <a:latin typeface="Times New Roman" panose="02020603050405020304" pitchFamily="18" charset="0"/>
                <a:cs typeface="Times New Roman" panose="02020603050405020304" pitchFamily="18" charset="0"/>
              </a:rPr>
              <a:t>support registers, related instructions, segment Memory descriptors, logical to linear address translations. </a:t>
            </a:r>
            <a:endParaRPr sz="2800" dirty="0" smtClean="0">
              <a:latin typeface="Times New Roman" panose="02020603050405020304" pitchFamily="18" charset="0"/>
              <a:cs typeface="Times New Roman" panose="02020603050405020304" pitchFamily="18" charset="0"/>
            </a:endParaRPr>
          </a:p>
          <a:p>
            <a:pPr marL="114300" indent="0" algn="just">
              <a:buNone/>
            </a:pPr>
            <a:r>
              <a:rPr lang="en-US" sz="2800" b="1" dirty="0" smtClean="0">
                <a:solidFill>
                  <a:srgbClr val="FF0000"/>
                </a:solidFill>
                <a:latin typeface="Times New Roman" panose="02020603050405020304" pitchFamily="18" charset="0"/>
                <a:ea typeface="Times New Roman"/>
                <a:cs typeface="Times New Roman" panose="02020603050405020304" pitchFamily="18" charset="0"/>
                <a:sym typeface="Times New Roman"/>
              </a:rPr>
              <a:t>Module IV:</a:t>
            </a:r>
            <a:r>
              <a:rPr lang="en-IN" sz="2800" b="1" dirty="0">
                <a:solidFill>
                  <a:srgbClr val="FF0000"/>
                </a:solidFill>
                <a:latin typeface="Times New Roman" panose="02020603050405020304" pitchFamily="18" charset="0"/>
                <a:ea typeface="Times New Roman"/>
                <a:cs typeface="Times New Roman" panose="02020603050405020304" pitchFamily="18" charset="0"/>
              </a:rPr>
              <a:t>Paging and Protection: </a:t>
            </a:r>
          </a:p>
          <a:p>
            <a:pPr algn="just"/>
            <a:r>
              <a:rPr lang="en-GB" sz="2800" dirty="0">
                <a:latin typeface="Times New Roman" panose="02020603050405020304" pitchFamily="18" charset="0"/>
                <a:cs typeface="Times New Roman" panose="02020603050405020304" pitchFamily="18" charset="0"/>
              </a:rPr>
              <a:t>Paging Unit: support registers, related data structures, linear to physical address translation, TLB Protection by segmentation, privilege-levels, rules of inter-privilege level transfer for data and code segments, page level protection. 	</a:t>
            </a:r>
          </a:p>
          <a:p>
            <a:pPr marL="0" lvl="0" indent="0" algn="just" rtl="0">
              <a:lnSpc>
                <a:spcPct val="90000"/>
              </a:lnSpc>
              <a:spcBef>
                <a:spcPts val="1000"/>
              </a:spcBef>
              <a:spcAft>
                <a:spcPts val="0"/>
              </a:spcAft>
              <a:buClr>
                <a:srgbClr val="FF0000"/>
              </a:buClr>
              <a:buSzPts val="2200"/>
              <a:buNone/>
            </a:pPr>
            <a:endParaRPr sz="2800" dirty="0" smtClean="0">
              <a:latin typeface="Times New Roman" panose="02020603050405020304" pitchFamily="18" charset="0"/>
              <a:cs typeface="Times New Roman" panose="02020603050405020304" pitchFamily="18" charset="0"/>
            </a:endParaRPr>
          </a:p>
        </p:txBody>
      </p:sp>
      <p:sp>
        <p:nvSpPr>
          <p:cNvPr id="163" name="Google Shape;163;p5"/>
          <p:cNvSpPr txBox="1">
            <a:spLocks noGrp="1"/>
          </p:cNvSpPr>
          <p:nvPr>
            <p:ph type="dt" idx="10"/>
          </p:nvPr>
        </p:nvSpPr>
        <p:spPr>
          <a:xfrm>
            <a:off x="762000" y="6459538"/>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D7D66543-0CDD-4C1F-A2BB-0C7E8869D4C7}" type="datetime1">
              <a:rPr lang="en-US" sz="1050" b="1" smtClean="0">
                <a:solidFill>
                  <a:srgbClr val="000000"/>
                </a:solidFill>
                <a:latin typeface="Times New Roman" panose="02020603050405020304" pitchFamily="18" charset="0"/>
                <a:cs typeface="Times New Roman" panose="02020603050405020304" pitchFamily="18" charset="0"/>
                <a:sym typeface="Times New Roman"/>
              </a:rPr>
              <a:t>3/29/2023</a:t>
            </a:fld>
            <a:endParaRPr sz="1050" b="1">
              <a:solidFill>
                <a:srgbClr val="000000"/>
              </a:solidFill>
              <a:latin typeface="Times New Roman" panose="02020603050405020304" pitchFamily="18" charset="0"/>
              <a:ea typeface="Times New Roman"/>
              <a:cs typeface="Times New Roman" panose="02020603050405020304" pitchFamily="18" charset="0"/>
              <a:sym typeface="Times New Roman"/>
            </a:endParaRPr>
          </a:p>
        </p:txBody>
      </p:sp>
      <p:sp>
        <p:nvSpPr>
          <p:cNvPr id="164" name="Google Shape;164;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GB" smtClean="0">
                <a:latin typeface="Times New Roman" panose="02020603050405020304" pitchFamily="18" charset="0"/>
                <a:cs typeface="Times New Roman" panose="02020603050405020304" pitchFamily="18" charset="0"/>
              </a:rPr>
              <a:t>Microprocessor Architecture and Internet of Things_CET3014B    Unit 3      2022-23     S4  </a:t>
            </a:r>
            <a:endParaRPr>
              <a:latin typeface="Times New Roman" panose="02020603050405020304" pitchFamily="18" charset="0"/>
              <a:cs typeface="Times New Roman" panose="02020603050405020304" pitchFamily="18" charset="0"/>
            </a:endParaRPr>
          </a:p>
        </p:txBody>
      </p:sp>
      <p:sp>
        <p:nvSpPr>
          <p:cNvPr id="165" name="Google Shape;165;p5"/>
          <p:cNvSpPr/>
          <p:nvPr/>
        </p:nvSpPr>
        <p:spPr>
          <a:xfrm>
            <a:off x="54770" y="13063"/>
            <a:ext cx="654050" cy="864123"/>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4400"/>
              <a:buFont typeface="Arial"/>
              <a:buNone/>
            </a:pPr>
            <a:endParaRPr sz="4400">
              <a:solidFill>
                <a:schemeClr val="dk1"/>
              </a:solidFill>
              <a:latin typeface="Times New Roman" panose="02020603050405020304" pitchFamily="18" charset="0"/>
              <a:ea typeface="Calibri"/>
              <a:cs typeface="Times New Roman" panose="02020603050405020304" pitchFamily="18" charset="0"/>
              <a:sym typeface="Calibri"/>
            </a:endParaRPr>
          </a:p>
        </p:txBody>
      </p:sp>
      <p:cxnSp>
        <p:nvCxnSpPr>
          <p:cNvPr id="166" name="Google Shape;166;p5"/>
          <p:cNvCxnSpPr/>
          <p:nvPr/>
        </p:nvCxnSpPr>
        <p:spPr>
          <a:xfrm rot="10800000" flipH="1">
            <a:off x="54770" y="828509"/>
            <a:ext cx="12192000" cy="27709"/>
          </a:xfrm>
          <a:prstGeom prst="straightConnector1">
            <a:avLst/>
          </a:prstGeom>
          <a:noFill/>
          <a:ln w="9525" cap="flat" cmpd="sng">
            <a:solidFill>
              <a:srgbClr val="00B050"/>
            </a:solidFill>
            <a:prstDash val="solid"/>
            <a:miter lim="800000"/>
            <a:headEnd type="none" w="sm" len="sm"/>
            <a:tailEnd type="none" w="sm" len="sm"/>
          </a:ln>
        </p:spPr>
      </p:cxnSp>
      <p:sp>
        <p:nvSpPr>
          <p:cNvPr id="167" name="Google Shape;167;p5"/>
          <p:cNvSpPr/>
          <p:nvPr/>
        </p:nvSpPr>
        <p:spPr>
          <a:xfrm>
            <a:off x="146051" y="6356350"/>
            <a:ext cx="471487" cy="457200"/>
          </a:xfrm>
          <a:prstGeom prst="rect">
            <a:avLst/>
          </a:prstGeom>
          <a:solidFill>
            <a:srgbClr val="7030A0"/>
          </a:solidFill>
          <a:ln w="12700" cap="flat" cmpd="sng">
            <a:solidFill>
              <a:srgbClr val="7030A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imes New Roman" panose="02020603050405020304" pitchFamily="18" charset="0"/>
              <a:cs typeface="Times New Roman" panose="02020603050405020304" pitchFamily="18" charset="0"/>
              <a:sym typeface="Arial"/>
            </a:endParaRPr>
          </a:p>
        </p:txBody>
      </p:sp>
      <p:cxnSp>
        <p:nvCxnSpPr>
          <p:cNvPr id="168" name="Google Shape;168;p5"/>
          <p:cNvCxnSpPr/>
          <p:nvPr/>
        </p:nvCxnSpPr>
        <p:spPr>
          <a:xfrm flipH="1">
            <a:off x="773905" y="13063"/>
            <a:ext cx="14288" cy="6821487"/>
          </a:xfrm>
          <a:prstGeom prst="straightConnector1">
            <a:avLst/>
          </a:prstGeom>
          <a:noFill/>
          <a:ln w="15875" cap="flat" cmpd="sng">
            <a:solidFill>
              <a:srgbClr val="00B050"/>
            </a:solidFill>
            <a:prstDash val="solid"/>
            <a:miter lim="800000"/>
            <a:headEnd type="none" w="sm" len="sm"/>
            <a:tailEnd type="none" w="sm" len="sm"/>
          </a:ln>
        </p:spPr>
      </p:cxnSp>
      <p:cxnSp>
        <p:nvCxnSpPr>
          <p:cNvPr id="169" name="Google Shape;169;p5"/>
          <p:cNvCxnSpPr/>
          <p:nvPr/>
        </p:nvCxnSpPr>
        <p:spPr>
          <a:xfrm>
            <a:off x="-10316" y="6264275"/>
            <a:ext cx="12192000" cy="0"/>
          </a:xfrm>
          <a:prstGeom prst="straightConnector1">
            <a:avLst/>
          </a:prstGeom>
          <a:noFill/>
          <a:ln w="15875" cap="flat" cmpd="sng">
            <a:solidFill>
              <a:srgbClr val="00B050"/>
            </a:solidFill>
            <a:prstDash val="solid"/>
            <a:miter lim="800000"/>
            <a:headEnd type="none" w="sm" len="sm"/>
            <a:tailEnd type="none" w="sm" len="sm"/>
          </a:ln>
        </p:spPr>
      </p:cxnSp>
      <p:sp>
        <p:nvSpPr>
          <p:cNvPr id="170" name="Google Shape;170;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atin typeface="Times New Roman" panose="02020603050405020304" pitchFamily="18" charset="0"/>
                <a:cs typeface="Times New Roman" panose="02020603050405020304" pitchFamily="18" charset="0"/>
              </a:rPr>
              <a:t>6</a:t>
            </a:fld>
            <a:endParaRPr>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07184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2">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2">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898"/>
        <p:cNvGrpSpPr/>
        <p:nvPr/>
      </p:nvGrpSpPr>
      <p:grpSpPr>
        <a:xfrm>
          <a:off x="0" y="0"/>
          <a:ext cx="0" cy="0"/>
          <a:chOff x="0" y="0"/>
          <a:chExt cx="0" cy="0"/>
        </a:xfrm>
      </p:grpSpPr>
      <p:sp>
        <p:nvSpPr>
          <p:cNvPr id="899" name="Google Shape;899;p52"/>
          <p:cNvSpPr txBox="1">
            <a:spLocks noGrp="1"/>
          </p:cNvSpPr>
          <p:nvPr>
            <p:ph type="title"/>
          </p:nvPr>
        </p:nvSpPr>
        <p:spPr>
          <a:xfrm>
            <a:off x="2164080" y="124577"/>
            <a:ext cx="7863840" cy="715962"/>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002060"/>
              </a:buClr>
              <a:buSzPts val="3800"/>
              <a:buFont typeface="Times New Roman"/>
              <a:buNone/>
            </a:pPr>
            <a:r>
              <a:rPr lang="en-US" sz="3800" b="1">
                <a:solidFill>
                  <a:srgbClr val="002060"/>
                </a:solidFill>
                <a:latin typeface="Times New Roman"/>
                <a:ea typeface="Times New Roman"/>
                <a:cs typeface="Times New Roman"/>
                <a:sym typeface="Times New Roman"/>
              </a:rPr>
              <a:t>Segment Selector</a:t>
            </a:r>
            <a:endParaRPr sz="3800" b="1">
              <a:solidFill>
                <a:srgbClr val="002060"/>
              </a:solidFill>
              <a:latin typeface="Times New Roman"/>
              <a:ea typeface="Times New Roman"/>
              <a:cs typeface="Times New Roman"/>
              <a:sym typeface="Times New Roman"/>
            </a:endParaRPr>
          </a:p>
        </p:txBody>
      </p:sp>
      <p:sp>
        <p:nvSpPr>
          <p:cNvPr id="900" name="Google Shape;900;p52"/>
          <p:cNvSpPr txBox="1">
            <a:spLocks noGrp="1"/>
          </p:cNvSpPr>
          <p:nvPr>
            <p:ph type="body" idx="1"/>
          </p:nvPr>
        </p:nvSpPr>
        <p:spPr>
          <a:xfrm>
            <a:off x="1012393" y="3119812"/>
            <a:ext cx="6704589" cy="3041888"/>
          </a:xfrm>
          <a:prstGeom prst="rect">
            <a:avLst/>
          </a:prstGeom>
          <a:noFill/>
          <a:ln>
            <a:noFill/>
          </a:ln>
        </p:spPr>
        <p:txBody>
          <a:bodyPr spcFirstLastPara="1" wrap="square" lIns="91425" tIns="45700" rIns="91425" bIns="45700" anchor="t" anchorCtr="0">
            <a:noAutofit/>
          </a:bodyPr>
          <a:lstStyle/>
          <a:p>
            <a:pPr marL="342900" lvl="0" indent="-342900" algn="l" rtl="0">
              <a:spcBef>
                <a:spcPts val="0"/>
              </a:spcBef>
              <a:spcAft>
                <a:spcPts val="0"/>
              </a:spcAft>
              <a:buClr>
                <a:schemeClr val="dk1"/>
              </a:buClr>
              <a:buSzPts val="2500"/>
              <a:buChar char="•"/>
            </a:pPr>
            <a:r>
              <a:rPr lang="en-US" sz="2500" b="1">
                <a:latin typeface="Times New Roman"/>
                <a:ea typeface="Times New Roman"/>
                <a:cs typeface="Times New Roman"/>
                <a:sym typeface="Times New Roman"/>
              </a:rPr>
              <a:t>Segment Registers  are </a:t>
            </a:r>
            <a:r>
              <a:rPr lang="en-US" sz="2500" b="1">
                <a:solidFill>
                  <a:srgbClr val="31859B"/>
                </a:solidFill>
                <a:latin typeface="Times New Roman"/>
                <a:ea typeface="Times New Roman"/>
                <a:cs typeface="Times New Roman"/>
                <a:sym typeface="Times New Roman"/>
              </a:rPr>
              <a:t>selectors</a:t>
            </a:r>
            <a:endParaRPr/>
          </a:p>
          <a:p>
            <a:pPr marL="342900" lvl="0" indent="-342900" algn="l" rtl="0">
              <a:spcBef>
                <a:spcPts val="500"/>
              </a:spcBef>
              <a:spcAft>
                <a:spcPts val="0"/>
              </a:spcAft>
              <a:buClr>
                <a:schemeClr val="dk1"/>
              </a:buClr>
              <a:buSzPts val="2500"/>
              <a:buChar char="•"/>
            </a:pPr>
            <a:r>
              <a:rPr lang="en-US" sz="2500">
                <a:latin typeface="Times New Roman"/>
                <a:ea typeface="Times New Roman"/>
                <a:cs typeface="Times New Roman"/>
                <a:sym typeface="Times New Roman"/>
              </a:rPr>
              <a:t>Select a </a:t>
            </a:r>
            <a:r>
              <a:rPr lang="en-US" sz="2500">
                <a:solidFill>
                  <a:schemeClr val="dk2"/>
                </a:solidFill>
                <a:latin typeface="Times New Roman"/>
                <a:ea typeface="Times New Roman"/>
                <a:cs typeface="Times New Roman"/>
                <a:sym typeface="Times New Roman"/>
              </a:rPr>
              <a:t>unique descriptor </a:t>
            </a:r>
            <a:r>
              <a:rPr lang="en-US" sz="2500">
                <a:latin typeface="Times New Roman"/>
                <a:ea typeface="Times New Roman"/>
                <a:cs typeface="Times New Roman"/>
                <a:sym typeface="Times New Roman"/>
              </a:rPr>
              <a:t>from </a:t>
            </a:r>
            <a:r>
              <a:rPr lang="en-US" sz="2500" b="1">
                <a:latin typeface="Times New Roman"/>
                <a:ea typeface="Times New Roman"/>
                <a:cs typeface="Times New Roman"/>
                <a:sym typeface="Times New Roman"/>
              </a:rPr>
              <a:t>GDT / LDT</a:t>
            </a:r>
            <a:endParaRPr/>
          </a:p>
          <a:p>
            <a:pPr marL="342900" lvl="0" indent="-342900" algn="l" rtl="0">
              <a:spcBef>
                <a:spcPts val="500"/>
              </a:spcBef>
              <a:spcAft>
                <a:spcPts val="0"/>
              </a:spcAft>
              <a:buClr>
                <a:schemeClr val="dk1"/>
              </a:buClr>
              <a:buSzPts val="2500"/>
              <a:buChar char="•"/>
            </a:pPr>
            <a:r>
              <a:rPr lang="en-US" sz="2500" b="1">
                <a:latin typeface="Times New Roman"/>
                <a:ea typeface="Times New Roman"/>
                <a:cs typeface="Times New Roman"/>
                <a:sym typeface="Times New Roman"/>
              </a:rPr>
              <a:t>Types </a:t>
            </a:r>
            <a:r>
              <a:rPr lang="en-US" sz="2500">
                <a:latin typeface="Times New Roman"/>
                <a:ea typeface="Times New Roman"/>
                <a:cs typeface="Times New Roman"/>
                <a:sym typeface="Times New Roman"/>
              </a:rPr>
              <a:t>– </a:t>
            </a:r>
            <a:r>
              <a:rPr lang="en-US" sz="2500" b="1">
                <a:solidFill>
                  <a:srgbClr val="C00000"/>
                </a:solidFill>
                <a:latin typeface="Times New Roman"/>
                <a:ea typeface="Times New Roman"/>
                <a:cs typeface="Times New Roman"/>
                <a:sym typeface="Times New Roman"/>
              </a:rPr>
              <a:t>Code, data, stack</a:t>
            </a:r>
            <a:endParaRPr/>
          </a:p>
          <a:p>
            <a:pPr marL="342900" lvl="0" indent="-342900" algn="l" rtl="0">
              <a:spcBef>
                <a:spcPts val="500"/>
              </a:spcBef>
              <a:spcAft>
                <a:spcPts val="0"/>
              </a:spcAft>
              <a:buClr>
                <a:schemeClr val="dk1"/>
              </a:buClr>
              <a:buSzPts val="2500"/>
              <a:buChar char="•"/>
            </a:pPr>
            <a:r>
              <a:rPr lang="en-US" sz="2500" b="1">
                <a:latin typeface="Times New Roman"/>
                <a:ea typeface="Times New Roman"/>
                <a:cs typeface="Times New Roman"/>
                <a:sym typeface="Times New Roman"/>
              </a:rPr>
              <a:t>CS register </a:t>
            </a:r>
            <a:r>
              <a:rPr lang="en-US" sz="2500">
                <a:latin typeface="Times New Roman"/>
                <a:ea typeface="Times New Roman"/>
                <a:cs typeface="Times New Roman"/>
                <a:sym typeface="Times New Roman"/>
              </a:rPr>
              <a:t>selects </a:t>
            </a:r>
            <a:r>
              <a:rPr lang="en-US" sz="2500" b="1">
                <a:solidFill>
                  <a:srgbClr val="C00000"/>
                </a:solidFill>
                <a:latin typeface="Times New Roman"/>
                <a:ea typeface="Times New Roman"/>
                <a:cs typeface="Times New Roman"/>
                <a:sym typeface="Times New Roman"/>
              </a:rPr>
              <a:t>Code Segment Descriptor</a:t>
            </a:r>
            <a:endParaRPr/>
          </a:p>
          <a:p>
            <a:pPr marL="342900" lvl="0" indent="-342900" algn="l" rtl="0">
              <a:spcBef>
                <a:spcPts val="500"/>
              </a:spcBef>
              <a:spcAft>
                <a:spcPts val="0"/>
              </a:spcAft>
              <a:buClr>
                <a:schemeClr val="dk1"/>
              </a:buClr>
              <a:buSzPts val="2500"/>
              <a:buChar char="•"/>
            </a:pPr>
            <a:r>
              <a:rPr lang="en-US" sz="2500" b="1">
                <a:latin typeface="Times New Roman"/>
                <a:ea typeface="Times New Roman"/>
                <a:cs typeface="Times New Roman"/>
                <a:sym typeface="Times New Roman"/>
              </a:rPr>
              <a:t>DS register </a:t>
            </a:r>
            <a:r>
              <a:rPr lang="en-US" sz="2500">
                <a:latin typeface="Times New Roman"/>
                <a:ea typeface="Times New Roman"/>
                <a:cs typeface="Times New Roman"/>
                <a:sym typeface="Times New Roman"/>
              </a:rPr>
              <a:t>selects </a:t>
            </a:r>
            <a:r>
              <a:rPr lang="en-US" sz="2500" b="1">
                <a:solidFill>
                  <a:srgbClr val="C00000"/>
                </a:solidFill>
                <a:latin typeface="Times New Roman"/>
                <a:ea typeface="Times New Roman"/>
                <a:cs typeface="Times New Roman"/>
                <a:sym typeface="Times New Roman"/>
              </a:rPr>
              <a:t>Data Segment Descriptor</a:t>
            </a:r>
            <a:endParaRPr/>
          </a:p>
          <a:p>
            <a:pPr marL="342900" lvl="0" indent="-342900" algn="l" rtl="0">
              <a:spcBef>
                <a:spcPts val="500"/>
              </a:spcBef>
              <a:spcAft>
                <a:spcPts val="0"/>
              </a:spcAft>
              <a:buClr>
                <a:schemeClr val="dk1"/>
              </a:buClr>
              <a:buSzPts val="2500"/>
              <a:buChar char="•"/>
            </a:pPr>
            <a:r>
              <a:rPr lang="en-US" sz="2500" b="1">
                <a:latin typeface="Times New Roman"/>
                <a:ea typeface="Times New Roman"/>
                <a:cs typeface="Times New Roman"/>
                <a:sym typeface="Times New Roman"/>
              </a:rPr>
              <a:t>SS register </a:t>
            </a:r>
            <a:r>
              <a:rPr lang="en-US" sz="2500">
                <a:latin typeface="Times New Roman"/>
                <a:ea typeface="Times New Roman"/>
                <a:cs typeface="Times New Roman"/>
                <a:sym typeface="Times New Roman"/>
              </a:rPr>
              <a:t>selects </a:t>
            </a:r>
            <a:r>
              <a:rPr lang="en-US" sz="2500" b="1">
                <a:solidFill>
                  <a:srgbClr val="C00000"/>
                </a:solidFill>
                <a:latin typeface="Times New Roman"/>
                <a:ea typeface="Times New Roman"/>
                <a:cs typeface="Times New Roman"/>
                <a:sym typeface="Times New Roman"/>
              </a:rPr>
              <a:t>Stack Segment Descriptor</a:t>
            </a:r>
            <a:endParaRPr sz="2500" b="1">
              <a:solidFill>
                <a:srgbClr val="C00000"/>
              </a:solidFill>
              <a:latin typeface="Times New Roman"/>
              <a:ea typeface="Times New Roman"/>
              <a:cs typeface="Times New Roman"/>
              <a:sym typeface="Times New Roman"/>
            </a:endParaRPr>
          </a:p>
          <a:p>
            <a:pPr marL="342900" lvl="0" indent="-190500" algn="l" rtl="0">
              <a:spcBef>
                <a:spcPts val="480"/>
              </a:spcBef>
              <a:spcAft>
                <a:spcPts val="0"/>
              </a:spcAft>
              <a:buClr>
                <a:schemeClr val="dk1"/>
              </a:buClr>
              <a:buSzPts val="2400"/>
              <a:buNone/>
            </a:pPr>
            <a:endParaRPr sz="2400" b="1">
              <a:solidFill>
                <a:srgbClr val="C00000"/>
              </a:solidFill>
              <a:latin typeface="Times New Roman"/>
              <a:ea typeface="Times New Roman"/>
              <a:cs typeface="Times New Roman"/>
              <a:sym typeface="Times New Roman"/>
            </a:endParaRPr>
          </a:p>
          <a:p>
            <a:pPr marL="342900" lvl="0" indent="-190500" algn="l" rtl="0">
              <a:spcBef>
                <a:spcPts val="480"/>
              </a:spcBef>
              <a:spcAft>
                <a:spcPts val="0"/>
              </a:spcAft>
              <a:buClr>
                <a:schemeClr val="dk1"/>
              </a:buClr>
              <a:buSzPts val="2400"/>
              <a:buNone/>
            </a:pPr>
            <a:endParaRPr sz="2400">
              <a:latin typeface="Times New Roman"/>
              <a:ea typeface="Times New Roman"/>
              <a:cs typeface="Times New Roman"/>
              <a:sym typeface="Times New Roman"/>
            </a:endParaRPr>
          </a:p>
        </p:txBody>
      </p:sp>
      <p:pic>
        <p:nvPicPr>
          <p:cNvPr id="901" name="Google Shape;901;p52"/>
          <p:cNvPicPr preferRelativeResize="0"/>
          <p:nvPr/>
        </p:nvPicPr>
        <p:blipFill rotWithShape="1">
          <a:blip r:embed="rId3">
            <a:alphaModFix/>
          </a:blip>
          <a:srcRect/>
          <a:stretch/>
        </p:blipFill>
        <p:spPr>
          <a:xfrm>
            <a:off x="1" y="0"/>
            <a:ext cx="842979" cy="796834"/>
          </a:xfrm>
          <a:prstGeom prst="rect">
            <a:avLst/>
          </a:prstGeom>
          <a:noFill/>
          <a:ln>
            <a:noFill/>
          </a:ln>
        </p:spPr>
      </p:pic>
      <p:pic>
        <p:nvPicPr>
          <p:cNvPr id="902" name="Google Shape;902;p52"/>
          <p:cNvPicPr preferRelativeResize="0"/>
          <p:nvPr/>
        </p:nvPicPr>
        <p:blipFill rotWithShape="1">
          <a:blip r:embed="rId4">
            <a:alphaModFix/>
          </a:blip>
          <a:srcRect/>
          <a:stretch/>
        </p:blipFill>
        <p:spPr>
          <a:xfrm>
            <a:off x="1180870" y="854316"/>
            <a:ext cx="6636327" cy="2182141"/>
          </a:xfrm>
          <a:prstGeom prst="rect">
            <a:avLst/>
          </a:prstGeom>
          <a:noFill/>
          <a:ln>
            <a:noFill/>
          </a:ln>
        </p:spPr>
      </p:pic>
      <p:sp>
        <p:nvSpPr>
          <p:cNvPr id="903" name="Google Shape;903;p52"/>
          <p:cNvSpPr txBox="1">
            <a:spLocks noGrp="1"/>
          </p:cNvSpPr>
          <p:nvPr>
            <p:ph type="ftr" idx="11"/>
          </p:nvPr>
        </p:nvSpPr>
        <p:spPr>
          <a:xfrm>
            <a:off x="4165600" y="6356393"/>
            <a:ext cx="3860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GB" smtClean="0"/>
              <a:t>Microprocessor Architecture and Internet of Things_CET3014B    Unit 3      2022-23     S4  </a:t>
            </a:r>
            <a:endParaRPr/>
          </a:p>
        </p:txBody>
      </p:sp>
      <p:sp>
        <p:nvSpPr>
          <p:cNvPr id="904" name="Google Shape;904;p52"/>
          <p:cNvSpPr txBox="1">
            <a:spLocks noGrp="1"/>
          </p:cNvSpPr>
          <p:nvPr>
            <p:ph type="sldNum" idx="12"/>
          </p:nvPr>
        </p:nvSpPr>
        <p:spPr>
          <a:xfrm>
            <a:off x="8737600" y="6356393"/>
            <a:ext cx="28448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60</a:t>
            </a:fld>
            <a:endParaRPr/>
          </a:p>
        </p:txBody>
      </p:sp>
      <p:sp>
        <p:nvSpPr>
          <p:cNvPr id="905" name="Google Shape;905;p52"/>
          <p:cNvSpPr txBox="1">
            <a:spLocks noGrp="1"/>
          </p:cNvSpPr>
          <p:nvPr>
            <p:ph type="dt" idx="10"/>
          </p:nvPr>
        </p:nvSpPr>
        <p:spPr>
          <a:xfrm>
            <a:off x="609600" y="6356393"/>
            <a:ext cx="28448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EBCB3F1B-60CE-4A01-8DA3-EC80C9F56E48}" type="datetime1">
              <a:rPr lang="en-US" smtClean="0"/>
              <a:t>3/29/2023</a:t>
            </a:fld>
            <a:endParaRPr/>
          </a:p>
        </p:txBody>
      </p:sp>
      <p:cxnSp>
        <p:nvCxnSpPr>
          <p:cNvPr id="906" name="Google Shape;906;p52"/>
          <p:cNvCxnSpPr/>
          <p:nvPr/>
        </p:nvCxnSpPr>
        <p:spPr>
          <a:xfrm rot="10800000" flipH="1">
            <a:off x="50801" y="841329"/>
            <a:ext cx="12192000" cy="27709"/>
          </a:xfrm>
          <a:prstGeom prst="straightConnector1">
            <a:avLst/>
          </a:prstGeom>
          <a:noFill/>
          <a:ln w="9525" cap="flat" cmpd="sng">
            <a:solidFill>
              <a:srgbClr val="00B050"/>
            </a:solidFill>
            <a:prstDash val="solid"/>
            <a:round/>
            <a:headEnd type="none" w="sm" len="sm"/>
            <a:tailEnd type="none" w="sm" len="sm"/>
          </a:ln>
        </p:spPr>
      </p:cxnSp>
      <p:sp>
        <p:nvSpPr>
          <p:cNvPr id="907" name="Google Shape;907;p52"/>
          <p:cNvSpPr/>
          <p:nvPr/>
        </p:nvSpPr>
        <p:spPr>
          <a:xfrm>
            <a:off x="146051" y="6356350"/>
            <a:ext cx="471487" cy="457200"/>
          </a:xfrm>
          <a:prstGeom prst="rect">
            <a:avLst/>
          </a:prstGeom>
          <a:solidFill>
            <a:srgbClr val="7030A0"/>
          </a:solidFill>
          <a:ln w="25400" cap="flat" cmpd="sng">
            <a:solidFill>
              <a:srgbClr val="7030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908" name="Google Shape;908;p52"/>
          <p:cNvCxnSpPr/>
          <p:nvPr/>
        </p:nvCxnSpPr>
        <p:spPr>
          <a:xfrm flipH="1">
            <a:off x="773905" y="13063"/>
            <a:ext cx="14288" cy="6821487"/>
          </a:xfrm>
          <a:prstGeom prst="straightConnector1">
            <a:avLst/>
          </a:prstGeom>
          <a:noFill/>
          <a:ln w="15875" cap="flat" cmpd="sng">
            <a:solidFill>
              <a:srgbClr val="00B050"/>
            </a:solidFill>
            <a:prstDash val="solid"/>
            <a:round/>
            <a:headEnd type="none" w="sm" len="sm"/>
            <a:tailEnd type="none" w="sm" len="sm"/>
          </a:ln>
        </p:spPr>
      </p:cxnSp>
      <p:cxnSp>
        <p:nvCxnSpPr>
          <p:cNvPr id="909" name="Google Shape;909;p52"/>
          <p:cNvCxnSpPr/>
          <p:nvPr/>
        </p:nvCxnSpPr>
        <p:spPr>
          <a:xfrm>
            <a:off x="-10316" y="6264275"/>
            <a:ext cx="12192000" cy="0"/>
          </a:xfrm>
          <a:prstGeom prst="straightConnector1">
            <a:avLst/>
          </a:prstGeom>
          <a:noFill/>
          <a:ln w="15875" cap="flat" cmpd="sng">
            <a:solidFill>
              <a:srgbClr val="00B050"/>
            </a:solidFill>
            <a:prstDash val="solid"/>
            <a:round/>
            <a:headEnd type="none" w="sm" len="sm"/>
            <a:tailEnd type="none" w="sm" len="sm"/>
          </a:ln>
        </p:spPr>
      </p:cxnSp>
      <p:pic>
        <p:nvPicPr>
          <p:cNvPr id="910" name="Google Shape;910;p52"/>
          <p:cNvPicPr preferRelativeResize="0"/>
          <p:nvPr/>
        </p:nvPicPr>
        <p:blipFill rotWithShape="1">
          <a:blip r:embed="rId5">
            <a:alphaModFix/>
          </a:blip>
          <a:srcRect/>
          <a:stretch/>
        </p:blipFill>
        <p:spPr>
          <a:xfrm>
            <a:off x="7941182" y="971613"/>
            <a:ext cx="4240502" cy="520054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0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00">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00">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00">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00">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00">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00">
                                            <p:txEl>
                                              <p:pRg st="5" end="5"/>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900">
                                            <p:txEl>
                                              <p:pRg st="6" end="6"/>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900">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916"/>
        <p:cNvGrpSpPr/>
        <p:nvPr/>
      </p:nvGrpSpPr>
      <p:grpSpPr>
        <a:xfrm>
          <a:off x="0" y="0"/>
          <a:ext cx="0" cy="0"/>
          <a:chOff x="0" y="0"/>
          <a:chExt cx="0" cy="0"/>
        </a:xfrm>
      </p:grpSpPr>
      <p:sp>
        <p:nvSpPr>
          <p:cNvPr id="917" name="Google Shape;917;p53"/>
          <p:cNvSpPr txBox="1">
            <a:spLocks noGrp="1"/>
          </p:cNvSpPr>
          <p:nvPr>
            <p:ph type="title"/>
          </p:nvPr>
        </p:nvSpPr>
        <p:spPr>
          <a:xfrm>
            <a:off x="1258521" y="-145223"/>
            <a:ext cx="9028386" cy="107864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rgbClr val="7030A0"/>
              </a:buClr>
              <a:buSzPts val="3200"/>
              <a:buFont typeface="Times New Roman"/>
              <a:buNone/>
            </a:pPr>
            <a:r>
              <a:rPr lang="en-US" sz="3200" b="1">
                <a:solidFill>
                  <a:srgbClr val="7030A0"/>
                </a:solidFill>
                <a:latin typeface="Times New Roman"/>
                <a:ea typeface="Times New Roman"/>
                <a:cs typeface="Times New Roman"/>
                <a:sym typeface="Times New Roman"/>
              </a:rPr>
              <a:t>Global Descriptor Table and Segment Selector</a:t>
            </a:r>
            <a:br>
              <a:rPr lang="en-US" sz="3200" b="1">
                <a:solidFill>
                  <a:srgbClr val="7030A0"/>
                </a:solidFill>
                <a:latin typeface="Times New Roman"/>
                <a:ea typeface="Times New Roman"/>
                <a:cs typeface="Times New Roman"/>
                <a:sym typeface="Times New Roman"/>
              </a:rPr>
            </a:br>
            <a:r>
              <a:rPr lang="en-US" sz="2400" b="1">
                <a:solidFill>
                  <a:srgbClr val="7030A0"/>
                </a:solidFill>
                <a:latin typeface="Times New Roman"/>
                <a:ea typeface="Times New Roman"/>
                <a:cs typeface="Times New Roman"/>
                <a:sym typeface="Times New Roman"/>
              </a:rPr>
              <a:t>(Logical to Linear address conversion)</a:t>
            </a:r>
            <a:endParaRPr sz="2400" b="1">
              <a:solidFill>
                <a:srgbClr val="002060"/>
              </a:solidFill>
              <a:latin typeface="Times New Roman"/>
              <a:ea typeface="Times New Roman"/>
              <a:cs typeface="Times New Roman"/>
              <a:sym typeface="Times New Roman"/>
            </a:endParaRPr>
          </a:p>
        </p:txBody>
      </p:sp>
      <p:sp>
        <p:nvSpPr>
          <p:cNvPr id="918" name="Google Shape;918;p53"/>
          <p:cNvSpPr txBox="1">
            <a:spLocks noGrp="1"/>
          </p:cNvSpPr>
          <p:nvPr>
            <p:ph type="ftr" idx="11"/>
          </p:nvPr>
        </p:nvSpPr>
        <p:spPr>
          <a:xfrm>
            <a:off x="3214255" y="6356393"/>
            <a:ext cx="5860472"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GB" smtClean="0">
                <a:solidFill>
                  <a:schemeClr val="dk1"/>
                </a:solidFill>
                <a:latin typeface="Times New Roman"/>
                <a:ea typeface="Times New Roman"/>
                <a:cs typeface="Times New Roman"/>
                <a:sym typeface="Times New Roman"/>
              </a:rPr>
              <a:t>Microprocessor Architecture and Internet of Things_CET3014B    Unit 3      2022-23     S4  </a:t>
            </a:r>
            <a:endParaRPr>
              <a:solidFill>
                <a:schemeClr val="dk1"/>
              </a:solidFill>
              <a:latin typeface="Times New Roman"/>
              <a:ea typeface="Times New Roman"/>
              <a:cs typeface="Times New Roman"/>
              <a:sym typeface="Times New Roman"/>
            </a:endParaRPr>
          </a:p>
        </p:txBody>
      </p:sp>
      <p:pic>
        <p:nvPicPr>
          <p:cNvPr id="919" name="Google Shape;919;p53"/>
          <p:cNvPicPr preferRelativeResize="0"/>
          <p:nvPr/>
        </p:nvPicPr>
        <p:blipFill rotWithShape="1">
          <a:blip r:embed="rId3">
            <a:alphaModFix/>
          </a:blip>
          <a:srcRect/>
          <a:stretch/>
        </p:blipFill>
        <p:spPr>
          <a:xfrm>
            <a:off x="-10316" y="74617"/>
            <a:ext cx="744757" cy="603412"/>
          </a:xfrm>
          <a:prstGeom prst="rect">
            <a:avLst/>
          </a:prstGeom>
          <a:noFill/>
          <a:ln>
            <a:noFill/>
          </a:ln>
        </p:spPr>
      </p:pic>
      <p:sp>
        <p:nvSpPr>
          <p:cNvPr id="920" name="Google Shape;920;p53"/>
          <p:cNvSpPr txBox="1">
            <a:spLocks noGrp="1"/>
          </p:cNvSpPr>
          <p:nvPr>
            <p:ph type="sldNum" idx="12"/>
          </p:nvPr>
        </p:nvSpPr>
        <p:spPr>
          <a:xfrm>
            <a:off x="8737600" y="6356393"/>
            <a:ext cx="28448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61</a:t>
            </a:fld>
            <a:endParaRPr/>
          </a:p>
        </p:txBody>
      </p:sp>
      <p:sp>
        <p:nvSpPr>
          <p:cNvPr id="921" name="Google Shape;921;p53"/>
          <p:cNvSpPr txBox="1">
            <a:spLocks noGrp="1"/>
          </p:cNvSpPr>
          <p:nvPr>
            <p:ph type="dt" idx="10"/>
          </p:nvPr>
        </p:nvSpPr>
        <p:spPr>
          <a:xfrm>
            <a:off x="609600" y="6356393"/>
            <a:ext cx="28448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1AC874BB-0E33-4F04-A278-B5796225E949}" type="datetime1">
              <a:rPr lang="en-US" smtClean="0"/>
              <a:t>3/29/2023</a:t>
            </a:fld>
            <a:endParaRPr/>
          </a:p>
        </p:txBody>
      </p:sp>
      <p:cxnSp>
        <p:nvCxnSpPr>
          <p:cNvPr id="922" name="Google Shape;922;p53"/>
          <p:cNvCxnSpPr/>
          <p:nvPr/>
        </p:nvCxnSpPr>
        <p:spPr>
          <a:xfrm rot="10800000" flipH="1">
            <a:off x="-57509" y="791868"/>
            <a:ext cx="12192000" cy="27709"/>
          </a:xfrm>
          <a:prstGeom prst="straightConnector1">
            <a:avLst/>
          </a:prstGeom>
          <a:noFill/>
          <a:ln w="9525" cap="flat" cmpd="sng">
            <a:solidFill>
              <a:srgbClr val="00B050"/>
            </a:solidFill>
            <a:prstDash val="solid"/>
            <a:round/>
            <a:headEnd type="none" w="sm" len="sm"/>
            <a:tailEnd type="none" w="sm" len="sm"/>
          </a:ln>
        </p:spPr>
      </p:cxnSp>
      <p:sp>
        <p:nvSpPr>
          <p:cNvPr id="923" name="Google Shape;923;p53"/>
          <p:cNvSpPr/>
          <p:nvPr/>
        </p:nvSpPr>
        <p:spPr>
          <a:xfrm>
            <a:off x="22424" y="6310355"/>
            <a:ext cx="471487" cy="457200"/>
          </a:xfrm>
          <a:prstGeom prst="rect">
            <a:avLst/>
          </a:prstGeom>
          <a:solidFill>
            <a:srgbClr val="7030A0"/>
          </a:solidFill>
          <a:ln w="25400" cap="flat" cmpd="sng">
            <a:solidFill>
              <a:srgbClr val="7030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924" name="Google Shape;924;p53"/>
          <p:cNvCxnSpPr/>
          <p:nvPr/>
        </p:nvCxnSpPr>
        <p:spPr>
          <a:xfrm flipH="1">
            <a:off x="669453" y="74617"/>
            <a:ext cx="14288" cy="6821487"/>
          </a:xfrm>
          <a:prstGeom prst="straightConnector1">
            <a:avLst/>
          </a:prstGeom>
          <a:noFill/>
          <a:ln w="15875" cap="flat" cmpd="sng">
            <a:solidFill>
              <a:srgbClr val="00B050"/>
            </a:solidFill>
            <a:prstDash val="solid"/>
            <a:round/>
            <a:headEnd type="none" w="sm" len="sm"/>
            <a:tailEnd type="none" w="sm" len="sm"/>
          </a:ln>
        </p:spPr>
      </p:cxnSp>
      <p:cxnSp>
        <p:nvCxnSpPr>
          <p:cNvPr id="925" name="Google Shape;925;p53"/>
          <p:cNvCxnSpPr/>
          <p:nvPr/>
        </p:nvCxnSpPr>
        <p:spPr>
          <a:xfrm>
            <a:off x="-10316" y="6264275"/>
            <a:ext cx="12192000" cy="0"/>
          </a:xfrm>
          <a:prstGeom prst="straightConnector1">
            <a:avLst/>
          </a:prstGeom>
          <a:noFill/>
          <a:ln w="15875" cap="flat" cmpd="sng">
            <a:solidFill>
              <a:srgbClr val="00B050"/>
            </a:solidFill>
            <a:prstDash val="solid"/>
            <a:round/>
            <a:headEnd type="none" w="sm" len="sm"/>
            <a:tailEnd type="none" w="sm" len="sm"/>
          </a:ln>
        </p:spPr>
      </p:cxnSp>
      <p:sp>
        <p:nvSpPr>
          <p:cNvPr id="926" name="Google Shape;926;p53"/>
          <p:cNvSpPr/>
          <p:nvPr/>
        </p:nvSpPr>
        <p:spPr>
          <a:xfrm>
            <a:off x="700925" y="883141"/>
            <a:ext cx="11275208"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Times New Roman"/>
                <a:ea typeface="Times New Roman"/>
                <a:cs typeface="Times New Roman"/>
                <a:sym typeface="Times New Roman"/>
              </a:rPr>
              <a:t>In protected mode </a:t>
            </a:r>
            <a:r>
              <a:rPr lang="en-US" sz="1800" b="1">
                <a:solidFill>
                  <a:srgbClr val="7030A0"/>
                </a:solidFill>
                <a:latin typeface="Times New Roman"/>
                <a:ea typeface="Times New Roman"/>
                <a:cs typeface="Times New Roman"/>
                <a:sym typeface="Times New Roman"/>
              </a:rPr>
              <a:t>to access byte from </a:t>
            </a:r>
            <a:r>
              <a:rPr lang="en-US" sz="1800" b="1">
                <a:solidFill>
                  <a:schemeClr val="accent2"/>
                </a:solidFill>
                <a:latin typeface="Times New Roman"/>
                <a:ea typeface="Times New Roman"/>
                <a:cs typeface="Times New Roman"/>
                <a:sym typeface="Times New Roman"/>
              </a:rPr>
              <a:t>any segment </a:t>
            </a:r>
            <a:r>
              <a:rPr lang="en-US" sz="1800" b="1">
                <a:solidFill>
                  <a:srgbClr val="953734"/>
                </a:solidFill>
                <a:latin typeface="Times New Roman"/>
                <a:ea typeface="Times New Roman"/>
                <a:cs typeface="Times New Roman"/>
                <a:sym typeface="Times New Roman"/>
              </a:rPr>
              <a:t>Linear Address </a:t>
            </a:r>
            <a:r>
              <a:rPr lang="en-US" sz="1800">
                <a:solidFill>
                  <a:srgbClr val="7030A0"/>
                </a:solidFill>
                <a:latin typeface="Times New Roman"/>
                <a:ea typeface="Times New Roman"/>
                <a:cs typeface="Times New Roman"/>
                <a:sym typeface="Times New Roman"/>
              </a:rPr>
              <a:t>is calculated </a:t>
            </a:r>
            <a:r>
              <a:rPr lang="en-US" sz="1800" b="1">
                <a:solidFill>
                  <a:srgbClr val="7030A0"/>
                </a:solidFill>
                <a:latin typeface="Times New Roman"/>
                <a:ea typeface="Times New Roman"/>
                <a:cs typeface="Times New Roman"/>
                <a:sym typeface="Times New Roman"/>
              </a:rPr>
              <a:t>by </a:t>
            </a:r>
            <a:r>
              <a:rPr lang="en-US" sz="1800" b="1">
                <a:solidFill>
                  <a:schemeClr val="dk1"/>
                </a:solidFill>
                <a:latin typeface="Times New Roman"/>
                <a:ea typeface="Times New Roman"/>
                <a:cs typeface="Times New Roman"/>
                <a:sym typeface="Times New Roman"/>
              </a:rPr>
              <a:t>adding</a:t>
            </a:r>
            <a:r>
              <a:rPr lang="en-US" sz="1800" b="1">
                <a:solidFill>
                  <a:srgbClr val="7030A0"/>
                </a:solidFill>
                <a:latin typeface="Times New Roman"/>
                <a:ea typeface="Times New Roman"/>
                <a:cs typeface="Times New Roman"/>
                <a:sym typeface="Times New Roman"/>
              </a:rPr>
              <a:t> Base address from respective segment descriptor  </a:t>
            </a:r>
            <a:r>
              <a:rPr lang="en-US" sz="1800" b="1">
                <a:solidFill>
                  <a:schemeClr val="dk1"/>
                </a:solidFill>
                <a:latin typeface="Times New Roman"/>
                <a:ea typeface="Times New Roman"/>
                <a:cs typeface="Times New Roman"/>
                <a:sym typeface="Times New Roman"/>
              </a:rPr>
              <a:t>and</a:t>
            </a:r>
            <a:r>
              <a:rPr lang="en-US" sz="1800" b="1">
                <a:solidFill>
                  <a:srgbClr val="7030A0"/>
                </a:solidFill>
                <a:latin typeface="Times New Roman"/>
                <a:ea typeface="Times New Roman"/>
                <a:cs typeface="Times New Roman"/>
                <a:sym typeface="Times New Roman"/>
              </a:rPr>
              <a:t> offset address.</a:t>
            </a:r>
            <a:endParaRPr sz="1800" b="1">
              <a:solidFill>
                <a:srgbClr val="7030A0"/>
              </a:solidFill>
              <a:latin typeface="Times New Roman"/>
              <a:ea typeface="Times New Roman"/>
              <a:cs typeface="Times New Roman"/>
              <a:sym typeface="Times New Roman"/>
            </a:endParaRPr>
          </a:p>
        </p:txBody>
      </p:sp>
      <p:pic>
        <p:nvPicPr>
          <p:cNvPr id="2" name="Picture 1"/>
          <p:cNvPicPr>
            <a:picLocks noChangeAspect="1"/>
          </p:cNvPicPr>
          <p:nvPr/>
        </p:nvPicPr>
        <p:blipFill>
          <a:blip r:embed="rId4"/>
          <a:stretch>
            <a:fillRect/>
          </a:stretch>
        </p:blipFill>
        <p:spPr>
          <a:xfrm>
            <a:off x="700925" y="1595480"/>
            <a:ext cx="11353800" cy="4714875"/>
          </a:xfrm>
          <a:prstGeom prst="rect">
            <a:avLst/>
          </a:prstGeom>
        </p:spPr>
      </p:pic>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933"/>
        <p:cNvGrpSpPr/>
        <p:nvPr/>
      </p:nvGrpSpPr>
      <p:grpSpPr>
        <a:xfrm>
          <a:off x="0" y="0"/>
          <a:ext cx="0" cy="0"/>
          <a:chOff x="0" y="0"/>
          <a:chExt cx="0" cy="0"/>
        </a:xfrm>
      </p:grpSpPr>
      <p:sp>
        <p:nvSpPr>
          <p:cNvPr id="934" name="Google Shape;934;p54"/>
          <p:cNvSpPr txBox="1">
            <a:spLocks noGrp="1"/>
          </p:cNvSpPr>
          <p:nvPr>
            <p:ph type="title"/>
          </p:nvPr>
        </p:nvSpPr>
        <p:spPr>
          <a:xfrm>
            <a:off x="1182144" y="163557"/>
            <a:ext cx="10111429" cy="714814"/>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rgbClr val="7030A0"/>
              </a:buClr>
              <a:buSzPts val="3600"/>
              <a:buFont typeface="Times New Roman"/>
              <a:buNone/>
            </a:pPr>
            <a:r>
              <a:rPr lang="en-US" sz="3600" b="1">
                <a:solidFill>
                  <a:srgbClr val="7030A0"/>
                </a:solidFill>
                <a:latin typeface="Times New Roman"/>
                <a:ea typeface="Times New Roman"/>
                <a:cs typeface="Times New Roman"/>
                <a:sym typeface="Times New Roman"/>
              </a:rPr>
              <a:t>Global Descriptor Table and Segment Selector</a:t>
            </a:r>
            <a:endParaRPr sz="3800" b="1">
              <a:solidFill>
                <a:srgbClr val="002060"/>
              </a:solidFill>
              <a:latin typeface="Times New Roman"/>
              <a:ea typeface="Times New Roman"/>
              <a:cs typeface="Times New Roman"/>
              <a:sym typeface="Times New Roman"/>
            </a:endParaRPr>
          </a:p>
        </p:txBody>
      </p:sp>
      <p:sp>
        <p:nvSpPr>
          <p:cNvPr id="935" name="Google Shape;935;p54"/>
          <p:cNvSpPr txBox="1">
            <a:spLocks noGrp="1"/>
          </p:cNvSpPr>
          <p:nvPr>
            <p:ph type="ftr" idx="11"/>
          </p:nvPr>
        </p:nvSpPr>
        <p:spPr>
          <a:xfrm>
            <a:off x="2826327" y="6356393"/>
            <a:ext cx="5200073"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GB" smtClean="0">
                <a:solidFill>
                  <a:schemeClr val="dk1"/>
                </a:solidFill>
              </a:rPr>
              <a:t>Microprocessor Architecture and Internet of Things_CET3014B    Unit 3      2022-23     S4  </a:t>
            </a:r>
            <a:endParaRPr>
              <a:solidFill>
                <a:schemeClr val="dk1"/>
              </a:solidFill>
            </a:endParaRPr>
          </a:p>
        </p:txBody>
      </p:sp>
      <p:pic>
        <p:nvPicPr>
          <p:cNvPr id="936" name="Google Shape;936;p54"/>
          <p:cNvPicPr preferRelativeResize="0"/>
          <p:nvPr/>
        </p:nvPicPr>
        <p:blipFill rotWithShape="1">
          <a:blip r:embed="rId3">
            <a:alphaModFix/>
          </a:blip>
          <a:srcRect/>
          <a:stretch/>
        </p:blipFill>
        <p:spPr>
          <a:xfrm>
            <a:off x="0" y="31080"/>
            <a:ext cx="638355" cy="603412"/>
          </a:xfrm>
          <a:prstGeom prst="rect">
            <a:avLst/>
          </a:prstGeom>
          <a:noFill/>
          <a:ln>
            <a:noFill/>
          </a:ln>
        </p:spPr>
      </p:pic>
      <p:sp>
        <p:nvSpPr>
          <p:cNvPr id="937" name="Google Shape;937;p54"/>
          <p:cNvSpPr txBox="1">
            <a:spLocks noGrp="1"/>
          </p:cNvSpPr>
          <p:nvPr>
            <p:ph type="sldNum" idx="12"/>
          </p:nvPr>
        </p:nvSpPr>
        <p:spPr>
          <a:xfrm>
            <a:off x="8737600" y="6356393"/>
            <a:ext cx="28448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62</a:t>
            </a:fld>
            <a:endParaRPr/>
          </a:p>
        </p:txBody>
      </p:sp>
      <p:sp>
        <p:nvSpPr>
          <p:cNvPr id="938" name="Google Shape;938;p54"/>
          <p:cNvSpPr txBox="1">
            <a:spLocks noGrp="1"/>
          </p:cNvSpPr>
          <p:nvPr>
            <p:ph type="dt" idx="10"/>
          </p:nvPr>
        </p:nvSpPr>
        <p:spPr>
          <a:xfrm>
            <a:off x="609600" y="6356393"/>
            <a:ext cx="28448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445556A8-8E3B-48A9-882F-1D0AE02E152E}" type="datetime1">
              <a:rPr lang="en-US" smtClean="0"/>
              <a:t>3/29/2023</a:t>
            </a:fld>
            <a:endParaRPr/>
          </a:p>
        </p:txBody>
      </p:sp>
      <p:sp>
        <p:nvSpPr>
          <p:cNvPr id="939" name="Google Shape;939;p54"/>
          <p:cNvSpPr txBox="1"/>
          <p:nvPr/>
        </p:nvSpPr>
        <p:spPr>
          <a:xfrm>
            <a:off x="773905" y="979410"/>
            <a:ext cx="10894446"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Times New Roman"/>
                <a:ea typeface="Times New Roman"/>
                <a:cs typeface="Times New Roman"/>
                <a:sym typeface="Times New Roman"/>
              </a:rPr>
              <a:t>In protected mode </a:t>
            </a:r>
            <a:r>
              <a:rPr lang="en-US" sz="1800" b="1">
                <a:solidFill>
                  <a:srgbClr val="7030A0"/>
                </a:solidFill>
                <a:latin typeface="Times New Roman"/>
                <a:ea typeface="Times New Roman"/>
                <a:cs typeface="Times New Roman"/>
                <a:sym typeface="Times New Roman"/>
              </a:rPr>
              <a:t>to access byte from </a:t>
            </a:r>
            <a:r>
              <a:rPr lang="en-US" sz="1800" b="1">
                <a:solidFill>
                  <a:schemeClr val="accent2"/>
                </a:solidFill>
                <a:latin typeface="Times New Roman"/>
                <a:ea typeface="Times New Roman"/>
                <a:cs typeface="Times New Roman"/>
                <a:sym typeface="Times New Roman"/>
              </a:rPr>
              <a:t>any segment </a:t>
            </a:r>
            <a:r>
              <a:rPr lang="en-US" sz="1800" b="1">
                <a:solidFill>
                  <a:srgbClr val="7030A0"/>
                </a:solidFill>
                <a:latin typeface="Times New Roman"/>
                <a:ea typeface="Times New Roman"/>
                <a:cs typeface="Times New Roman"/>
                <a:sym typeface="Times New Roman"/>
              </a:rPr>
              <a:t>Linear Address </a:t>
            </a:r>
            <a:r>
              <a:rPr lang="en-US" sz="1800">
                <a:solidFill>
                  <a:srgbClr val="7030A0"/>
                </a:solidFill>
                <a:latin typeface="Times New Roman"/>
                <a:ea typeface="Times New Roman"/>
                <a:cs typeface="Times New Roman"/>
                <a:sym typeface="Times New Roman"/>
              </a:rPr>
              <a:t>is calculated </a:t>
            </a:r>
            <a:r>
              <a:rPr lang="en-US" sz="1800" b="1">
                <a:solidFill>
                  <a:srgbClr val="7030A0"/>
                </a:solidFill>
                <a:latin typeface="Times New Roman"/>
                <a:ea typeface="Times New Roman"/>
                <a:cs typeface="Times New Roman"/>
                <a:sym typeface="Times New Roman"/>
              </a:rPr>
              <a:t>by </a:t>
            </a:r>
            <a:r>
              <a:rPr lang="en-US" sz="1800" b="1">
                <a:solidFill>
                  <a:schemeClr val="dk1"/>
                </a:solidFill>
                <a:latin typeface="Times New Roman"/>
                <a:ea typeface="Times New Roman"/>
                <a:cs typeface="Times New Roman"/>
                <a:sym typeface="Times New Roman"/>
              </a:rPr>
              <a:t>adding</a:t>
            </a:r>
            <a:r>
              <a:rPr lang="en-US" sz="1800" b="1">
                <a:solidFill>
                  <a:srgbClr val="7030A0"/>
                </a:solidFill>
                <a:latin typeface="Times New Roman"/>
                <a:ea typeface="Times New Roman"/>
                <a:cs typeface="Times New Roman"/>
                <a:sym typeface="Times New Roman"/>
              </a:rPr>
              <a:t> Base address from respective segment descriptor  </a:t>
            </a:r>
            <a:r>
              <a:rPr lang="en-US" sz="1800" b="1">
                <a:solidFill>
                  <a:schemeClr val="dk1"/>
                </a:solidFill>
                <a:latin typeface="Times New Roman"/>
                <a:ea typeface="Times New Roman"/>
                <a:cs typeface="Times New Roman"/>
                <a:sym typeface="Times New Roman"/>
              </a:rPr>
              <a:t>and</a:t>
            </a:r>
            <a:r>
              <a:rPr lang="en-US" sz="1800" b="1">
                <a:solidFill>
                  <a:srgbClr val="7030A0"/>
                </a:solidFill>
                <a:latin typeface="Times New Roman"/>
                <a:ea typeface="Times New Roman"/>
                <a:cs typeface="Times New Roman"/>
                <a:sym typeface="Times New Roman"/>
              </a:rPr>
              <a:t> offset address.</a:t>
            </a:r>
            <a:endParaRPr sz="1800" b="1">
              <a:solidFill>
                <a:srgbClr val="7030A0"/>
              </a:solidFill>
              <a:latin typeface="Times New Roman"/>
              <a:ea typeface="Times New Roman"/>
              <a:cs typeface="Times New Roman"/>
              <a:sym typeface="Times New Roman"/>
            </a:endParaRPr>
          </a:p>
        </p:txBody>
      </p:sp>
      <p:cxnSp>
        <p:nvCxnSpPr>
          <p:cNvPr id="940" name="Google Shape;940;p54"/>
          <p:cNvCxnSpPr/>
          <p:nvPr/>
        </p:nvCxnSpPr>
        <p:spPr>
          <a:xfrm rot="10800000" flipH="1">
            <a:off x="60542" y="951701"/>
            <a:ext cx="12192000" cy="27709"/>
          </a:xfrm>
          <a:prstGeom prst="straightConnector1">
            <a:avLst/>
          </a:prstGeom>
          <a:noFill/>
          <a:ln w="9525" cap="flat" cmpd="sng">
            <a:solidFill>
              <a:srgbClr val="00B050"/>
            </a:solidFill>
            <a:prstDash val="solid"/>
            <a:round/>
            <a:headEnd type="none" w="sm" len="sm"/>
            <a:tailEnd type="none" w="sm" len="sm"/>
          </a:ln>
        </p:spPr>
      </p:cxnSp>
      <p:sp>
        <p:nvSpPr>
          <p:cNvPr id="941" name="Google Shape;941;p54"/>
          <p:cNvSpPr/>
          <p:nvPr/>
        </p:nvSpPr>
        <p:spPr>
          <a:xfrm>
            <a:off x="146051" y="6356350"/>
            <a:ext cx="471487" cy="457200"/>
          </a:xfrm>
          <a:prstGeom prst="rect">
            <a:avLst/>
          </a:prstGeom>
          <a:solidFill>
            <a:srgbClr val="7030A0"/>
          </a:solidFill>
          <a:ln w="25400" cap="flat" cmpd="sng">
            <a:solidFill>
              <a:srgbClr val="7030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942" name="Google Shape;942;p54"/>
          <p:cNvCxnSpPr/>
          <p:nvPr/>
        </p:nvCxnSpPr>
        <p:spPr>
          <a:xfrm flipH="1">
            <a:off x="773905" y="13063"/>
            <a:ext cx="14288" cy="6821487"/>
          </a:xfrm>
          <a:prstGeom prst="straightConnector1">
            <a:avLst/>
          </a:prstGeom>
          <a:noFill/>
          <a:ln w="15875" cap="flat" cmpd="sng">
            <a:solidFill>
              <a:srgbClr val="00B050"/>
            </a:solidFill>
            <a:prstDash val="solid"/>
            <a:round/>
            <a:headEnd type="none" w="sm" len="sm"/>
            <a:tailEnd type="none" w="sm" len="sm"/>
          </a:ln>
        </p:spPr>
      </p:cxnSp>
      <p:cxnSp>
        <p:nvCxnSpPr>
          <p:cNvPr id="943" name="Google Shape;943;p54"/>
          <p:cNvCxnSpPr/>
          <p:nvPr/>
        </p:nvCxnSpPr>
        <p:spPr>
          <a:xfrm>
            <a:off x="-10316" y="6264275"/>
            <a:ext cx="12192000" cy="0"/>
          </a:xfrm>
          <a:prstGeom prst="straightConnector1">
            <a:avLst/>
          </a:prstGeom>
          <a:noFill/>
          <a:ln w="15875" cap="flat" cmpd="sng">
            <a:solidFill>
              <a:srgbClr val="00B050"/>
            </a:solidFill>
            <a:prstDash val="solid"/>
            <a:round/>
            <a:headEnd type="none" w="sm" len="sm"/>
            <a:tailEnd type="none" w="sm" len="sm"/>
          </a:ln>
        </p:spPr>
      </p:cxnSp>
      <p:pic>
        <p:nvPicPr>
          <p:cNvPr id="944" name="Google Shape;944;p54"/>
          <p:cNvPicPr preferRelativeResize="0"/>
          <p:nvPr/>
        </p:nvPicPr>
        <p:blipFill rotWithShape="1">
          <a:blip r:embed="rId4">
            <a:alphaModFix/>
          </a:blip>
          <a:srcRect/>
          <a:stretch/>
        </p:blipFill>
        <p:spPr>
          <a:xfrm>
            <a:off x="1249078" y="1625741"/>
            <a:ext cx="9944100" cy="4572000"/>
          </a:xfrm>
          <a:prstGeom prst="rect">
            <a:avLst/>
          </a:prstGeom>
          <a:noFill/>
          <a:ln>
            <a:noFill/>
          </a:ln>
        </p:spPr>
      </p:pic>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950"/>
        <p:cNvGrpSpPr/>
        <p:nvPr/>
      </p:nvGrpSpPr>
      <p:grpSpPr>
        <a:xfrm>
          <a:off x="0" y="0"/>
          <a:ext cx="0" cy="0"/>
          <a:chOff x="0" y="0"/>
          <a:chExt cx="0" cy="0"/>
        </a:xfrm>
      </p:grpSpPr>
      <p:sp>
        <p:nvSpPr>
          <p:cNvPr id="951" name="Google Shape;951;p55"/>
          <p:cNvSpPr txBox="1">
            <a:spLocks noGrp="1"/>
          </p:cNvSpPr>
          <p:nvPr>
            <p:ph type="title"/>
          </p:nvPr>
        </p:nvSpPr>
        <p:spPr>
          <a:xfrm>
            <a:off x="482031" y="200946"/>
            <a:ext cx="9530080" cy="626394"/>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rgbClr val="002060"/>
              </a:buClr>
              <a:buSzPts val="3800"/>
              <a:buFont typeface="Times New Roman"/>
              <a:buNone/>
            </a:pPr>
            <a:r>
              <a:rPr lang="en-US" sz="3800" b="1">
                <a:solidFill>
                  <a:srgbClr val="002060"/>
                </a:solidFill>
                <a:latin typeface="Times New Roman"/>
                <a:ea typeface="Times New Roman"/>
                <a:cs typeface="Times New Roman"/>
                <a:sym typeface="Times New Roman"/>
              </a:rPr>
              <a:t>Segment Registers</a:t>
            </a:r>
            <a:endParaRPr sz="3800" b="1">
              <a:solidFill>
                <a:srgbClr val="002060"/>
              </a:solidFill>
              <a:latin typeface="Times New Roman"/>
              <a:ea typeface="Times New Roman"/>
              <a:cs typeface="Times New Roman"/>
              <a:sym typeface="Times New Roman"/>
            </a:endParaRPr>
          </a:p>
        </p:txBody>
      </p:sp>
      <p:sp>
        <p:nvSpPr>
          <p:cNvPr id="952" name="Google Shape;952;p55"/>
          <p:cNvSpPr txBox="1">
            <a:spLocks noGrp="1"/>
          </p:cNvSpPr>
          <p:nvPr>
            <p:ph type="body" idx="1"/>
          </p:nvPr>
        </p:nvSpPr>
        <p:spPr>
          <a:xfrm>
            <a:off x="887283" y="809772"/>
            <a:ext cx="10972800" cy="5252750"/>
          </a:xfrm>
          <a:prstGeom prst="rect">
            <a:avLst/>
          </a:prstGeom>
          <a:noFill/>
          <a:ln>
            <a:noFill/>
          </a:ln>
        </p:spPr>
        <p:txBody>
          <a:bodyPr spcFirstLastPara="1" wrap="square" lIns="91425" tIns="45700" rIns="91425" bIns="45700" anchor="t" anchorCtr="0">
            <a:noAutofit/>
          </a:bodyPr>
          <a:lstStyle/>
          <a:p>
            <a:pPr marL="342900" lvl="0" indent="-342900" algn="l" rtl="0">
              <a:spcBef>
                <a:spcPts val="0"/>
              </a:spcBef>
              <a:spcAft>
                <a:spcPts val="0"/>
              </a:spcAft>
              <a:buClr>
                <a:srgbClr val="C00000"/>
              </a:buClr>
              <a:buSzPts val="2400"/>
              <a:buFont typeface="Noto Sans Symbols"/>
              <a:buChar char="⮚"/>
            </a:pPr>
            <a:r>
              <a:rPr lang="en-US" sz="2400" b="1">
                <a:solidFill>
                  <a:srgbClr val="C00000"/>
                </a:solidFill>
                <a:latin typeface="Times New Roman"/>
                <a:ea typeface="Times New Roman"/>
                <a:cs typeface="Times New Roman"/>
                <a:sym typeface="Times New Roman"/>
              </a:rPr>
              <a:t>Six</a:t>
            </a:r>
            <a:r>
              <a:rPr lang="en-US" sz="2400">
                <a:latin typeface="Times New Roman"/>
                <a:ea typeface="Times New Roman"/>
                <a:cs typeface="Times New Roman"/>
                <a:sym typeface="Times New Roman"/>
              </a:rPr>
              <a:t> </a:t>
            </a:r>
            <a:r>
              <a:rPr lang="en-US" sz="2400" b="1">
                <a:latin typeface="Times New Roman"/>
                <a:ea typeface="Times New Roman"/>
                <a:cs typeface="Times New Roman"/>
                <a:sym typeface="Times New Roman"/>
              </a:rPr>
              <a:t>Segment Registers available</a:t>
            </a:r>
            <a:endParaRPr/>
          </a:p>
          <a:p>
            <a:pPr marL="342900" lvl="0" indent="-190500" algn="l" rtl="0">
              <a:spcBef>
                <a:spcPts val="480"/>
              </a:spcBef>
              <a:spcAft>
                <a:spcPts val="0"/>
              </a:spcAft>
              <a:buClr>
                <a:schemeClr val="dk1"/>
              </a:buClr>
              <a:buSzPts val="2400"/>
              <a:buFont typeface="Noto Sans Symbols"/>
              <a:buNone/>
            </a:pPr>
            <a:endParaRPr sz="2400" dirty="0">
              <a:latin typeface="Times New Roman"/>
              <a:ea typeface="Times New Roman"/>
              <a:cs typeface="Times New Roman"/>
              <a:sym typeface="Times New Roman"/>
            </a:endParaRPr>
          </a:p>
          <a:p>
            <a:pPr marL="342900" lvl="0" indent="-190500" algn="l" rtl="0">
              <a:spcBef>
                <a:spcPts val="480"/>
              </a:spcBef>
              <a:spcAft>
                <a:spcPts val="0"/>
              </a:spcAft>
              <a:buClr>
                <a:schemeClr val="dk1"/>
              </a:buClr>
              <a:buSzPts val="2400"/>
              <a:buNone/>
            </a:pPr>
            <a:endParaRPr sz="2400" dirty="0">
              <a:latin typeface="Times New Roman"/>
              <a:ea typeface="Times New Roman"/>
              <a:cs typeface="Times New Roman"/>
              <a:sym typeface="Times New Roman"/>
            </a:endParaRPr>
          </a:p>
          <a:p>
            <a:pPr marL="342900" lvl="0" indent="-190500" algn="l" rtl="0">
              <a:spcBef>
                <a:spcPts val="480"/>
              </a:spcBef>
              <a:spcAft>
                <a:spcPts val="0"/>
              </a:spcAft>
              <a:buClr>
                <a:schemeClr val="dk1"/>
              </a:buClr>
              <a:buSzPts val="2400"/>
              <a:buNone/>
            </a:pPr>
            <a:endParaRPr sz="2400" dirty="0">
              <a:latin typeface="Times New Roman"/>
              <a:ea typeface="Times New Roman"/>
              <a:cs typeface="Times New Roman"/>
              <a:sym typeface="Times New Roman"/>
            </a:endParaRPr>
          </a:p>
          <a:p>
            <a:pPr marL="342900" lvl="0" indent="-190500" algn="l" rtl="0">
              <a:spcBef>
                <a:spcPts val="480"/>
              </a:spcBef>
              <a:spcAft>
                <a:spcPts val="0"/>
              </a:spcAft>
              <a:buClr>
                <a:schemeClr val="dk1"/>
              </a:buClr>
              <a:buSzPts val="2400"/>
              <a:buNone/>
            </a:pPr>
            <a:endParaRPr sz="2400" dirty="0">
              <a:latin typeface="Times New Roman"/>
              <a:ea typeface="Times New Roman"/>
              <a:cs typeface="Times New Roman"/>
              <a:sym typeface="Times New Roman"/>
            </a:endParaRPr>
          </a:p>
          <a:p>
            <a:pPr marL="342900" lvl="0" indent="-190500" algn="l" rtl="0">
              <a:spcBef>
                <a:spcPts val="480"/>
              </a:spcBef>
              <a:spcAft>
                <a:spcPts val="0"/>
              </a:spcAft>
              <a:buClr>
                <a:schemeClr val="dk1"/>
              </a:buClr>
              <a:buSzPts val="2400"/>
              <a:buNone/>
            </a:pPr>
            <a:endParaRPr sz="2400" dirty="0">
              <a:latin typeface="Times New Roman"/>
              <a:ea typeface="Times New Roman"/>
              <a:cs typeface="Times New Roman"/>
              <a:sym typeface="Times New Roman"/>
            </a:endParaRPr>
          </a:p>
          <a:p>
            <a:pPr marL="342900" lvl="0" indent="-190500" algn="l" rtl="0">
              <a:spcBef>
                <a:spcPts val="480"/>
              </a:spcBef>
              <a:spcAft>
                <a:spcPts val="0"/>
              </a:spcAft>
              <a:buClr>
                <a:schemeClr val="dk1"/>
              </a:buClr>
              <a:buSzPts val="2400"/>
              <a:buNone/>
            </a:pPr>
            <a:endParaRPr sz="2400" dirty="0">
              <a:latin typeface="Times New Roman"/>
              <a:ea typeface="Times New Roman"/>
              <a:cs typeface="Times New Roman"/>
              <a:sym typeface="Times New Roman"/>
            </a:endParaRPr>
          </a:p>
          <a:p>
            <a:pPr marL="342900" lvl="0" indent="-190500" algn="l" rtl="0">
              <a:spcBef>
                <a:spcPts val="480"/>
              </a:spcBef>
              <a:spcAft>
                <a:spcPts val="0"/>
              </a:spcAft>
              <a:buClr>
                <a:schemeClr val="dk1"/>
              </a:buClr>
              <a:buSzPts val="2400"/>
              <a:buNone/>
            </a:pPr>
            <a:endParaRPr sz="2400" dirty="0">
              <a:latin typeface="Times New Roman"/>
              <a:ea typeface="Times New Roman"/>
              <a:cs typeface="Times New Roman"/>
              <a:sym typeface="Times New Roman"/>
            </a:endParaRPr>
          </a:p>
          <a:p>
            <a:pPr marL="342900" lvl="0" indent="-190500" algn="l" rtl="0">
              <a:spcBef>
                <a:spcPts val="480"/>
              </a:spcBef>
              <a:spcAft>
                <a:spcPts val="0"/>
              </a:spcAft>
              <a:buClr>
                <a:schemeClr val="dk1"/>
              </a:buClr>
              <a:buSzPts val="2400"/>
              <a:buNone/>
            </a:pPr>
            <a:endParaRPr sz="2400" dirty="0">
              <a:latin typeface="Times New Roman"/>
              <a:ea typeface="Times New Roman"/>
              <a:cs typeface="Times New Roman"/>
              <a:sym typeface="Times New Roman"/>
            </a:endParaRPr>
          </a:p>
          <a:p>
            <a:pPr marL="0" lvl="0" indent="0" algn="l" rtl="0">
              <a:lnSpc>
                <a:spcPct val="120000"/>
              </a:lnSpc>
              <a:spcBef>
                <a:spcPts val="0"/>
              </a:spcBef>
              <a:spcAft>
                <a:spcPts val="0"/>
              </a:spcAft>
              <a:buClr>
                <a:schemeClr val="dk1"/>
              </a:buClr>
              <a:buSzPts val="2400"/>
              <a:buNone/>
            </a:pPr>
            <a:endParaRPr sz="2400" dirty="0">
              <a:latin typeface="Times New Roman"/>
              <a:ea typeface="Times New Roman"/>
              <a:cs typeface="Times New Roman"/>
              <a:sym typeface="Times New Roman"/>
            </a:endParaRPr>
          </a:p>
          <a:p>
            <a:pPr marL="342900" lvl="0" indent="-342900" algn="l" rtl="0">
              <a:lnSpc>
                <a:spcPct val="120000"/>
              </a:lnSpc>
              <a:spcBef>
                <a:spcPts val="0"/>
              </a:spcBef>
              <a:spcAft>
                <a:spcPts val="0"/>
              </a:spcAft>
              <a:buClr>
                <a:schemeClr val="dk1"/>
              </a:buClr>
              <a:buSzPts val="2800"/>
              <a:buFont typeface="Noto Sans Symbols"/>
              <a:buChar char="⮚"/>
            </a:pPr>
            <a:r>
              <a:rPr lang="en-US" sz="2800" b="1" dirty="0">
                <a:latin typeface="Times New Roman"/>
                <a:ea typeface="Times New Roman"/>
                <a:cs typeface="Times New Roman"/>
                <a:sym typeface="Times New Roman"/>
              </a:rPr>
              <a:t>Instructions</a:t>
            </a:r>
            <a:r>
              <a:rPr lang="en-US" sz="2800" dirty="0">
                <a:latin typeface="Times New Roman"/>
                <a:ea typeface="Times New Roman"/>
                <a:cs typeface="Times New Roman"/>
                <a:sym typeface="Times New Roman"/>
              </a:rPr>
              <a:t> used to load registers are either direct load </a:t>
            </a:r>
            <a:r>
              <a:rPr lang="en-US" sz="2800" b="1" dirty="0">
                <a:solidFill>
                  <a:srgbClr val="C00000"/>
                </a:solidFill>
                <a:latin typeface="Times New Roman"/>
                <a:ea typeface="Times New Roman"/>
                <a:cs typeface="Times New Roman"/>
                <a:sym typeface="Times New Roman"/>
              </a:rPr>
              <a:t>(MOV, LDS) </a:t>
            </a:r>
            <a:r>
              <a:rPr lang="en-US" sz="2800" dirty="0">
                <a:latin typeface="Times New Roman"/>
                <a:ea typeface="Times New Roman"/>
                <a:cs typeface="Times New Roman"/>
                <a:sym typeface="Times New Roman"/>
              </a:rPr>
              <a:t>or </a:t>
            </a:r>
            <a:endParaRPr sz="2800" dirty="0">
              <a:latin typeface="Times New Roman"/>
              <a:ea typeface="Times New Roman"/>
              <a:cs typeface="Times New Roman"/>
              <a:sym typeface="Times New Roman"/>
            </a:endParaRPr>
          </a:p>
          <a:p>
            <a:pPr marL="0" lvl="0" indent="0" algn="l" rtl="0">
              <a:lnSpc>
                <a:spcPct val="120000"/>
              </a:lnSpc>
              <a:spcBef>
                <a:spcPts val="0"/>
              </a:spcBef>
              <a:spcAft>
                <a:spcPts val="0"/>
              </a:spcAft>
              <a:buClr>
                <a:schemeClr val="dk1"/>
              </a:buClr>
              <a:buSzPts val="2800"/>
              <a:buNone/>
            </a:pPr>
            <a:r>
              <a:rPr lang="en-US" sz="2800" b="1" dirty="0">
                <a:latin typeface="Times New Roman"/>
                <a:ea typeface="Times New Roman"/>
                <a:cs typeface="Times New Roman"/>
                <a:sym typeface="Times New Roman"/>
              </a:rPr>
              <a:t>    implied load instruction</a:t>
            </a:r>
            <a:r>
              <a:rPr lang="en-US" sz="2800" dirty="0">
                <a:latin typeface="Times New Roman"/>
                <a:ea typeface="Times New Roman"/>
                <a:cs typeface="Times New Roman"/>
                <a:sym typeface="Times New Roman"/>
              </a:rPr>
              <a:t> </a:t>
            </a:r>
            <a:r>
              <a:rPr lang="en-US" sz="2800" b="1" dirty="0">
                <a:solidFill>
                  <a:srgbClr val="C00000"/>
                </a:solidFill>
                <a:latin typeface="Times New Roman"/>
                <a:ea typeface="Times New Roman"/>
                <a:cs typeface="Times New Roman"/>
                <a:sym typeface="Times New Roman"/>
              </a:rPr>
              <a:t>(CALL, JMP). </a:t>
            </a:r>
            <a:endParaRPr sz="2800" b="1" dirty="0">
              <a:solidFill>
                <a:srgbClr val="C00000"/>
              </a:solidFill>
              <a:latin typeface="Times New Roman"/>
              <a:ea typeface="Times New Roman"/>
              <a:cs typeface="Times New Roman"/>
              <a:sym typeface="Times New Roman"/>
            </a:endParaRPr>
          </a:p>
        </p:txBody>
      </p:sp>
      <p:sp>
        <p:nvSpPr>
          <p:cNvPr id="953" name="Google Shape;953;p55"/>
          <p:cNvSpPr txBox="1">
            <a:spLocks noGrp="1"/>
          </p:cNvSpPr>
          <p:nvPr>
            <p:ph type="ftr" idx="11"/>
          </p:nvPr>
        </p:nvSpPr>
        <p:spPr>
          <a:xfrm>
            <a:off x="4165600" y="6356393"/>
            <a:ext cx="3860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GB" sz="1050" b="1" smtClean="0">
                <a:solidFill>
                  <a:schemeClr val="dk1"/>
                </a:solidFill>
                <a:latin typeface="Times New Roman"/>
                <a:ea typeface="Times New Roman"/>
                <a:cs typeface="Times New Roman"/>
                <a:sym typeface="Times New Roman"/>
              </a:rPr>
              <a:t>Microprocessor Architecture and Internet of Things_CET3014B    Unit 3      2022-23     S4  </a:t>
            </a:r>
            <a:endParaRPr sz="1050" b="1">
              <a:solidFill>
                <a:schemeClr val="dk1"/>
              </a:solidFill>
              <a:latin typeface="Times New Roman"/>
              <a:ea typeface="Times New Roman"/>
              <a:cs typeface="Times New Roman"/>
              <a:sym typeface="Times New Roman"/>
            </a:endParaRPr>
          </a:p>
        </p:txBody>
      </p:sp>
      <p:pic>
        <p:nvPicPr>
          <p:cNvPr id="954" name="Google Shape;954;p55"/>
          <p:cNvPicPr preferRelativeResize="0"/>
          <p:nvPr/>
        </p:nvPicPr>
        <p:blipFill rotWithShape="1">
          <a:blip r:embed="rId3">
            <a:alphaModFix/>
          </a:blip>
          <a:srcRect/>
          <a:stretch/>
        </p:blipFill>
        <p:spPr>
          <a:xfrm>
            <a:off x="60542" y="16761"/>
            <a:ext cx="842979" cy="796834"/>
          </a:xfrm>
          <a:prstGeom prst="rect">
            <a:avLst/>
          </a:prstGeom>
          <a:noFill/>
          <a:ln>
            <a:noFill/>
          </a:ln>
        </p:spPr>
      </p:pic>
      <p:pic>
        <p:nvPicPr>
          <p:cNvPr id="955" name="Google Shape;955;p55"/>
          <p:cNvPicPr preferRelativeResize="0"/>
          <p:nvPr/>
        </p:nvPicPr>
        <p:blipFill rotWithShape="1">
          <a:blip r:embed="rId4">
            <a:alphaModFix/>
          </a:blip>
          <a:srcRect/>
          <a:stretch/>
        </p:blipFill>
        <p:spPr>
          <a:xfrm>
            <a:off x="1124823" y="1439989"/>
            <a:ext cx="8328917" cy="3754582"/>
          </a:xfrm>
          <a:prstGeom prst="rect">
            <a:avLst/>
          </a:prstGeom>
          <a:noFill/>
          <a:ln>
            <a:noFill/>
          </a:ln>
        </p:spPr>
      </p:pic>
      <p:sp>
        <p:nvSpPr>
          <p:cNvPr id="956" name="Google Shape;956;p55"/>
          <p:cNvSpPr txBox="1">
            <a:spLocks noGrp="1"/>
          </p:cNvSpPr>
          <p:nvPr>
            <p:ph type="sldNum" idx="12"/>
          </p:nvPr>
        </p:nvSpPr>
        <p:spPr>
          <a:xfrm>
            <a:off x="8737600" y="6356393"/>
            <a:ext cx="28448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63</a:t>
            </a:fld>
            <a:endParaRPr/>
          </a:p>
        </p:txBody>
      </p:sp>
      <p:sp>
        <p:nvSpPr>
          <p:cNvPr id="957" name="Google Shape;957;p55"/>
          <p:cNvSpPr txBox="1">
            <a:spLocks noGrp="1"/>
          </p:cNvSpPr>
          <p:nvPr>
            <p:ph type="dt" idx="10"/>
          </p:nvPr>
        </p:nvSpPr>
        <p:spPr>
          <a:xfrm>
            <a:off x="609600" y="6356393"/>
            <a:ext cx="28448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36887EB2-7D8C-47CC-9C4F-38DFA2E546F3}" type="datetime1">
              <a:rPr lang="en-US" smtClean="0"/>
              <a:t>3/29/2023</a:t>
            </a:fld>
            <a:endParaRPr/>
          </a:p>
        </p:txBody>
      </p:sp>
      <p:cxnSp>
        <p:nvCxnSpPr>
          <p:cNvPr id="958" name="Google Shape;958;p55"/>
          <p:cNvCxnSpPr/>
          <p:nvPr/>
        </p:nvCxnSpPr>
        <p:spPr>
          <a:xfrm rot="10800000" flipH="1">
            <a:off x="0" y="841084"/>
            <a:ext cx="12192000" cy="27709"/>
          </a:xfrm>
          <a:prstGeom prst="straightConnector1">
            <a:avLst/>
          </a:prstGeom>
          <a:noFill/>
          <a:ln w="9525" cap="flat" cmpd="sng">
            <a:solidFill>
              <a:srgbClr val="00B050"/>
            </a:solidFill>
            <a:prstDash val="solid"/>
            <a:round/>
            <a:headEnd type="none" w="sm" len="sm"/>
            <a:tailEnd type="none" w="sm" len="sm"/>
          </a:ln>
        </p:spPr>
      </p:cxnSp>
      <p:sp>
        <p:nvSpPr>
          <p:cNvPr id="959" name="Google Shape;959;p55"/>
          <p:cNvSpPr/>
          <p:nvPr/>
        </p:nvSpPr>
        <p:spPr>
          <a:xfrm>
            <a:off x="146051" y="6356350"/>
            <a:ext cx="471487" cy="457200"/>
          </a:xfrm>
          <a:prstGeom prst="rect">
            <a:avLst/>
          </a:prstGeom>
          <a:solidFill>
            <a:srgbClr val="7030A0"/>
          </a:solidFill>
          <a:ln w="25400" cap="flat" cmpd="sng">
            <a:solidFill>
              <a:srgbClr val="7030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960" name="Google Shape;960;p55"/>
          <p:cNvCxnSpPr/>
          <p:nvPr/>
        </p:nvCxnSpPr>
        <p:spPr>
          <a:xfrm flipH="1">
            <a:off x="887283" y="108015"/>
            <a:ext cx="14288" cy="6821487"/>
          </a:xfrm>
          <a:prstGeom prst="straightConnector1">
            <a:avLst/>
          </a:prstGeom>
          <a:noFill/>
          <a:ln w="15875" cap="flat" cmpd="sng">
            <a:solidFill>
              <a:srgbClr val="00B050"/>
            </a:solidFill>
            <a:prstDash val="solid"/>
            <a:round/>
            <a:headEnd type="none" w="sm" len="sm"/>
            <a:tailEnd type="none" w="sm" len="sm"/>
          </a:ln>
        </p:spPr>
      </p:cxnSp>
      <p:cxnSp>
        <p:nvCxnSpPr>
          <p:cNvPr id="961" name="Google Shape;961;p55"/>
          <p:cNvCxnSpPr/>
          <p:nvPr/>
        </p:nvCxnSpPr>
        <p:spPr>
          <a:xfrm>
            <a:off x="0" y="6321714"/>
            <a:ext cx="12192000" cy="0"/>
          </a:xfrm>
          <a:prstGeom prst="straightConnector1">
            <a:avLst/>
          </a:prstGeom>
          <a:noFill/>
          <a:ln w="15875" cap="flat" cmpd="sng">
            <a:solidFill>
              <a:srgbClr val="00B050"/>
            </a:solidFill>
            <a:prstDash val="solid"/>
            <a:round/>
            <a:headEnd type="none" w="sm" len="sm"/>
            <a:tailEnd type="none" w="sm" len="sm"/>
          </a:ln>
        </p:spPr>
      </p:cxn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967"/>
        <p:cNvGrpSpPr/>
        <p:nvPr/>
      </p:nvGrpSpPr>
      <p:grpSpPr>
        <a:xfrm>
          <a:off x="0" y="0"/>
          <a:ext cx="0" cy="0"/>
          <a:chOff x="0" y="0"/>
          <a:chExt cx="0" cy="0"/>
        </a:xfrm>
      </p:grpSpPr>
      <p:sp>
        <p:nvSpPr>
          <p:cNvPr id="968" name="Google Shape;968;p56"/>
          <p:cNvSpPr txBox="1">
            <a:spLocks noGrp="1"/>
          </p:cNvSpPr>
          <p:nvPr>
            <p:ph type="title"/>
          </p:nvPr>
        </p:nvSpPr>
        <p:spPr>
          <a:xfrm>
            <a:off x="806666" y="108875"/>
            <a:ext cx="9530080" cy="626394"/>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rgbClr val="002060"/>
              </a:buClr>
              <a:buSzPts val="5400"/>
              <a:buFont typeface="Times New Roman"/>
              <a:buNone/>
            </a:pPr>
            <a:r>
              <a:rPr lang="en-US" sz="5400" b="1">
                <a:solidFill>
                  <a:srgbClr val="002060"/>
                </a:solidFill>
                <a:latin typeface="Times New Roman"/>
                <a:ea typeface="Times New Roman"/>
                <a:cs typeface="Times New Roman"/>
                <a:sym typeface="Times New Roman"/>
              </a:rPr>
              <a:t>Segment Registers</a:t>
            </a:r>
            <a:endParaRPr sz="5400" b="1">
              <a:solidFill>
                <a:srgbClr val="002060"/>
              </a:solidFill>
              <a:latin typeface="Times New Roman"/>
              <a:ea typeface="Times New Roman"/>
              <a:cs typeface="Times New Roman"/>
              <a:sym typeface="Times New Roman"/>
            </a:endParaRPr>
          </a:p>
        </p:txBody>
      </p:sp>
      <p:sp>
        <p:nvSpPr>
          <p:cNvPr id="969" name="Google Shape;969;p56"/>
          <p:cNvSpPr txBox="1">
            <a:spLocks noGrp="1"/>
          </p:cNvSpPr>
          <p:nvPr>
            <p:ph type="body" idx="1"/>
          </p:nvPr>
        </p:nvSpPr>
        <p:spPr>
          <a:xfrm>
            <a:off x="825012" y="1055035"/>
            <a:ext cx="11356672" cy="5117123"/>
          </a:xfrm>
          <a:prstGeom prst="rect">
            <a:avLst/>
          </a:prstGeom>
          <a:noFill/>
          <a:ln>
            <a:noFill/>
          </a:ln>
        </p:spPr>
        <p:txBody>
          <a:bodyPr spcFirstLastPara="1" wrap="square" lIns="91425" tIns="45700" rIns="91425" bIns="45700" anchor="t" anchorCtr="0">
            <a:noAutofit/>
          </a:bodyPr>
          <a:lstStyle/>
          <a:p>
            <a:pPr marL="342900" lvl="0" indent="-342900" algn="l" rtl="0">
              <a:lnSpc>
                <a:spcPct val="120000"/>
              </a:lnSpc>
              <a:spcBef>
                <a:spcPts val="0"/>
              </a:spcBef>
              <a:spcAft>
                <a:spcPts val="0"/>
              </a:spcAft>
              <a:buClr>
                <a:schemeClr val="dk1"/>
              </a:buClr>
              <a:buSzPts val="2800"/>
              <a:buChar char="•"/>
            </a:pPr>
            <a:r>
              <a:rPr lang="en-US" sz="2800">
                <a:latin typeface="Times New Roman"/>
                <a:ea typeface="Times New Roman"/>
                <a:cs typeface="Times New Roman"/>
                <a:sym typeface="Times New Roman"/>
              </a:rPr>
              <a:t>To </a:t>
            </a:r>
            <a:r>
              <a:rPr lang="en-US" sz="2800" b="1">
                <a:latin typeface="Times New Roman"/>
                <a:ea typeface="Times New Roman"/>
                <a:cs typeface="Times New Roman"/>
                <a:sym typeface="Times New Roman"/>
              </a:rPr>
              <a:t>reduce</a:t>
            </a:r>
            <a:r>
              <a:rPr lang="en-US" sz="2800">
                <a:latin typeface="Times New Roman"/>
                <a:ea typeface="Times New Roman"/>
                <a:cs typeface="Times New Roman"/>
                <a:sym typeface="Times New Roman"/>
              </a:rPr>
              <a:t> </a:t>
            </a:r>
            <a:r>
              <a:rPr lang="en-US" sz="2800" b="1">
                <a:solidFill>
                  <a:srgbClr val="C00000"/>
                </a:solidFill>
                <a:latin typeface="Times New Roman"/>
                <a:ea typeface="Times New Roman"/>
                <a:cs typeface="Times New Roman"/>
                <a:sym typeface="Times New Roman"/>
              </a:rPr>
              <a:t>address translation time </a:t>
            </a:r>
            <a:r>
              <a:rPr lang="en-US" sz="2800">
                <a:latin typeface="Times New Roman"/>
                <a:ea typeface="Times New Roman"/>
                <a:cs typeface="Times New Roman"/>
                <a:sym typeface="Times New Roman"/>
              </a:rPr>
              <a:t>and </a:t>
            </a:r>
            <a:r>
              <a:rPr lang="en-US" sz="2800" b="1">
                <a:latin typeface="Times New Roman"/>
                <a:ea typeface="Times New Roman"/>
                <a:cs typeface="Times New Roman"/>
                <a:sym typeface="Times New Roman"/>
              </a:rPr>
              <a:t>coding complexity</a:t>
            </a:r>
            <a:r>
              <a:rPr lang="en-US" sz="2800">
                <a:latin typeface="Times New Roman"/>
                <a:ea typeface="Times New Roman"/>
                <a:cs typeface="Times New Roman"/>
                <a:sym typeface="Times New Roman"/>
              </a:rPr>
              <a:t>, processor provides </a:t>
            </a:r>
            <a:r>
              <a:rPr lang="en-US" sz="2800" b="1">
                <a:solidFill>
                  <a:srgbClr val="4F6128"/>
                </a:solidFill>
                <a:latin typeface="Times New Roman"/>
                <a:ea typeface="Times New Roman"/>
                <a:cs typeface="Times New Roman"/>
                <a:sym typeface="Times New Roman"/>
              </a:rPr>
              <a:t>6 registers </a:t>
            </a:r>
            <a:r>
              <a:rPr lang="en-US" sz="2800">
                <a:latin typeface="Times New Roman"/>
                <a:ea typeface="Times New Roman"/>
                <a:cs typeface="Times New Roman"/>
                <a:sym typeface="Times New Roman"/>
              </a:rPr>
              <a:t>for </a:t>
            </a:r>
            <a:r>
              <a:rPr lang="en-US" sz="2800">
                <a:solidFill>
                  <a:srgbClr val="FF0000"/>
                </a:solidFill>
                <a:latin typeface="Times New Roman"/>
                <a:ea typeface="Times New Roman"/>
                <a:cs typeface="Times New Roman"/>
                <a:sym typeface="Times New Roman"/>
              </a:rPr>
              <a:t>holding segment selectors. </a:t>
            </a:r>
            <a:endParaRPr/>
          </a:p>
          <a:p>
            <a:pPr marL="342900" lvl="0" indent="-165100" algn="l" rtl="0">
              <a:lnSpc>
                <a:spcPct val="120000"/>
              </a:lnSpc>
              <a:spcBef>
                <a:spcPts val="0"/>
              </a:spcBef>
              <a:spcAft>
                <a:spcPts val="0"/>
              </a:spcAft>
              <a:buClr>
                <a:schemeClr val="dk1"/>
              </a:buClr>
              <a:buSzPts val="2800"/>
              <a:buNone/>
            </a:pPr>
            <a:endParaRPr sz="2800">
              <a:latin typeface="Times New Roman"/>
              <a:ea typeface="Times New Roman"/>
              <a:cs typeface="Times New Roman"/>
              <a:sym typeface="Times New Roman"/>
            </a:endParaRPr>
          </a:p>
          <a:p>
            <a:pPr marL="342900" lvl="0" indent="-342900" algn="l" rtl="0">
              <a:lnSpc>
                <a:spcPct val="120000"/>
              </a:lnSpc>
              <a:spcBef>
                <a:spcPts val="0"/>
              </a:spcBef>
              <a:spcAft>
                <a:spcPts val="0"/>
              </a:spcAft>
              <a:buClr>
                <a:schemeClr val="dk1"/>
              </a:buClr>
              <a:buSzPts val="2800"/>
              <a:buChar char="•"/>
            </a:pPr>
            <a:r>
              <a:rPr lang="en-US" sz="2800">
                <a:latin typeface="Times New Roman"/>
                <a:ea typeface="Times New Roman"/>
                <a:cs typeface="Times New Roman"/>
                <a:sym typeface="Times New Roman"/>
              </a:rPr>
              <a:t>Each one supports specific type of memory reference </a:t>
            </a:r>
            <a:endParaRPr/>
          </a:p>
          <a:p>
            <a:pPr marL="742950" lvl="1" indent="-285750" algn="l" rtl="0">
              <a:lnSpc>
                <a:spcPct val="120000"/>
              </a:lnSpc>
              <a:spcBef>
                <a:spcPts val="0"/>
              </a:spcBef>
              <a:spcAft>
                <a:spcPts val="0"/>
              </a:spcAft>
              <a:buClr>
                <a:srgbClr val="7030A0"/>
              </a:buClr>
              <a:buSzPts val="2400"/>
              <a:buChar char="–"/>
            </a:pPr>
            <a:r>
              <a:rPr lang="en-US" sz="2400" b="1">
                <a:solidFill>
                  <a:srgbClr val="7030A0"/>
                </a:solidFill>
                <a:latin typeface="Times New Roman"/>
                <a:ea typeface="Times New Roman"/>
                <a:cs typeface="Times New Roman"/>
                <a:sym typeface="Times New Roman"/>
              </a:rPr>
              <a:t>CS: Code Segment</a:t>
            </a:r>
            <a:endParaRPr/>
          </a:p>
          <a:p>
            <a:pPr marL="742950" lvl="1" indent="-285750" algn="l" rtl="0">
              <a:lnSpc>
                <a:spcPct val="120000"/>
              </a:lnSpc>
              <a:spcBef>
                <a:spcPts val="0"/>
              </a:spcBef>
              <a:spcAft>
                <a:spcPts val="0"/>
              </a:spcAft>
              <a:buClr>
                <a:srgbClr val="7030A0"/>
              </a:buClr>
              <a:buSzPts val="2400"/>
              <a:buChar char="–"/>
            </a:pPr>
            <a:r>
              <a:rPr lang="en-US" sz="2400" b="1">
                <a:solidFill>
                  <a:srgbClr val="7030A0"/>
                </a:solidFill>
                <a:latin typeface="Times New Roman"/>
                <a:ea typeface="Times New Roman"/>
                <a:cs typeface="Times New Roman"/>
                <a:sym typeface="Times New Roman"/>
              </a:rPr>
              <a:t>DS: Data Segment</a:t>
            </a:r>
            <a:endParaRPr/>
          </a:p>
          <a:p>
            <a:pPr marL="742950" lvl="1" indent="-285750" algn="l" rtl="0">
              <a:lnSpc>
                <a:spcPct val="120000"/>
              </a:lnSpc>
              <a:spcBef>
                <a:spcPts val="0"/>
              </a:spcBef>
              <a:spcAft>
                <a:spcPts val="0"/>
              </a:spcAft>
              <a:buClr>
                <a:srgbClr val="7030A0"/>
              </a:buClr>
              <a:buSzPts val="2400"/>
              <a:buChar char="–"/>
            </a:pPr>
            <a:r>
              <a:rPr lang="en-US" sz="2400" b="1">
                <a:solidFill>
                  <a:srgbClr val="7030A0"/>
                </a:solidFill>
                <a:latin typeface="Times New Roman"/>
                <a:ea typeface="Times New Roman"/>
                <a:cs typeface="Times New Roman"/>
                <a:sym typeface="Times New Roman"/>
              </a:rPr>
              <a:t>SS: Stack Segment </a:t>
            </a:r>
            <a:endParaRPr/>
          </a:p>
          <a:p>
            <a:pPr marL="342900" lvl="0" indent="-342900" algn="l" rtl="0">
              <a:lnSpc>
                <a:spcPct val="120000"/>
              </a:lnSpc>
              <a:spcBef>
                <a:spcPts val="0"/>
              </a:spcBef>
              <a:spcAft>
                <a:spcPts val="0"/>
              </a:spcAft>
              <a:buClr>
                <a:schemeClr val="dk1"/>
              </a:buClr>
              <a:buSzPts val="2800"/>
              <a:buChar char="•"/>
            </a:pPr>
            <a:r>
              <a:rPr lang="en-US" sz="2800" b="1">
                <a:latin typeface="Times New Roman"/>
                <a:ea typeface="Times New Roman"/>
                <a:cs typeface="Times New Roman"/>
                <a:sym typeface="Times New Roman"/>
              </a:rPr>
              <a:t>Virtually</a:t>
            </a:r>
            <a:r>
              <a:rPr lang="en-US" sz="2800">
                <a:latin typeface="Times New Roman"/>
                <a:ea typeface="Times New Roman"/>
                <a:cs typeface="Times New Roman"/>
                <a:sym typeface="Times New Roman"/>
              </a:rPr>
              <a:t> to execute any program </a:t>
            </a:r>
            <a:r>
              <a:rPr lang="en-US" sz="2800" b="1">
                <a:solidFill>
                  <a:srgbClr val="4F6128"/>
                </a:solidFill>
                <a:latin typeface="Times New Roman"/>
                <a:ea typeface="Times New Roman"/>
                <a:cs typeface="Times New Roman"/>
                <a:sym typeface="Times New Roman"/>
              </a:rPr>
              <a:t>at least </a:t>
            </a:r>
            <a:r>
              <a:rPr lang="en-US" sz="2800" b="1">
                <a:solidFill>
                  <a:srgbClr val="974806"/>
                </a:solidFill>
                <a:latin typeface="Times New Roman"/>
                <a:ea typeface="Times New Roman"/>
                <a:cs typeface="Times New Roman"/>
                <a:sym typeface="Times New Roman"/>
              </a:rPr>
              <a:t>1 CS, 1 DS and 1 SS </a:t>
            </a:r>
            <a:r>
              <a:rPr lang="en-US" sz="2800">
                <a:latin typeface="Times New Roman"/>
                <a:ea typeface="Times New Roman"/>
                <a:cs typeface="Times New Roman"/>
                <a:sym typeface="Times New Roman"/>
              </a:rPr>
              <a:t>must be loaded with </a:t>
            </a:r>
            <a:r>
              <a:rPr lang="en-US" sz="2800" b="1">
                <a:latin typeface="Times New Roman"/>
                <a:ea typeface="Times New Roman"/>
                <a:cs typeface="Times New Roman"/>
                <a:sym typeface="Times New Roman"/>
              </a:rPr>
              <a:t>valid addresses</a:t>
            </a:r>
            <a:r>
              <a:rPr lang="en-US" sz="2800">
                <a:latin typeface="Times New Roman"/>
                <a:ea typeface="Times New Roman"/>
                <a:cs typeface="Times New Roman"/>
                <a:sym typeface="Times New Roman"/>
              </a:rPr>
              <a:t>.</a:t>
            </a:r>
            <a:endParaRPr/>
          </a:p>
          <a:p>
            <a:pPr marL="342900" lvl="0" indent="-342900" algn="l" rtl="0">
              <a:lnSpc>
                <a:spcPct val="120000"/>
              </a:lnSpc>
              <a:spcBef>
                <a:spcPts val="0"/>
              </a:spcBef>
              <a:spcAft>
                <a:spcPts val="0"/>
              </a:spcAft>
              <a:buClr>
                <a:schemeClr val="dk1"/>
              </a:buClr>
              <a:buSzPts val="2400"/>
              <a:buChar char="•"/>
            </a:pPr>
            <a:r>
              <a:rPr lang="en-US" sz="2400" b="1">
                <a:latin typeface="Times New Roman"/>
                <a:ea typeface="Times New Roman"/>
                <a:cs typeface="Times New Roman"/>
                <a:sym typeface="Times New Roman"/>
              </a:rPr>
              <a:t>Processor provided </a:t>
            </a:r>
            <a:r>
              <a:rPr lang="en-US" sz="2800" b="1">
                <a:solidFill>
                  <a:srgbClr val="974806"/>
                </a:solidFill>
                <a:latin typeface="Times New Roman"/>
                <a:ea typeface="Times New Roman"/>
                <a:cs typeface="Times New Roman"/>
                <a:sym typeface="Times New Roman"/>
              </a:rPr>
              <a:t>additional 3 data segment </a:t>
            </a:r>
            <a:r>
              <a:rPr lang="en-US" sz="2800">
                <a:latin typeface="Times New Roman"/>
                <a:ea typeface="Times New Roman"/>
                <a:cs typeface="Times New Roman"/>
                <a:sym typeface="Times New Roman"/>
              </a:rPr>
              <a:t>registers as : </a:t>
            </a:r>
            <a:r>
              <a:rPr lang="en-US" sz="2800" b="1">
                <a:latin typeface="Times New Roman"/>
                <a:ea typeface="Times New Roman"/>
                <a:cs typeface="Times New Roman"/>
                <a:sym typeface="Times New Roman"/>
              </a:rPr>
              <a:t>ES, FS and GS</a:t>
            </a:r>
            <a:endParaRPr/>
          </a:p>
        </p:txBody>
      </p:sp>
      <p:sp>
        <p:nvSpPr>
          <p:cNvPr id="970" name="Google Shape;970;p56"/>
          <p:cNvSpPr txBox="1">
            <a:spLocks noGrp="1"/>
          </p:cNvSpPr>
          <p:nvPr>
            <p:ph type="ftr" idx="11"/>
          </p:nvPr>
        </p:nvSpPr>
        <p:spPr>
          <a:xfrm>
            <a:off x="2826327" y="6356393"/>
            <a:ext cx="5200073"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GB" sz="1050" b="1" smtClean="0">
                <a:solidFill>
                  <a:schemeClr val="dk1"/>
                </a:solidFill>
                <a:latin typeface="Times New Roman"/>
                <a:ea typeface="Times New Roman"/>
                <a:cs typeface="Times New Roman"/>
                <a:sym typeface="Times New Roman"/>
              </a:rPr>
              <a:t>Microprocessor Architecture and Internet of Things_CET3014B    Unit 3      2022-23     S4  </a:t>
            </a:r>
            <a:endParaRPr sz="1050" b="1">
              <a:solidFill>
                <a:schemeClr val="dk1"/>
              </a:solidFill>
              <a:latin typeface="Times New Roman"/>
              <a:ea typeface="Times New Roman"/>
              <a:cs typeface="Times New Roman"/>
              <a:sym typeface="Times New Roman"/>
            </a:endParaRPr>
          </a:p>
        </p:txBody>
      </p:sp>
      <p:pic>
        <p:nvPicPr>
          <p:cNvPr id="971" name="Google Shape;971;p56"/>
          <p:cNvPicPr preferRelativeResize="0"/>
          <p:nvPr/>
        </p:nvPicPr>
        <p:blipFill rotWithShape="1">
          <a:blip r:embed="rId3">
            <a:alphaModFix/>
          </a:blip>
          <a:srcRect/>
          <a:stretch/>
        </p:blipFill>
        <p:spPr>
          <a:xfrm>
            <a:off x="60542" y="11749"/>
            <a:ext cx="842979" cy="796834"/>
          </a:xfrm>
          <a:prstGeom prst="rect">
            <a:avLst/>
          </a:prstGeom>
          <a:noFill/>
          <a:ln>
            <a:noFill/>
          </a:ln>
        </p:spPr>
      </p:pic>
      <p:sp>
        <p:nvSpPr>
          <p:cNvPr id="972" name="Google Shape;972;p56"/>
          <p:cNvSpPr txBox="1">
            <a:spLocks noGrp="1"/>
          </p:cNvSpPr>
          <p:nvPr>
            <p:ph type="sldNum" idx="12"/>
          </p:nvPr>
        </p:nvSpPr>
        <p:spPr>
          <a:xfrm>
            <a:off x="8737600" y="6356393"/>
            <a:ext cx="28448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64</a:t>
            </a:fld>
            <a:endParaRPr/>
          </a:p>
        </p:txBody>
      </p:sp>
      <p:sp>
        <p:nvSpPr>
          <p:cNvPr id="973" name="Google Shape;973;p56"/>
          <p:cNvSpPr txBox="1">
            <a:spLocks noGrp="1"/>
          </p:cNvSpPr>
          <p:nvPr>
            <p:ph type="dt" idx="10"/>
          </p:nvPr>
        </p:nvSpPr>
        <p:spPr>
          <a:xfrm>
            <a:off x="965200" y="6402387"/>
            <a:ext cx="28448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8468BDAD-1A0A-49CF-8273-ADCF117D5E47}" type="datetime1">
              <a:rPr lang="en-US" smtClean="0"/>
              <a:t>3/29/2023</a:t>
            </a:fld>
            <a:endParaRPr/>
          </a:p>
        </p:txBody>
      </p:sp>
      <p:cxnSp>
        <p:nvCxnSpPr>
          <p:cNvPr id="974" name="Google Shape;974;p56"/>
          <p:cNvCxnSpPr/>
          <p:nvPr/>
        </p:nvCxnSpPr>
        <p:spPr>
          <a:xfrm rot="10800000" flipH="1">
            <a:off x="60542" y="951701"/>
            <a:ext cx="12192000" cy="27709"/>
          </a:xfrm>
          <a:prstGeom prst="straightConnector1">
            <a:avLst/>
          </a:prstGeom>
          <a:noFill/>
          <a:ln w="9525" cap="flat" cmpd="sng">
            <a:solidFill>
              <a:srgbClr val="00B050"/>
            </a:solidFill>
            <a:prstDash val="solid"/>
            <a:round/>
            <a:headEnd type="none" w="sm" len="sm"/>
            <a:tailEnd type="none" w="sm" len="sm"/>
          </a:ln>
        </p:spPr>
      </p:cxnSp>
      <p:sp>
        <p:nvSpPr>
          <p:cNvPr id="975" name="Google Shape;975;p56"/>
          <p:cNvSpPr/>
          <p:nvPr/>
        </p:nvSpPr>
        <p:spPr>
          <a:xfrm>
            <a:off x="146051" y="6356350"/>
            <a:ext cx="471487" cy="457200"/>
          </a:xfrm>
          <a:prstGeom prst="rect">
            <a:avLst/>
          </a:prstGeom>
          <a:solidFill>
            <a:srgbClr val="7030A0"/>
          </a:solidFill>
          <a:ln w="25400" cap="flat" cmpd="sng">
            <a:solidFill>
              <a:srgbClr val="7030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976" name="Google Shape;976;p56"/>
          <p:cNvCxnSpPr/>
          <p:nvPr/>
        </p:nvCxnSpPr>
        <p:spPr>
          <a:xfrm flipH="1">
            <a:off x="773905" y="13063"/>
            <a:ext cx="14288" cy="6821487"/>
          </a:xfrm>
          <a:prstGeom prst="straightConnector1">
            <a:avLst/>
          </a:prstGeom>
          <a:noFill/>
          <a:ln w="15875" cap="flat" cmpd="sng">
            <a:solidFill>
              <a:srgbClr val="00B050"/>
            </a:solidFill>
            <a:prstDash val="solid"/>
            <a:round/>
            <a:headEnd type="none" w="sm" len="sm"/>
            <a:tailEnd type="none" w="sm" len="sm"/>
          </a:ln>
        </p:spPr>
      </p:cxnSp>
      <p:cxnSp>
        <p:nvCxnSpPr>
          <p:cNvPr id="977" name="Google Shape;977;p56"/>
          <p:cNvCxnSpPr/>
          <p:nvPr/>
        </p:nvCxnSpPr>
        <p:spPr>
          <a:xfrm>
            <a:off x="-10316" y="6264275"/>
            <a:ext cx="12192000" cy="0"/>
          </a:xfrm>
          <a:prstGeom prst="straightConnector1">
            <a:avLst/>
          </a:prstGeom>
          <a:noFill/>
          <a:ln w="15875" cap="flat" cmpd="sng">
            <a:solidFill>
              <a:srgbClr val="00B050"/>
            </a:solidFill>
            <a:prstDash val="solid"/>
            <a:round/>
            <a:headEnd type="none" w="sm" len="sm"/>
            <a:tailEnd type="none" w="sm" len="sm"/>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6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6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6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6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6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69">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69">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6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983"/>
        <p:cNvGrpSpPr/>
        <p:nvPr/>
      </p:nvGrpSpPr>
      <p:grpSpPr>
        <a:xfrm>
          <a:off x="0" y="0"/>
          <a:ext cx="0" cy="0"/>
          <a:chOff x="0" y="0"/>
          <a:chExt cx="0" cy="0"/>
        </a:xfrm>
      </p:grpSpPr>
      <p:sp>
        <p:nvSpPr>
          <p:cNvPr id="984" name="Google Shape;984;p57"/>
          <p:cNvSpPr txBox="1">
            <a:spLocks noGrp="1"/>
          </p:cNvSpPr>
          <p:nvPr>
            <p:ph type="title"/>
          </p:nvPr>
        </p:nvSpPr>
        <p:spPr>
          <a:xfrm>
            <a:off x="1564640" y="185368"/>
            <a:ext cx="9530080" cy="626394"/>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rgbClr val="002060"/>
              </a:buClr>
              <a:buSzPts val="5400"/>
              <a:buFont typeface="Times New Roman"/>
              <a:buNone/>
            </a:pPr>
            <a:r>
              <a:rPr lang="en-US" sz="5400" b="1">
                <a:solidFill>
                  <a:srgbClr val="002060"/>
                </a:solidFill>
                <a:latin typeface="Times New Roman"/>
                <a:ea typeface="Times New Roman"/>
                <a:cs typeface="Times New Roman"/>
                <a:sym typeface="Times New Roman"/>
              </a:rPr>
              <a:t>Null Segment Selector</a:t>
            </a:r>
            <a:endParaRPr sz="5400" b="1">
              <a:solidFill>
                <a:srgbClr val="002060"/>
              </a:solidFill>
              <a:latin typeface="Times New Roman"/>
              <a:ea typeface="Times New Roman"/>
              <a:cs typeface="Times New Roman"/>
              <a:sym typeface="Times New Roman"/>
            </a:endParaRPr>
          </a:p>
        </p:txBody>
      </p:sp>
      <p:sp>
        <p:nvSpPr>
          <p:cNvPr id="985" name="Google Shape;985;p57"/>
          <p:cNvSpPr txBox="1">
            <a:spLocks noGrp="1"/>
          </p:cNvSpPr>
          <p:nvPr>
            <p:ph type="body" idx="1"/>
          </p:nvPr>
        </p:nvSpPr>
        <p:spPr>
          <a:xfrm>
            <a:off x="842980" y="960121"/>
            <a:ext cx="10998500" cy="5396246"/>
          </a:xfrm>
          <a:prstGeom prst="rect">
            <a:avLst/>
          </a:prstGeom>
          <a:noFill/>
          <a:ln>
            <a:noFill/>
          </a:ln>
        </p:spPr>
        <p:txBody>
          <a:bodyPr spcFirstLastPara="1" wrap="square" lIns="91425" tIns="45700" rIns="91425" bIns="45700" anchor="t" anchorCtr="0">
            <a:normAutofit fontScale="85000" lnSpcReduction="20000"/>
          </a:bodyPr>
          <a:lstStyle/>
          <a:p>
            <a:pPr marL="0" lvl="0" indent="-151130" algn="just" rtl="0">
              <a:lnSpc>
                <a:spcPct val="120000"/>
              </a:lnSpc>
              <a:spcBef>
                <a:spcPts val="0"/>
              </a:spcBef>
              <a:spcAft>
                <a:spcPts val="0"/>
              </a:spcAft>
              <a:buClr>
                <a:srgbClr val="FF0000"/>
              </a:buClr>
              <a:buSzPct val="100000"/>
              <a:buFont typeface="Calibri"/>
              <a:buAutoNum type="arabicPeriod"/>
            </a:pPr>
            <a:r>
              <a:rPr lang="en-US" sz="2800" b="1" dirty="0">
                <a:solidFill>
                  <a:srgbClr val="FF0000"/>
                </a:solidFill>
                <a:latin typeface="Times New Roman"/>
                <a:ea typeface="Times New Roman"/>
                <a:cs typeface="Times New Roman"/>
                <a:sym typeface="Times New Roman"/>
              </a:rPr>
              <a:t> First entry </a:t>
            </a:r>
            <a:r>
              <a:rPr lang="en-US" sz="2800" dirty="0">
                <a:solidFill>
                  <a:srgbClr val="FF0000"/>
                </a:solidFill>
                <a:latin typeface="Times New Roman"/>
                <a:ea typeface="Times New Roman"/>
                <a:cs typeface="Times New Roman"/>
                <a:sym typeface="Times New Roman"/>
              </a:rPr>
              <a:t>of </a:t>
            </a:r>
            <a:r>
              <a:rPr lang="en-US" sz="2800" b="1" dirty="0">
                <a:solidFill>
                  <a:srgbClr val="974806"/>
                </a:solidFill>
                <a:latin typeface="Times New Roman"/>
                <a:ea typeface="Times New Roman"/>
                <a:cs typeface="Times New Roman"/>
                <a:sym typeface="Times New Roman"/>
              </a:rPr>
              <a:t>GDT</a:t>
            </a:r>
            <a:r>
              <a:rPr lang="en-US" sz="2800" dirty="0">
                <a:solidFill>
                  <a:srgbClr val="FF0000"/>
                </a:solidFill>
                <a:latin typeface="Times New Roman"/>
                <a:ea typeface="Times New Roman"/>
                <a:cs typeface="Times New Roman"/>
                <a:sym typeface="Times New Roman"/>
              </a:rPr>
              <a:t> </a:t>
            </a:r>
            <a:r>
              <a:rPr lang="en-US" sz="2800" dirty="0">
                <a:latin typeface="Times New Roman"/>
                <a:ea typeface="Times New Roman"/>
                <a:cs typeface="Times New Roman"/>
                <a:sym typeface="Times New Roman"/>
              </a:rPr>
              <a:t>is not used </a:t>
            </a:r>
            <a:r>
              <a:rPr lang="en-US" sz="2800" b="1" dirty="0">
                <a:latin typeface="Times New Roman"/>
                <a:ea typeface="Times New Roman"/>
                <a:cs typeface="Times New Roman"/>
                <a:sym typeface="Times New Roman"/>
              </a:rPr>
              <a:t>by Processor</a:t>
            </a:r>
            <a:r>
              <a:rPr lang="en-US" sz="2800" dirty="0">
                <a:latin typeface="Times New Roman"/>
                <a:ea typeface="Times New Roman"/>
                <a:cs typeface="Times New Roman"/>
                <a:sym typeface="Times New Roman"/>
              </a:rPr>
              <a:t>. A </a:t>
            </a:r>
            <a:r>
              <a:rPr lang="en-US" sz="2800" b="1" dirty="0">
                <a:solidFill>
                  <a:srgbClr val="205867"/>
                </a:solidFill>
                <a:latin typeface="Times New Roman"/>
                <a:ea typeface="Times New Roman"/>
                <a:cs typeface="Times New Roman"/>
                <a:sym typeface="Times New Roman"/>
              </a:rPr>
              <a:t>segment selector </a:t>
            </a:r>
            <a:r>
              <a:rPr lang="en-US" sz="2800" dirty="0">
                <a:latin typeface="Times New Roman"/>
                <a:ea typeface="Times New Roman"/>
                <a:cs typeface="Times New Roman"/>
                <a:sym typeface="Times New Roman"/>
              </a:rPr>
              <a:t>which points to </a:t>
            </a:r>
            <a:r>
              <a:rPr lang="en-US" sz="2800" b="1" dirty="0">
                <a:solidFill>
                  <a:srgbClr val="974806"/>
                </a:solidFill>
                <a:latin typeface="Times New Roman"/>
                <a:ea typeface="Times New Roman"/>
                <a:cs typeface="Times New Roman"/>
                <a:sym typeface="Times New Roman"/>
              </a:rPr>
              <a:t>first entry of GDT </a:t>
            </a:r>
            <a:r>
              <a:rPr lang="en-US" sz="2800" dirty="0">
                <a:latin typeface="Times New Roman"/>
                <a:ea typeface="Times New Roman"/>
                <a:cs typeface="Times New Roman"/>
                <a:sym typeface="Times New Roman"/>
              </a:rPr>
              <a:t>is called as </a:t>
            </a:r>
            <a:r>
              <a:rPr lang="en-US" sz="3300" b="1" i="1" dirty="0">
                <a:solidFill>
                  <a:srgbClr val="FF0000"/>
                </a:solidFill>
                <a:latin typeface="Times New Roman"/>
                <a:ea typeface="Times New Roman"/>
                <a:cs typeface="Times New Roman"/>
                <a:sym typeface="Times New Roman"/>
              </a:rPr>
              <a:t>Null Segment Selector</a:t>
            </a:r>
            <a:r>
              <a:rPr lang="en-US" sz="3300" dirty="0">
                <a:latin typeface="Times New Roman"/>
                <a:ea typeface="Times New Roman"/>
                <a:cs typeface="Times New Roman"/>
                <a:sym typeface="Times New Roman"/>
              </a:rPr>
              <a:t>.</a:t>
            </a:r>
            <a:endParaRPr dirty="0"/>
          </a:p>
          <a:p>
            <a:pPr marL="514350" lvl="0" indent="-514350" algn="just" rtl="0">
              <a:lnSpc>
                <a:spcPct val="120000"/>
              </a:lnSpc>
              <a:spcBef>
                <a:spcPts val="0"/>
              </a:spcBef>
              <a:spcAft>
                <a:spcPts val="0"/>
              </a:spcAft>
              <a:buClr>
                <a:schemeClr val="dk1"/>
              </a:buClr>
              <a:buSzPct val="100000"/>
              <a:buFont typeface="+mj-lt"/>
              <a:buAutoNum type="arabicPeriod"/>
            </a:pPr>
            <a:endParaRPr sz="2800" dirty="0">
              <a:latin typeface="Times New Roman"/>
              <a:ea typeface="Times New Roman"/>
              <a:cs typeface="Times New Roman"/>
              <a:sym typeface="Times New Roman"/>
            </a:endParaRPr>
          </a:p>
          <a:p>
            <a:pPr marL="0" lvl="0" indent="-151130" algn="just" rtl="0">
              <a:lnSpc>
                <a:spcPct val="120000"/>
              </a:lnSpc>
              <a:spcBef>
                <a:spcPts val="0"/>
              </a:spcBef>
              <a:spcAft>
                <a:spcPts val="0"/>
              </a:spcAft>
              <a:buClr>
                <a:schemeClr val="dk1"/>
              </a:buClr>
              <a:buSzPct val="100000"/>
              <a:buFont typeface="Calibri"/>
              <a:buAutoNum type="arabicPeriod"/>
            </a:pPr>
            <a:r>
              <a:rPr lang="en-US" sz="2800" dirty="0">
                <a:latin typeface="Times New Roman"/>
                <a:ea typeface="Times New Roman"/>
                <a:cs typeface="Times New Roman"/>
                <a:sym typeface="Times New Roman"/>
              </a:rPr>
              <a:t> </a:t>
            </a:r>
            <a:r>
              <a:rPr lang="en-US" sz="2800" b="1" dirty="0">
                <a:latin typeface="Times New Roman"/>
                <a:ea typeface="Times New Roman"/>
                <a:cs typeface="Times New Roman"/>
                <a:sym typeface="Times New Roman"/>
              </a:rPr>
              <a:t>Segment selector </a:t>
            </a:r>
            <a:r>
              <a:rPr lang="en-US" sz="2800" dirty="0">
                <a:latin typeface="Times New Roman"/>
                <a:ea typeface="Times New Roman"/>
                <a:cs typeface="Times New Roman"/>
                <a:sym typeface="Times New Roman"/>
              </a:rPr>
              <a:t>to this </a:t>
            </a:r>
            <a:r>
              <a:rPr lang="en-US" sz="2800" b="1" dirty="0">
                <a:solidFill>
                  <a:srgbClr val="974806"/>
                </a:solidFill>
                <a:latin typeface="Times New Roman"/>
                <a:ea typeface="Times New Roman"/>
                <a:cs typeface="Times New Roman"/>
                <a:sym typeface="Times New Roman"/>
              </a:rPr>
              <a:t>“null descriptor” </a:t>
            </a:r>
            <a:r>
              <a:rPr lang="en-US" sz="2800" b="1" dirty="0">
                <a:latin typeface="Times New Roman"/>
                <a:ea typeface="Times New Roman"/>
                <a:cs typeface="Times New Roman"/>
                <a:sym typeface="Times New Roman"/>
              </a:rPr>
              <a:t>does not generate an exception </a:t>
            </a:r>
            <a:r>
              <a:rPr lang="en-US" sz="2800" dirty="0">
                <a:latin typeface="Times New Roman"/>
                <a:ea typeface="Times New Roman"/>
                <a:cs typeface="Times New Roman"/>
                <a:sym typeface="Times New Roman"/>
              </a:rPr>
              <a:t>when </a:t>
            </a:r>
            <a:r>
              <a:rPr lang="en-US" sz="2800" b="1" dirty="0">
                <a:solidFill>
                  <a:srgbClr val="4F6128"/>
                </a:solidFill>
                <a:latin typeface="Times New Roman"/>
                <a:ea typeface="Times New Roman"/>
                <a:cs typeface="Times New Roman"/>
                <a:sym typeface="Times New Roman"/>
              </a:rPr>
              <a:t>loaded into a data-segment register </a:t>
            </a:r>
            <a:r>
              <a:rPr lang="en-US" sz="2800" b="1" dirty="0">
                <a:solidFill>
                  <a:srgbClr val="953734"/>
                </a:solidFill>
                <a:latin typeface="Times New Roman"/>
                <a:ea typeface="Times New Roman"/>
                <a:cs typeface="Times New Roman"/>
                <a:sym typeface="Times New Roman"/>
              </a:rPr>
              <a:t>(DS, ES,FS, </a:t>
            </a:r>
            <a:r>
              <a:rPr lang="en-US" sz="2800" b="1" dirty="0">
                <a:latin typeface="Times New Roman"/>
                <a:ea typeface="Times New Roman"/>
                <a:cs typeface="Times New Roman"/>
                <a:sym typeface="Times New Roman"/>
              </a:rPr>
              <a:t>or </a:t>
            </a:r>
            <a:r>
              <a:rPr lang="en-US" sz="2800" b="1" dirty="0">
                <a:solidFill>
                  <a:srgbClr val="953734"/>
                </a:solidFill>
                <a:latin typeface="Times New Roman"/>
                <a:ea typeface="Times New Roman"/>
                <a:cs typeface="Times New Roman"/>
                <a:sym typeface="Times New Roman"/>
              </a:rPr>
              <a:t>GS).</a:t>
            </a:r>
            <a:endParaRPr sz="2800" b="1" dirty="0">
              <a:solidFill>
                <a:srgbClr val="953734"/>
              </a:solidFill>
              <a:latin typeface="Times New Roman"/>
              <a:ea typeface="Times New Roman"/>
              <a:cs typeface="Times New Roman"/>
              <a:sym typeface="Times New Roman"/>
            </a:endParaRPr>
          </a:p>
          <a:p>
            <a:pPr marL="514350" lvl="0" indent="-514350" algn="just" rtl="0">
              <a:lnSpc>
                <a:spcPct val="120000"/>
              </a:lnSpc>
              <a:spcBef>
                <a:spcPts val="0"/>
              </a:spcBef>
              <a:spcAft>
                <a:spcPts val="0"/>
              </a:spcAft>
              <a:buClr>
                <a:schemeClr val="dk1"/>
              </a:buClr>
              <a:buSzPct val="100000"/>
              <a:buFont typeface="+mj-lt"/>
              <a:buAutoNum type="arabicPeriod"/>
            </a:pPr>
            <a:endParaRPr sz="2800" b="1" dirty="0">
              <a:solidFill>
                <a:srgbClr val="4F6128"/>
              </a:solidFill>
              <a:latin typeface="Times New Roman"/>
              <a:ea typeface="Times New Roman"/>
              <a:cs typeface="Times New Roman"/>
              <a:sym typeface="Times New Roman"/>
            </a:endParaRPr>
          </a:p>
          <a:p>
            <a:pPr marL="0" lvl="0" indent="-151130" algn="just" rtl="0">
              <a:lnSpc>
                <a:spcPct val="120000"/>
              </a:lnSpc>
              <a:spcBef>
                <a:spcPts val="0"/>
              </a:spcBef>
              <a:spcAft>
                <a:spcPts val="0"/>
              </a:spcAft>
              <a:buClr>
                <a:schemeClr val="dk1"/>
              </a:buClr>
              <a:buSzPct val="100000"/>
              <a:buFont typeface="Calibri"/>
              <a:buAutoNum type="arabicPeriod"/>
            </a:pPr>
            <a:r>
              <a:rPr lang="en-US" sz="2800" b="1" dirty="0">
                <a:latin typeface="Times New Roman"/>
                <a:ea typeface="Times New Roman"/>
                <a:cs typeface="Times New Roman"/>
                <a:sym typeface="Times New Roman"/>
              </a:rPr>
              <a:t>An attempt</a:t>
            </a:r>
            <a:r>
              <a:rPr lang="en-US" sz="2800" dirty="0">
                <a:latin typeface="Times New Roman"/>
                <a:ea typeface="Times New Roman"/>
                <a:cs typeface="Times New Roman"/>
                <a:sym typeface="Times New Roman"/>
              </a:rPr>
              <a:t> to </a:t>
            </a:r>
            <a:r>
              <a:rPr lang="en-US" sz="2800" b="1" dirty="0">
                <a:solidFill>
                  <a:srgbClr val="974806"/>
                </a:solidFill>
                <a:latin typeface="Times New Roman"/>
                <a:ea typeface="Times New Roman"/>
                <a:cs typeface="Times New Roman"/>
                <a:sym typeface="Times New Roman"/>
              </a:rPr>
              <a:t>load a null segment selector </a:t>
            </a:r>
            <a:r>
              <a:rPr lang="en-US" sz="2800" dirty="0">
                <a:latin typeface="Times New Roman"/>
                <a:ea typeface="Times New Roman"/>
                <a:cs typeface="Times New Roman"/>
                <a:sym typeface="Times New Roman"/>
              </a:rPr>
              <a:t>into the </a:t>
            </a:r>
            <a:r>
              <a:rPr lang="en-US" sz="2800" b="1" dirty="0">
                <a:solidFill>
                  <a:srgbClr val="002060"/>
                </a:solidFill>
                <a:latin typeface="Times New Roman"/>
                <a:ea typeface="Times New Roman"/>
                <a:cs typeface="Times New Roman"/>
                <a:sym typeface="Times New Roman"/>
              </a:rPr>
              <a:t>CS or SS</a:t>
            </a:r>
            <a:r>
              <a:rPr lang="en-US" sz="2800" dirty="0">
                <a:latin typeface="Times New Roman"/>
                <a:ea typeface="Times New Roman"/>
                <a:cs typeface="Times New Roman"/>
                <a:sym typeface="Times New Roman"/>
              </a:rPr>
              <a:t> segment register </a:t>
            </a:r>
            <a:r>
              <a:rPr lang="en-US" sz="2800" b="1" dirty="0">
                <a:latin typeface="Times New Roman"/>
                <a:ea typeface="Times New Roman"/>
                <a:cs typeface="Times New Roman"/>
                <a:sym typeface="Times New Roman"/>
              </a:rPr>
              <a:t>generates</a:t>
            </a:r>
            <a:r>
              <a:rPr lang="en-US" sz="2800" dirty="0">
                <a:latin typeface="Times New Roman"/>
                <a:ea typeface="Times New Roman"/>
                <a:cs typeface="Times New Roman"/>
                <a:sym typeface="Times New Roman"/>
              </a:rPr>
              <a:t> a </a:t>
            </a:r>
            <a:r>
              <a:rPr lang="en-US" sz="2800" b="1" dirty="0">
                <a:solidFill>
                  <a:srgbClr val="C00000"/>
                </a:solidFill>
                <a:latin typeface="Times New Roman"/>
                <a:ea typeface="Times New Roman"/>
                <a:cs typeface="Times New Roman"/>
                <a:sym typeface="Times New Roman"/>
              </a:rPr>
              <a:t>general-protection exception </a:t>
            </a:r>
            <a:r>
              <a:rPr lang="en-US" sz="2800" dirty="0">
                <a:latin typeface="Times New Roman"/>
                <a:ea typeface="Times New Roman"/>
                <a:cs typeface="Times New Roman"/>
                <a:sym typeface="Times New Roman"/>
              </a:rPr>
              <a:t>(#GP).</a:t>
            </a:r>
            <a:endParaRPr dirty="0"/>
          </a:p>
          <a:p>
            <a:pPr marL="514350" lvl="0" indent="-514350" algn="just" rtl="0">
              <a:lnSpc>
                <a:spcPct val="120000"/>
              </a:lnSpc>
              <a:spcBef>
                <a:spcPts val="0"/>
              </a:spcBef>
              <a:spcAft>
                <a:spcPts val="0"/>
              </a:spcAft>
              <a:buClr>
                <a:schemeClr val="dk1"/>
              </a:buClr>
              <a:buSzPct val="100000"/>
              <a:buFont typeface="+mj-lt"/>
              <a:buAutoNum type="arabicPeriod"/>
            </a:pPr>
            <a:endParaRPr sz="2800" dirty="0">
              <a:latin typeface="Times New Roman"/>
              <a:ea typeface="Times New Roman"/>
              <a:cs typeface="Times New Roman"/>
              <a:sym typeface="Times New Roman"/>
            </a:endParaRPr>
          </a:p>
          <a:p>
            <a:pPr marL="0" lvl="0" indent="-151130" algn="l" rtl="0">
              <a:lnSpc>
                <a:spcPct val="120000"/>
              </a:lnSpc>
              <a:spcBef>
                <a:spcPts val="0"/>
              </a:spcBef>
              <a:spcAft>
                <a:spcPts val="0"/>
              </a:spcAft>
              <a:buClr>
                <a:schemeClr val="dk1"/>
              </a:buClr>
              <a:buSzPct val="100000"/>
              <a:buFont typeface="Calibri"/>
              <a:buAutoNum type="arabicPeriod"/>
            </a:pPr>
            <a:r>
              <a:rPr lang="en-US" sz="2800" dirty="0">
                <a:latin typeface="Times New Roman"/>
                <a:ea typeface="Times New Roman"/>
                <a:cs typeface="Times New Roman"/>
                <a:sym typeface="Times New Roman"/>
              </a:rPr>
              <a:t> </a:t>
            </a:r>
            <a:r>
              <a:rPr lang="en-US" sz="2800" b="1" dirty="0">
                <a:latin typeface="Times New Roman"/>
                <a:ea typeface="Times New Roman"/>
                <a:cs typeface="Times New Roman"/>
                <a:sym typeface="Times New Roman"/>
              </a:rPr>
              <a:t>But it </a:t>
            </a:r>
            <a:r>
              <a:rPr lang="en-US" sz="2800" b="1" dirty="0">
                <a:solidFill>
                  <a:srgbClr val="0000FF"/>
                </a:solidFill>
                <a:latin typeface="Times New Roman"/>
                <a:ea typeface="Times New Roman"/>
                <a:cs typeface="Times New Roman"/>
                <a:sym typeface="Times New Roman"/>
              </a:rPr>
              <a:t>always</a:t>
            </a:r>
            <a:r>
              <a:rPr lang="en-US" sz="2800" b="1" dirty="0">
                <a:latin typeface="Times New Roman"/>
                <a:ea typeface="Times New Roman"/>
                <a:cs typeface="Times New Roman"/>
                <a:sym typeface="Times New Roman"/>
              </a:rPr>
              <a:t> generates a general-protection exception (#GP) </a:t>
            </a:r>
            <a:r>
              <a:rPr lang="en-US" sz="2800" b="1" dirty="0">
                <a:solidFill>
                  <a:srgbClr val="0000FF"/>
                </a:solidFill>
                <a:latin typeface="Times New Roman"/>
                <a:ea typeface="Times New Roman"/>
                <a:cs typeface="Times New Roman"/>
                <a:sym typeface="Times New Roman"/>
              </a:rPr>
              <a:t>when</a:t>
            </a:r>
            <a:r>
              <a:rPr lang="en-US" sz="2800" b="1" dirty="0">
                <a:latin typeface="Times New Roman"/>
                <a:ea typeface="Times New Roman"/>
                <a:cs typeface="Times New Roman"/>
                <a:sym typeface="Times New Roman"/>
              </a:rPr>
              <a:t> an attempt is made to </a:t>
            </a:r>
            <a:r>
              <a:rPr lang="en-US" sz="2800" b="1" dirty="0">
                <a:solidFill>
                  <a:srgbClr val="974806"/>
                </a:solidFill>
                <a:latin typeface="Times New Roman"/>
                <a:ea typeface="Times New Roman"/>
                <a:cs typeface="Times New Roman"/>
                <a:sym typeface="Times New Roman"/>
              </a:rPr>
              <a:t>access memory </a:t>
            </a:r>
            <a:r>
              <a:rPr lang="en-US" sz="2800" b="1" dirty="0">
                <a:latin typeface="Times New Roman"/>
                <a:ea typeface="Times New Roman"/>
                <a:cs typeface="Times New Roman"/>
                <a:sym typeface="Times New Roman"/>
              </a:rPr>
              <a:t>using </a:t>
            </a:r>
            <a:r>
              <a:rPr lang="en-US" sz="2800" b="1" dirty="0">
                <a:solidFill>
                  <a:srgbClr val="C00000"/>
                </a:solidFill>
                <a:latin typeface="Times New Roman"/>
                <a:ea typeface="Times New Roman"/>
                <a:cs typeface="Times New Roman"/>
                <a:sym typeface="Times New Roman"/>
              </a:rPr>
              <a:t>the descriptor</a:t>
            </a:r>
            <a:r>
              <a:rPr lang="en-US" sz="2800" b="1" dirty="0">
                <a:latin typeface="Times New Roman"/>
                <a:ea typeface="Times New Roman"/>
                <a:cs typeface="Times New Roman"/>
                <a:sym typeface="Times New Roman"/>
              </a:rPr>
              <a:t>. </a:t>
            </a:r>
            <a:endParaRPr sz="2800" b="1" dirty="0">
              <a:latin typeface="Times New Roman"/>
              <a:ea typeface="Times New Roman"/>
              <a:cs typeface="Times New Roman"/>
              <a:sym typeface="Times New Roman"/>
            </a:endParaRPr>
          </a:p>
          <a:p>
            <a:pPr marL="514350" lvl="0" indent="-514350" algn="l" rtl="0">
              <a:lnSpc>
                <a:spcPct val="120000"/>
              </a:lnSpc>
              <a:spcBef>
                <a:spcPts val="0"/>
              </a:spcBef>
              <a:spcAft>
                <a:spcPts val="0"/>
              </a:spcAft>
              <a:buClr>
                <a:schemeClr val="dk1"/>
              </a:buClr>
              <a:buSzPct val="100000"/>
              <a:buFont typeface="+mj-lt"/>
              <a:buAutoNum type="arabicPeriod"/>
            </a:pPr>
            <a:endParaRPr sz="2800" dirty="0">
              <a:latin typeface="Times New Roman"/>
              <a:ea typeface="Times New Roman"/>
              <a:cs typeface="Times New Roman"/>
              <a:sym typeface="Times New Roman"/>
            </a:endParaRPr>
          </a:p>
          <a:p>
            <a:pPr marL="0" lvl="0" indent="-151130" algn="l" rtl="0">
              <a:lnSpc>
                <a:spcPct val="120000"/>
              </a:lnSpc>
              <a:spcBef>
                <a:spcPts val="0"/>
              </a:spcBef>
              <a:spcAft>
                <a:spcPts val="0"/>
              </a:spcAft>
              <a:buClr>
                <a:schemeClr val="dk1"/>
              </a:buClr>
              <a:buSzPct val="100000"/>
              <a:buFont typeface="Calibri"/>
              <a:buAutoNum type="arabicPeriod"/>
            </a:pPr>
            <a:r>
              <a:rPr lang="en-US" sz="2800" dirty="0">
                <a:latin typeface="Times New Roman"/>
                <a:ea typeface="Times New Roman"/>
                <a:cs typeface="Times New Roman"/>
                <a:sym typeface="Times New Roman"/>
              </a:rPr>
              <a:t> </a:t>
            </a:r>
            <a:r>
              <a:rPr lang="en-US" sz="2800" b="1" dirty="0">
                <a:latin typeface="Times New Roman"/>
                <a:ea typeface="Times New Roman"/>
                <a:cs typeface="Times New Roman"/>
                <a:sym typeface="Times New Roman"/>
              </a:rPr>
              <a:t>By initializing the segment registers with this segment selector, accidental reference to </a:t>
            </a:r>
            <a:r>
              <a:rPr lang="en-US" sz="2800" b="1" dirty="0">
                <a:solidFill>
                  <a:srgbClr val="C00000"/>
                </a:solidFill>
                <a:latin typeface="Times New Roman"/>
                <a:ea typeface="Times New Roman"/>
                <a:cs typeface="Times New Roman"/>
                <a:sym typeface="Times New Roman"/>
              </a:rPr>
              <a:t>unused segment registers </a:t>
            </a:r>
            <a:r>
              <a:rPr lang="en-US" sz="2800" b="1" dirty="0">
                <a:latin typeface="Times New Roman"/>
                <a:ea typeface="Times New Roman"/>
                <a:cs typeface="Times New Roman"/>
                <a:sym typeface="Times New Roman"/>
              </a:rPr>
              <a:t>can be </a:t>
            </a:r>
            <a:r>
              <a:rPr lang="en-US" sz="2800" b="1" dirty="0">
                <a:solidFill>
                  <a:srgbClr val="5F497A"/>
                </a:solidFill>
                <a:latin typeface="Times New Roman"/>
                <a:ea typeface="Times New Roman"/>
                <a:cs typeface="Times New Roman"/>
                <a:sym typeface="Times New Roman"/>
              </a:rPr>
              <a:t>guaranteed </a:t>
            </a:r>
            <a:r>
              <a:rPr lang="en-US" sz="2800" b="1" dirty="0">
                <a:latin typeface="Times New Roman"/>
                <a:ea typeface="Times New Roman"/>
                <a:cs typeface="Times New Roman"/>
                <a:sym typeface="Times New Roman"/>
              </a:rPr>
              <a:t>to </a:t>
            </a:r>
            <a:r>
              <a:rPr lang="en-US" sz="2800" b="1" dirty="0">
                <a:solidFill>
                  <a:srgbClr val="FF0000"/>
                </a:solidFill>
                <a:latin typeface="Times New Roman"/>
                <a:ea typeface="Times New Roman"/>
                <a:cs typeface="Times New Roman"/>
                <a:sym typeface="Times New Roman"/>
              </a:rPr>
              <a:t>generate an exception</a:t>
            </a:r>
            <a:r>
              <a:rPr lang="en-US" sz="2800" b="1" dirty="0">
                <a:latin typeface="Times New Roman"/>
                <a:ea typeface="Times New Roman"/>
                <a:cs typeface="Times New Roman"/>
                <a:sym typeface="Times New Roman"/>
              </a:rPr>
              <a:t>.</a:t>
            </a:r>
            <a:endParaRPr dirty="0"/>
          </a:p>
          <a:p>
            <a:pPr marL="514350" lvl="0" indent="-514350" algn="just" rtl="0">
              <a:lnSpc>
                <a:spcPct val="120000"/>
              </a:lnSpc>
              <a:spcBef>
                <a:spcPts val="0"/>
              </a:spcBef>
              <a:spcAft>
                <a:spcPts val="0"/>
              </a:spcAft>
              <a:buClr>
                <a:schemeClr val="dk1"/>
              </a:buClr>
              <a:buSzPct val="100000"/>
              <a:buFont typeface="+mj-lt"/>
              <a:buAutoNum type="arabicPeriod"/>
            </a:pPr>
            <a:endParaRPr sz="2800" dirty="0">
              <a:latin typeface="Times New Roman"/>
              <a:ea typeface="Times New Roman"/>
              <a:cs typeface="Times New Roman"/>
              <a:sym typeface="Times New Roman"/>
            </a:endParaRPr>
          </a:p>
        </p:txBody>
      </p:sp>
      <p:sp>
        <p:nvSpPr>
          <p:cNvPr id="986" name="Google Shape;986;p57"/>
          <p:cNvSpPr txBox="1">
            <a:spLocks noGrp="1"/>
          </p:cNvSpPr>
          <p:nvPr>
            <p:ph type="ftr" idx="11"/>
          </p:nvPr>
        </p:nvSpPr>
        <p:spPr>
          <a:xfrm>
            <a:off x="2784764" y="6356393"/>
            <a:ext cx="5241636"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GB" sz="1050" b="1" smtClean="0">
                <a:solidFill>
                  <a:schemeClr val="dk1"/>
                </a:solidFill>
                <a:latin typeface="Times New Roman"/>
                <a:ea typeface="Times New Roman"/>
                <a:cs typeface="Times New Roman"/>
                <a:sym typeface="Times New Roman"/>
              </a:rPr>
              <a:t>Microprocessor Architecture and Internet of Things_CET3014B    Unit 3      2022-23     S4  </a:t>
            </a:r>
            <a:endParaRPr sz="1050" b="1">
              <a:solidFill>
                <a:schemeClr val="dk1"/>
              </a:solidFill>
              <a:latin typeface="Times New Roman"/>
              <a:ea typeface="Times New Roman"/>
              <a:cs typeface="Times New Roman"/>
              <a:sym typeface="Times New Roman"/>
            </a:endParaRPr>
          </a:p>
        </p:txBody>
      </p:sp>
      <p:pic>
        <p:nvPicPr>
          <p:cNvPr id="987" name="Google Shape;987;p57"/>
          <p:cNvPicPr preferRelativeResize="0"/>
          <p:nvPr/>
        </p:nvPicPr>
        <p:blipFill rotWithShape="1">
          <a:blip r:embed="rId3">
            <a:alphaModFix/>
          </a:blip>
          <a:srcRect/>
          <a:stretch/>
        </p:blipFill>
        <p:spPr>
          <a:xfrm>
            <a:off x="1" y="65764"/>
            <a:ext cx="842979" cy="796834"/>
          </a:xfrm>
          <a:prstGeom prst="rect">
            <a:avLst/>
          </a:prstGeom>
          <a:noFill/>
          <a:ln>
            <a:noFill/>
          </a:ln>
        </p:spPr>
      </p:pic>
      <p:sp>
        <p:nvSpPr>
          <p:cNvPr id="988" name="Google Shape;988;p57"/>
          <p:cNvSpPr txBox="1">
            <a:spLocks noGrp="1"/>
          </p:cNvSpPr>
          <p:nvPr>
            <p:ph type="sldNum" idx="12"/>
          </p:nvPr>
        </p:nvSpPr>
        <p:spPr>
          <a:xfrm>
            <a:off x="8737600" y="6356393"/>
            <a:ext cx="28448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65</a:t>
            </a:fld>
            <a:endParaRPr/>
          </a:p>
        </p:txBody>
      </p:sp>
      <p:sp>
        <p:nvSpPr>
          <p:cNvPr id="989" name="Google Shape;989;p57"/>
          <p:cNvSpPr txBox="1">
            <a:spLocks noGrp="1"/>
          </p:cNvSpPr>
          <p:nvPr>
            <p:ph type="dt" idx="10"/>
          </p:nvPr>
        </p:nvSpPr>
        <p:spPr>
          <a:xfrm>
            <a:off x="963858" y="6356393"/>
            <a:ext cx="28448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A7F0D12F-1B80-451B-8945-202889E8A985}" type="datetime1">
              <a:rPr lang="en-US" smtClean="0"/>
              <a:t>3/29/2023</a:t>
            </a:fld>
            <a:endParaRPr/>
          </a:p>
        </p:txBody>
      </p:sp>
      <p:cxnSp>
        <p:nvCxnSpPr>
          <p:cNvPr id="990" name="Google Shape;990;p57"/>
          <p:cNvCxnSpPr/>
          <p:nvPr/>
        </p:nvCxnSpPr>
        <p:spPr>
          <a:xfrm rot="10800000" flipH="1">
            <a:off x="60542" y="951701"/>
            <a:ext cx="12192000" cy="27709"/>
          </a:xfrm>
          <a:prstGeom prst="straightConnector1">
            <a:avLst/>
          </a:prstGeom>
          <a:noFill/>
          <a:ln w="9525" cap="flat" cmpd="sng">
            <a:solidFill>
              <a:srgbClr val="00B050"/>
            </a:solidFill>
            <a:prstDash val="solid"/>
            <a:round/>
            <a:headEnd type="none" w="sm" len="sm"/>
            <a:tailEnd type="none" w="sm" len="sm"/>
          </a:ln>
        </p:spPr>
      </p:cxnSp>
      <p:sp>
        <p:nvSpPr>
          <p:cNvPr id="991" name="Google Shape;991;p57"/>
          <p:cNvSpPr/>
          <p:nvPr/>
        </p:nvSpPr>
        <p:spPr>
          <a:xfrm>
            <a:off x="146051" y="6356350"/>
            <a:ext cx="471487" cy="457200"/>
          </a:xfrm>
          <a:prstGeom prst="rect">
            <a:avLst/>
          </a:prstGeom>
          <a:solidFill>
            <a:srgbClr val="7030A0"/>
          </a:solidFill>
          <a:ln w="25400" cap="flat" cmpd="sng">
            <a:solidFill>
              <a:srgbClr val="7030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992" name="Google Shape;992;p57"/>
          <p:cNvCxnSpPr/>
          <p:nvPr/>
        </p:nvCxnSpPr>
        <p:spPr>
          <a:xfrm flipH="1">
            <a:off x="773905" y="13063"/>
            <a:ext cx="14288" cy="6821487"/>
          </a:xfrm>
          <a:prstGeom prst="straightConnector1">
            <a:avLst/>
          </a:prstGeom>
          <a:noFill/>
          <a:ln w="15875" cap="flat" cmpd="sng">
            <a:solidFill>
              <a:srgbClr val="00B050"/>
            </a:solidFill>
            <a:prstDash val="solid"/>
            <a:round/>
            <a:headEnd type="none" w="sm" len="sm"/>
            <a:tailEnd type="none" w="sm" len="sm"/>
          </a:ln>
        </p:spPr>
      </p:cxnSp>
      <p:cxnSp>
        <p:nvCxnSpPr>
          <p:cNvPr id="993" name="Google Shape;993;p57"/>
          <p:cNvCxnSpPr/>
          <p:nvPr/>
        </p:nvCxnSpPr>
        <p:spPr>
          <a:xfrm>
            <a:off x="-10316" y="6264275"/>
            <a:ext cx="12192000" cy="0"/>
          </a:xfrm>
          <a:prstGeom prst="straightConnector1">
            <a:avLst/>
          </a:prstGeom>
          <a:noFill/>
          <a:ln w="15875" cap="flat" cmpd="sng">
            <a:solidFill>
              <a:srgbClr val="00B050"/>
            </a:solidFill>
            <a:prstDash val="solid"/>
            <a:round/>
            <a:headEnd type="none" w="sm" len="sm"/>
            <a:tailEnd type="none" w="sm" len="sm"/>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8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8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8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8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8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8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8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85">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985">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98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997"/>
        <p:cNvGrpSpPr/>
        <p:nvPr/>
      </p:nvGrpSpPr>
      <p:grpSpPr>
        <a:xfrm>
          <a:off x="0" y="0"/>
          <a:ext cx="0" cy="0"/>
          <a:chOff x="0" y="0"/>
          <a:chExt cx="0" cy="0"/>
        </a:xfrm>
      </p:grpSpPr>
      <p:sp>
        <p:nvSpPr>
          <p:cNvPr id="998" name="Google Shape;998;p58"/>
          <p:cNvSpPr txBox="1">
            <a:spLocks noGrp="1"/>
          </p:cNvSpPr>
          <p:nvPr>
            <p:ph type="title"/>
          </p:nvPr>
        </p:nvSpPr>
        <p:spPr>
          <a:xfrm>
            <a:off x="2164080" y="124577"/>
            <a:ext cx="7863840" cy="715962"/>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rgbClr val="002060"/>
              </a:buClr>
              <a:buSzPts val="5400"/>
              <a:buFont typeface="Times New Roman"/>
              <a:buNone/>
            </a:pPr>
            <a:r>
              <a:rPr lang="en-US" sz="5400" b="1">
                <a:solidFill>
                  <a:srgbClr val="002060"/>
                </a:solidFill>
                <a:latin typeface="Times New Roman"/>
                <a:ea typeface="Times New Roman"/>
                <a:cs typeface="Times New Roman"/>
                <a:sym typeface="Times New Roman"/>
              </a:rPr>
              <a:t>Segment Selector</a:t>
            </a:r>
            <a:endParaRPr sz="5400" b="1">
              <a:solidFill>
                <a:srgbClr val="002060"/>
              </a:solidFill>
              <a:latin typeface="Times New Roman"/>
              <a:ea typeface="Times New Roman"/>
              <a:cs typeface="Times New Roman"/>
              <a:sym typeface="Times New Roman"/>
            </a:endParaRPr>
          </a:p>
        </p:txBody>
      </p:sp>
      <p:sp>
        <p:nvSpPr>
          <p:cNvPr id="999" name="Google Shape;999;p58"/>
          <p:cNvSpPr txBox="1">
            <a:spLocks noGrp="1"/>
          </p:cNvSpPr>
          <p:nvPr>
            <p:ph type="body" idx="1"/>
          </p:nvPr>
        </p:nvSpPr>
        <p:spPr>
          <a:xfrm>
            <a:off x="788193" y="1004941"/>
            <a:ext cx="6907398" cy="5076757"/>
          </a:xfrm>
          <a:prstGeom prst="rect">
            <a:avLst/>
          </a:prstGeom>
          <a:noFill/>
          <a:ln>
            <a:noFill/>
          </a:ln>
        </p:spPr>
        <p:txBody>
          <a:bodyPr spcFirstLastPara="1" wrap="square" lIns="91425" tIns="45700" rIns="91425" bIns="45700" anchor="t" anchorCtr="0">
            <a:noAutofit/>
          </a:bodyPr>
          <a:lstStyle/>
          <a:p>
            <a:pPr marL="0" lvl="0" indent="0" algn="just" rtl="0">
              <a:spcBef>
                <a:spcPts val="0"/>
              </a:spcBef>
              <a:spcAft>
                <a:spcPts val="0"/>
              </a:spcAft>
              <a:buClr>
                <a:schemeClr val="dk1"/>
              </a:buClr>
              <a:buSzPts val="3200"/>
              <a:buNone/>
            </a:pPr>
            <a:r>
              <a:rPr lang="en-US" b="1">
                <a:latin typeface="Times New Roman"/>
                <a:ea typeface="Times New Roman"/>
                <a:cs typeface="Times New Roman"/>
                <a:sym typeface="Times New Roman"/>
              </a:rPr>
              <a:t>When loading segment selector following checks are made:</a:t>
            </a:r>
            <a:endParaRPr/>
          </a:p>
          <a:p>
            <a:pPr marL="514350" lvl="0" indent="-514350" algn="just" rtl="0">
              <a:spcBef>
                <a:spcPts val="640"/>
              </a:spcBef>
              <a:spcAft>
                <a:spcPts val="0"/>
              </a:spcAft>
              <a:buClr>
                <a:schemeClr val="dk1"/>
              </a:buClr>
              <a:buSzPts val="3200"/>
              <a:buFont typeface="Calibri"/>
              <a:buAutoNum type="arabicPeriod"/>
            </a:pPr>
            <a:r>
              <a:rPr lang="en-US">
                <a:latin typeface="Times New Roman"/>
                <a:ea typeface="Times New Roman"/>
                <a:cs typeface="Times New Roman"/>
                <a:sym typeface="Times New Roman"/>
              </a:rPr>
              <a:t>The </a:t>
            </a:r>
            <a:r>
              <a:rPr lang="en-US" b="1">
                <a:solidFill>
                  <a:srgbClr val="002060"/>
                </a:solidFill>
                <a:latin typeface="Times New Roman"/>
                <a:ea typeface="Times New Roman"/>
                <a:cs typeface="Times New Roman"/>
                <a:sym typeface="Times New Roman"/>
              </a:rPr>
              <a:t>selector index </a:t>
            </a:r>
            <a:r>
              <a:rPr lang="en-US">
                <a:latin typeface="Times New Roman"/>
                <a:ea typeface="Times New Roman"/>
                <a:cs typeface="Times New Roman"/>
                <a:sym typeface="Times New Roman"/>
              </a:rPr>
              <a:t>is within the </a:t>
            </a:r>
            <a:r>
              <a:rPr lang="en-US" b="1">
                <a:solidFill>
                  <a:srgbClr val="FF0000"/>
                </a:solidFill>
                <a:latin typeface="Times New Roman"/>
                <a:ea typeface="Times New Roman"/>
                <a:cs typeface="Times New Roman"/>
                <a:sym typeface="Times New Roman"/>
              </a:rPr>
              <a:t>descriptor table limit.</a:t>
            </a:r>
            <a:endParaRPr b="1">
              <a:solidFill>
                <a:srgbClr val="FF0000"/>
              </a:solidFill>
              <a:latin typeface="Times New Roman"/>
              <a:ea typeface="Times New Roman"/>
              <a:cs typeface="Times New Roman"/>
              <a:sym typeface="Times New Roman"/>
            </a:endParaRPr>
          </a:p>
          <a:p>
            <a:pPr marL="514350" lvl="0" indent="-514350" algn="just" rtl="0">
              <a:spcBef>
                <a:spcPts val="640"/>
              </a:spcBef>
              <a:spcAft>
                <a:spcPts val="0"/>
              </a:spcAft>
              <a:buClr>
                <a:schemeClr val="dk1"/>
              </a:buClr>
              <a:buSzPts val="3200"/>
              <a:buFont typeface="Calibri"/>
              <a:buAutoNum type="arabicPeriod"/>
            </a:pPr>
            <a:r>
              <a:rPr lang="en-US">
                <a:latin typeface="Times New Roman"/>
                <a:ea typeface="Times New Roman"/>
                <a:cs typeface="Times New Roman"/>
                <a:sym typeface="Times New Roman"/>
              </a:rPr>
              <a:t>The </a:t>
            </a:r>
            <a:r>
              <a:rPr lang="en-US" b="1">
                <a:latin typeface="Times New Roman"/>
                <a:ea typeface="Times New Roman"/>
                <a:cs typeface="Times New Roman"/>
                <a:sym typeface="Times New Roman"/>
              </a:rPr>
              <a:t>selector references </a:t>
            </a:r>
            <a:r>
              <a:rPr lang="en-US">
                <a:solidFill>
                  <a:srgbClr val="FF0000"/>
                </a:solidFill>
                <a:latin typeface="Times New Roman"/>
                <a:ea typeface="Times New Roman"/>
                <a:cs typeface="Times New Roman"/>
                <a:sym typeface="Times New Roman"/>
              </a:rPr>
              <a:t>the </a:t>
            </a:r>
            <a:r>
              <a:rPr lang="en-US" b="1">
                <a:solidFill>
                  <a:srgbClr val="002060"/>
                </a:solidFill>
                <a:latin typeface="Times New Roman"/>
                <a:ea typeface="Times New Roman"/>
                <a:cs typeface="Times New Roman"/>
                <a:sym typeface="Times New Roman"/>
              </a:rPr>
              <a:t>correct descriptor table.</a:t>
            </a:r>
            <a:endParaRPr b="1">
              <a:solidFill>
                <a:srgbClr val="002060"/>
              </a:solidFill>
              <a:latin typeface="Times New Roman"/>
              <a:ea typeface="Times New Roman"/>
              <a:cs typeface="Times New Roman"/>
              <a:sym typeface="Times New Roman"/>
            </a:endParaRPr>
          </a:p>
          <a:p>
            <a:pPr marL="514350" lvl="0" indent="-514350" algn="just" rtl="0">
              <a:spcBef>
                <a:spcPts val="640"/>
              </a:spcBef>
              <a:spcAft>
                <a:spcPts val="0"/>
              </a:spcAft>
              <a:buClr>
                <a:schemeClr val="dk1"/>
              </a:buClr>
              <a:buSzPts val="3200"/>
              <a:buFont typeface="Calibri"/>
              <a:buAutoNum type="arabicPeriod"/>
            </a:pPr>
            <a:r>
              <a:rPr lang="en-US">
                <a:latin typeface="Times New Roman"/>
                <a:ea typeface="Times New Roman"/>
                <a:cs typeface="Times New Roman"/>
                <a:sym typeface="Times New Roman"/>
              </a:rPr>
              <a:t>The </a:t>
            </a:r>
            <a:r>
              <a:rPr lang="en-US" b="1">
                <a:solidFill>
                  <a:srgbClr val="002060"/>
                </a:solidFill>
                <a:latin typeface="Times New Roman"/>
                <a:ea typeface="Times New Roman"/>
                <a:cs typeface="Times New Roman"/>
                <a:sym typeface="Times New Roman"/>
              </a:rPr>
              <a:t>descriptor </a:t>
            </a:r>
            <a:r>
              <a:rPr lang="en-US">
                <a:solidFill>
                  <a:srgbClr val="FF0000"/>
                </a:solidFill>
                <a:latin typeface="Times New Roman"/>
                <a:ea typeface="Times New Roman"/>
                <a:cs typeface="Times New Roman"/>
                <a:sym typeface="Times New Roman"/>
              </a:rPr>
              <a:t>is of </a:t>
            </a:r>
            <a:r>
              <a:rPr lang="en-US" b="1">
                <a:solidFill>
                  <a:srgbClr val="974806"/>
                </a:solidFill>
                <a:latin typeface="Times New Roman"/>
                <a:ea typeface="Times New Roman"/>
                <a:cs typeface="Times New Roman"/>
                <a:sym typeface="Times New Roman"/>
              </a:rPr>
              <a:t>correct type.</a:t>
            </a:r>
            <a:endParaRPr b="1">
              <a:solidFill>
                <a:srgbClr val="974806"/>
              </a:solidFill>
              <a:latin typeface="Times New Roman"/>
              <a:ea typeface="Times New Roman"/>
              <a:cs typeface="Times New Roman"/>
              <a:sym typeface="Times New Roman"/>
            </a:endParaRPr>
          </a:p>
          <a:p>
            <a:pPr marL="514350" lvl="0" indent="-514350" algn="just" rtl="0">
              <a:spcBef>
                <a:spcPts val="720"/>
              </a:spcBef>
              <a:spcAft>
                <a:spcPts val="0"/>
              </a:spcAft>
              <a:buClr>
                <a:schemeClr val="dk1"/>
              </a:buClr>
              <a:buSzPts val="3200"/>
              <a:buFont typeface="Calibri"/>
              <a:buAutoNum type="arabicPeriod"/>
            </a:pPr>
            <a:r>
              <a:rPr lang="en-US">
                <a:latin typeface="Times New Roman"/>
                <a:ea typeface="Times New Roman"/>
                <a:cs typeface="Times New Roman"/>
                <a:sym typeface="Times New Roman"/>
              </a:rPr>
              <a:t>The selector </a:t>
            </a:r>
            <a:r>
              <a:rPr lang="en-US" b="1">
                <a:latin typeface="Times New Roman"/>
                <a:ea typeface="Times New Roman"/>
                <a:cs typeface="Times New Roman"/>
                <a:sym typeface="Times New Roman"/>
              </a:rPr>
              <a:t>uses</a:t>
            </a:r>
            <a:r>
              <a:rPr lang="en-US">
                <a:latin typeface="Times New Roman"/>
                <a:ea typeface="Times New Roman"/>
                <a:cs typeface="Times New Roman"/>
                <a:sym typeface="Times New Roman"/>
              </a:rPr>
              <a:t> the </a:t>
            </a:r>
            <a:r>
              <a:rPr lang="en-US" sz="3600" b="1">
                <a:solidFill>
                  <a:srgbClr val="FF0000"/>
                </a:solidFill>
                <a:latin typeface="Times New Roman"/>
                <a:ea typeface="Times New Roman"/>
                <a:cs typeface="Times New Roman"/>
                <a:sym typeface="Times New Roman"/>
              </a:rPr>
              <a:t>correct privilege level.</a:t>
            </a:r>
            <a:endParaRPr sz="4000" b="1">
              <a:solidFill>
                <a:srgbClr val="FF0000"/>
              </a:solidFill>
              <a:latin typeface="Times New Roman"/>
              <a:ea typeface="Times New Roman"/>
              <a:cs typeface="Times New Roman"/>
              <a:sym typeface="Times New Roman"/>
            </a:endParaRPr>
          </a:p>
          <a:p>
            <a:pPr marL="342900" lvl="0" indent="-114300" algn="l" rtl="0">
              <a:spcBef>
                <a:spcPts val="720"/>
              </a:spcBef>
              <a:spcAft>
                <a:spcPts val="0"/>
              </a:spcAft>
              <a:buClr>
                <a:schemeClr val="dk1"/>
              </a:buClr>
              <a:buSzPts val="3600"/>
              <a:buNone/>
            </a:pPr>
            <a:endParaRPr sz="3600">
              <a:latin typeface="Times New Roman"/>
              <a:ea typeface="Times New Roman"/>
              <a:cs typeface="Times New Roman"/>
              <a:sym typeface="Times New Roman"/>
            </a:endParaRPr>
          </a:p>
          <a:p>
            <a:pPr marL="342900" lvl="0" indent="-114300" algn="l" rtl="0">
              <a:spcBef>
                <a:spcPts val="720"/>
              </a:spcBef>
              <a:spcAft>
                <a:spcPts val="0"/>
              </a:spcAft>
              <a:buClr>
                <a:schemeClr val="dk1"/>
              </a:buClr>
              <a:buSzPts val="3600"/>
              <a:buNone/>
            </a:pPr>
            <a:endParaRPr sz="3600">
              <a:latin typeface="Times New Roman"/>
              <a:ea typeface="Times New Roman"/>
              <a:cs typeface="Times New Roman"/>
              <a:sym typeface="Times New Roman"/>
            </a:endParaRPr>
          </a:p>
        </p:txBody>
      </p:sp>
      <p:pic>
        <p:nvPicPr>
          <p:cNvPr id="1000" name="Google Shape;1000;p58"/>
          <p:cNvPicPr preferRelativeResize="0"/>
          <p:nvPr/>
        </p:nvPicPr>
        <p:blipFill rotWithShape="1">
          <a:blip r:embed="rId3">
            <a:alphaModFix/>
          </a:blip>
          <a:srcRect/>
          <a:stretch/>
        </p:blipFill>
        <p:spPr>
          <a:xfrm>
            <a:off x="1" y="0"/>
            <a:ext cx="842979" cy="796834"/>
          </a:xfrm>
          <a:prstGeom prst="rect">
            <a:avLst/>
          </a:prstGeom>
          <a:noFill/>
          <a:ln>
            <a:noFill/>
          </a:ln>
        </p:spPr>
      </p:pic>
      <p:pic>
        <p:nvPicPr>
          <p:cNvPr id="1001" name="Google Shape;1001;p58"/>
          <p:cNvPicPr preferRelativeResize="0"/>
          <p:nvPr/>
        </p:nvPicPr>
        <p:blipFill rotWithShape="1">
          <a:blip r:embed="rId4">
            <a:alphaModFix/>
          </a:blip>
          <a:srcRect/>
          <a:stretch/>
        </p:blipFill>
        <p:spPr>
          <a:xfrm>
            <a:off x="7709878" y="1384069"/>
            <a:ext cx="4208851" cy="4420985"/>
          </a:xfrm>
          <a:prstGeom prst="rect">
            <a:avLst/>
          </a:prstGeom>
          <a:noFill/>
          <a:ln>
            <a:noFill/>
          </a:ln>
        </p:spPr>
      </p:pic>
      <p:sp>
        <p:nvSpPr>
          <p:cNvPr id="1002" name="Google Shape;1002;p58"/>
          <p:cNvSpPr txBox="1">
            <a:spLocks noGrp="1"/>
          </p:cNvSpPr>
          <p:nvPr>
            <p:ph type="ftr" idx="11"/>
          </p:nvPr>
        </p:nvSpPr>
        <p:spPr>
          <a:xfrm>
            <a:off x="3144982" y="6356393"/>
            <a:ext cx="4881418"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GB" smtClean="0">
                <a:solidFill>
                  <a:schemeClr val="dk1"/>
                </a:solidFill>
              </a:rPr>
              <a:t>Microprocessor Architecture and Internet of Things_CET3014B    Unit 3      2022-23     S4  </a:t>
            </a:r>
            <a:endParaRPr>
              <a:solidFill>
                <a:schemeClr val="dk1"/>
              </a:solidFill>
            </a:endParaRPr>
          </a:p>
        </p:txBody>
      </p:sp>
      <p:sp>
        <p:nvSpPr>
          <p:cNvPr id="1003" name="Google Shape;1003;p58"/>
          <p:cNvSpPr txBox="1">
            <a:spLocks noGrp="1"/>
          </p:cNvSpPr>
          <p:nvPr>
            <p:ph type="sldNum" idx="12"/>
          </p:nvPr>
        </p:nvSpPr>
        <p:spPr>
          <a:xfrm>
            <a:off x="8737600" y="6356393"/>
            <a:ext cx="28448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66</a:t>
            </a:fld>
            <a:endParaRPr/>
          </a:p>
        </p:txBody>
      </p:sp>
      <p:sp>
        <p:nvSpPr>
          <p:cNvPr id="1004" name="Google Shape;1004;p58"/>
          <p:cNvSpPr txBox="1">
            <a:spLocks noGrp="1"/>
          </p:cNvSpPr>
          <p:nvPr>
            <p:ph type="dt" idx="10"/>
          </p:nvPr>
        </p:nvSpPr>
        <p:spPr>
          <a:xfrm>
            <a:off x="609600" y="6356393"/>
            <a:ext cx="28448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221A3CA7-6D37-4BD6-8395-4B5ABC8261DF}" type="datetime1">
              <a:rPr lang="en-US" smtClean="0"/>
              <a:t>3/29/2023</a:t>
            </a:fld>
            <a:endParaRPr/>
          </a:p>
        </p:txBody>
      </p:sp>
      <p:cxnSp>
        <p:nvCxnSpPr>
          <p:cNvPr id="1005" name="Google Shape;1005;p58"/>
          <p:cNvCxnSpPr/>
          <p:nvPr/>
        </p:nvCxnSpPr>
        <p:spPr>
          <a:xfrm rot="10800000" flipH="1">
            <a:off x="60542" y="951701"/>
            <a:ext cx="12192000" cy="27709"/>
          </a:xfrm>
          <a:prstGeom prst="straightConnector1">
            <a:avLst/>
          </a:prstGeom>
          <a:noFill/>
          <a:ln w="9525" cap="flat" cmpd="sng">
            <a:solidFill>
              <a:srgbClr val="00B050"/>
            </a:solidFill>
            <a:prstDash val="solid"/>
            <a:round/>
            <a:headEnd type="none" w="sm" len="sm"/>
            <a:tailEnd type="none" w="sm" len="sm"/>
          </a:ln>
        </p:spPr>
      </p:cxnSp>
      <p:sp>
        <p:nvSpPr>
          <p:cNvPr id="1006" name="Google Shape;1006;p58"/>
          <p:cNvSpPr/>
          <p:nvPr/>
        </p:nvSpPr>
        <p:spPr>
          <a:xfrm>
            <a:off x="146051" y="6356350"/>
            <a:ext cx="471487" cy="457200"/>
          </a:xfrm>
          <a:prstGeom prst="rect">
            <a:avLst/>
          </a:prstGeom>
          <a:solidFill>
            <a:srgbClr val="7030A0"/>
          </a:solidFill>
          <a:ln w="25400" cap="flat" cmpd="sng">
            <a:solidFill>
              <a:srgbClr val="7030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1007" name="Google Shape;1007;p58"/>
          <p:cNvCxnSpPr/>
          <p:nvPr/>
        </p:nvCxnSpPr>
        <p:spPr>
          <a:xfrm flipH="1">
            <a:off x="773905" y="13063"/>
            <a:ext cx="14288" cy="6821487"/>
          </a:xfrm>
          <a:prstGeom prst="straightConnector1">
            <a:avLst/>
          </a:prstGeom>
          <a:noFill/>
          <a:ln w="15875" cap="flat" cmpd="sng">
            <a:solidFill>
              <a:srgbClr val="00B050"/>
            </a:solidFill>
            <a:prstDash val="solid"/>
            <a:round/>
            <a:headEnd type="none" w="sm" len="sm"/>
            <a:tailEnd type="none" w="sm" len="sm"/>
          </a:ln>
        </p:spPr>
      </p:cxnSp>
      <p:cxnSp>
        <p:nvCxnSpPr>
          <p:cNvPr id="1008" name="Google Shape;1008;p58"/>
          <p:cNvCxnSpPr/>
          <p:nvPr/>
        </p:nvCxnSpPr>
        <p:spPr>
          <a:xfrm>
            <a:off x="-10316" y="6264275"/>
            <a:ext cx="12192000" cy="0"/>
          </a:xfrm>
          <a:prstGeom prst="straightConnector1">
            <a:avLst/>
          </a:prstGeom>
          <a:noFill/>
          <a:ln w="15875" cap="flat" cmpd="sng">
            <a:solidFill>
              <a:srgbClr val="00B050"/>
            </a:solidFill>
            <a:prstDash val="solid"/>
            <a:round/>
            <a:headEnd type="none" w="sm" len="sm"/>
            <a:tailEnd type="none" w="sm" len="sm"/>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9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9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9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9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9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99">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9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012"/>
        <p:cNvGrpSpPr/>
        <p:nvPr/>
      </p:nvGrpSpPr>
      <p:grpSpPr>
        <a:xfrm>
          <a:off x="0" y="0"/>
          <a:ext cx="0" cy="0"/>
          <a:chOff x="0" y="0"/>
          <a:chExt cx="0" cy="0"/>
        </a:xfrm>
      </p:grpSpPr>
      <p:sp>
        <p:nvSpPr>
          <p:cNvPr id="1013" name="Google Shape;1013;p59"/>
          <p:cNvSpPr txBox="1">
            <a:spLocks noGrp="1"/>
          </p:cNvSpPr>
          <p:nvPr>
            <p:ph type="dt" idx="10"/>
          </p:nvPr>
        </p:nvSpPr>
        <p:spPr>
          <a:xfrm>
            <a:off x="1041889" y="6336377"/>
            <a:ext cx="28448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8D79863C-2096-4DCA-880A-7FF6673BCBF9}" type="datetime1">
              <a:rPr lang="en-US" smtClean="0"/>
              <a:t>3/29/2023</a:t>
            </a:fld>
            <a:endParaRPr/>
          </a:p>
        </p:txBody>
      </p:sp>
      <p:sp>
        <p:nvSpPr>
          <p:cNvPr id="1014" name="Google Shape;1014;p59"/>
          <p:cNvSpPr txBox="1">
            <a:spLocks noGrp="1"/>
          </p:cNvSpPr>
          <p:nvPr>
            <p:ph type="ftr" idx="11"/>
          </p:nvPr>
        </p:nvSpPr>
        <p:spPr>
          <a:xfrm>
            <a:off x="4165600" y="6356393"/>
            <a:ext cx="3860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GB" smtClean="0"/>
              <a:t>Microprocessor Architecture and Internet of Things_CET3014B    Unit 3      2022-23     S4  </a:t>
            </a:r>
            <a:endParaRPr/>
          </a:p>
        </p:txBody>
      </p:sp>
      <p:sp>
        <p:nvSpPr>
          <p:cNvPr id="1015" name="Google Shape;1015;p59"/>
          <p:cNvSpPr txBox="1">
            <a:spLocks noGrp="1"/>
          </p:cNvSpPr>
          <p:nvPr>
            <p:ph type="sldNum" idx="12"/>
          </p:nvPr>
        </p:nvSpPr>
        <p:spPr>
          <a:xfrm>
            <a:off x="8737600" y="6356393"/>
            <a:ext cx="28448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67</a:t>
            </a:fld>
            <a:endParaRPr/>
          </a:p>
        </p:txBody>
      </p:sp>
      <p:cxnSp>
        <p:nvCxnSpPr>
          <p:cNvPr id="1016" name="Google Shape;1016;p59"/>
          <p:cNvCxnSpPr/>
          <p:nvPr/>
        </p:nvCxnSpPr>
        <p:spPr>
          <a:xfrm rot="10800000" flipH="1">
            <a:off x="80250" y="894625"/>
            <a:ext cx="12192000" cy="27709"/>
          </a:xfrm>
          <a:prstGeom prst="straightConnector1">
            <a:avLst/>
          </a:prstGeom>
          <a:noFill/>
          <a:ln w="9525" cap="flat" cmpd="sng">
            <a:solidFill>
              <a:srgbClr val="00B050"/>
            </a:solidFill>
            <a:prstDash val="solid"/>
            <a:round/>
            <a:headEnd type="none" w="sm" len="sm"/>
            <a:tailEnd type="none" w="sm" len="sm"/>
          </a:ln>
        </p:spPr>
      </p:cxnSp>
      <p:sp>
        <p:nvSpPr>
          <p:cNvPr id="1017" name="Google Shape;1017;p59"/>
          <p:cNvSpPr/>
          <p:nvPr/>
        </p:nvSpPr>
        <p:spPr>
          <a:xfrm>
            <a:off x="146051" y="6356350"/>
            <a:ext cx="471487" cy="457200"/>
          </a:xfrm>
          <a:prstGeom prst="rect">
            <a:avLst/>
          </a:prstGeom>
          <a:solidFill>
            <a:srgbClr val="7030A0"/>
          </a:solidFill>
          <a:ln w="25400" cap="flat" cmpd="sng">
            <a:solidFill>
              <a:srgbClr val="7030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1018" name="Google Shape;1018;p59"/>
          <p:cNvCxnSpPr/>
          <p:nvPr/>
        </p:nvCxnSpPr>
        <p:spPr>
          <a:xfrm flipH="1">
            <a:off x="882161" y="0"/>
            <a:ext cx="14288" cy="6821487"/>
          </a:xfrm>
          <a:prstGeom prst="straightConnector1">
            <a:avLst/>
          </a:prstGeom>
          <a:noFill/>
          <a:ln w="15875" cap="flat" cmpd="sng">
            <a:solidFill>
              <a:srgbClr val="00B050"/>
            </a:solidFill>
            <a:prstDash val="solid"/>
            <a:round/>
            <a:headEnd type="none" w="sm" len="sm"/>
            <a:tailEnd type="none" w="sm" len="sm"/>
          </a:ln>
        </p:spPr>
      </p:cxnSp>
      <p:cxnSp>
        <p:nvCxnSpPr>
          <p:cNvPr id="1019" name="Google Shape;1019;p59"/>
          <p:cNvCxnSpPr/>
          <p:nvPr/>
        </p:nvCxnSpPr>
        <p:spPr>
          <a:xfrm>
            <a:off x="-10316" y="6264275"/>
            <a:ext cx="12192000" cy="0"/>
          </a:xfrm>
          <a:prstGeom prst="straightConnector1">
            <a:avLst/>
          </a:prstGeom>
          <a:noFill/>
          <a:ln w="15875" cap="flat" cmpd="sng">
            <a:solidFill>
              <a:srgbClr val="00B050"/>
            </a:solidFill>
            <a:prstDash val="solid"/>
            <a:round/>
            <a:headEnd type="none" w="sm" len="sm"/>
            <a:tailEnd type="none" w="sm" len="sm"/>
          </a:ln>
        </p:spPr>
      </p:cxnSp>
      <p:pic>
        <p:nvPicPr>
          <p:cNvPr id="1020" name="Google Shape;1020;p59"/>
          <p:cNvPicPr preferRelativeResize="0"/>
          <p:nvPr/>
        </p:nvPicPr>
        <p:blipFill rotWithShape="1">
          <a:blip r:embed="rId3">
            <a:alphaModFix/>
          </a:blip>
          <a:srcRect/>
          <a:stretch/>
        </p:blipFill>
        <p:spPr>
          <a:xfrm>
            <a:off x="80250" y="62750"/>
            <a:ext cx="801911" cy="796834"/>
          </a:xfrm>
          <a:prstGeom prst="rect">
            <a:avLst/>
          </a:prstGeom>
          <a:noFill/>
          <a:ln>
            <a:noFill/>
          </a:ln>
        </p:spPr>
      </p:pic>
      <p:sp>
        <p:nvSpPr>
          <p:cNvPr id="1021" name="Google Shape;1021;p59"/>
          <p:cNvSpPr txBox="1">
            <a:spLocks noGrp="1"/>
          </p:cNvSpPr>
          <p:nvPr>
            <p:ph type="title"/>
          </p:nvPr>
        </p:nvSpPr>
        <p:spPr>
          <a:xfrm>
            <a:off x="2164080" y="124577"/>
            <a:ext cx="7863840" cy="715962"/>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rgbClr val="C00000"/>
              </a:buClr>
              <a:buSzPts val="4800"/>
              <a:buFont typeface="Times New Roman"/>
              <a:buNone/>
            </a:pPr>
            <a:r>
              <a:rPr lang="en-US" sz="4800" b="1">
                <a:solidFill>
                  <a:srgbClr val="C00000"/>
                </a:solidFill>
                <a:latin typeface="Times New Roman"/>
                <a:ea typeface="Times New Roman"/>
                <a:cs typeface="Times New Roman"/>
                <a:sym typeface="Times New Roman"/>
              </a:rPr>
              <a:t>Physical Address Space</a:t>
            </a:r>
            <a:endParaRPr sz="4800" b="1">
              <a:solidFill>
                <a:srgbClr val="C00000"/>
              </a:solidFill>
              <a:latin typeface="Times New Roman"/>
              <a:ea typeface="Times New Roman"/>
              <a:cs typeface="Times New Roman"/>
              <a:sym typeface="Times New Roman"/>
            </a:endParaRPr>
          </a:p>
        </p:txBody>
      </p:sp>
      <p:sp>
        <p:nvSpPr>
          <p:cNvPr id="1022" name="Google Shape;1022;p59"/>
          <p:cNvSpPr txBox="1">
            <a:spLocks noGrp="1"/>
          </p:cNvSpPr>
          <p:nvPr>
            <p:ph type="body" idx="1"/>
          </p:nvPr>
        </p:nvSpPr>
        <p:spPr>
          <a:xfrm>
            <a:off x="882160" y="943289"/>
            <a:ext cx="11299523" cy="5300030"/>
          </a:xfrm>
          <a:prstGeom prst="rect">
            <a:avLst/>
          </a:prstGeom>
          <a:noFill/>
          <a:ln>
            <a:noFill/>
          </a:ln>
        </p:spPr>
        <p:txBody>
          <a:bodyPr spcFirstLastPara="1" wrap="square" lIns="91425" tIns="45700" rIns="91425" bIns="45700" anchor="t" anchorCtr="0">
            <a:noAutofit/>
          </a:bodyPr>
          <a:lstStyle/>
          <a:p>
            <a:pPr marL="0" lvl="0" indent="-177800" algn="just" rtl="0">
              <a:spcBef>
                <a:spcPts val="0"/>
              </a:spcBef>
              <a:spcAft>
                <a:spcPts val="0"/>
              </a:spcAft>
              <a:buClr>
                <a:schemeClr val="dk1"/>
              </a:buClr>
              <a:buSzPts val="2800"/>
              <a:buFont typeface="Noto Sans Symbols"/>
              <a:buChar char="⮚"/>
            </a:pPr>
            <a:r>
              <a:rPr lang="en-US" sz="2800" dirty="0">
                <a:latin typeface="Times New Roman"/>
                <a:ea typeface="Times New Roman"/>
                <a:cs typeface="Times New Roman"/>
                <a:sym typeface="Times New Roman"/>
              </a:rPr>
              <a:t>In </a:t>
            </a:r>
            <a:r>
              <a:rPr lang="en-US" sz="2800" b="1" dirty="0">
                <a:latin typeface="Times New Roman"/>
                <a:ea typeface="Times New Roman"/>
                <a:cs typeface="Times New Roman"/>
                <a:sym typeface="Times New Roman"/>
              </a:rPr>
              <a:t>protected mode</a:t>
            </a:r>
            <a:r>
              <a:rPr lang="en-US" sz="2800" dirty="0">
                <a:latin typeface="Times New Roman"/>
                <a:ea typeface="Times New Roman"/>
                <a:cs typeface="Times New Roman"/>
                <a:sym typeface="Times New Roman"/>
              </a:rPr>
              <a:t>, the Intel Architecture provides a normal physical address space </a:t>
            </a:r>
            <a:r>
              <a:rPr lang="en-US" sz="2800" dirty="0" smtClean="0">
                <a:latin typeface="Times New Roman"/>
                <a:ea typeface="Times New Roman"/>
                <a:cs typeface="Times New Roman"/>
                <a:sym typeface="Times New Roman"/>
              </a:rPr>
              <a:t>of </a:t>
            </a:r>
            <a:r>
              <a:rPr lang="en-US" sz="3600" b="1" dirty="0" smtClean="0">
                <a:solidFill>
                  <a:srgbClr val="C00000"/>
                </a:solidFill>
                <a:latin typeface="Times New Roman"/>
                <a:ea typeface="Times New Roman"/>
                <a:cs typeface="Times New Roman"/>
                <a:sym typeface="Times New Roman"/>
              </a:rPr>
              <a:t>4 </a:t>
            </a:r>
            <a:r>
              <a:rPr lang="en-US" sz="3600" b="1" dirty="0" err="1">
                <a:solidFill>
                  <a:srgbClr val="C00000"/>
                </a:solidFill>
                <a:latin typeface="Times New Roman"/>
                <a:ea typeface="Times New Roman"/>
                <a:cs typeface="Times New Roman"/>
                <a:sym typeface="Times New Roman"/>
              </a:rPr>
              <a:t>GBytes</a:t>
            </a:r>
            <a:r>
              <a:rPr lang="en-US" sz="3600" b="1" dirty="0">
                <a:solidFill>
                  <a:srgbClr val="C00000"/>
                </a:solidFill>
                <a:latin typeface="Times New Roman"/>
                <a:ea typeface="Times New Roman"/>
                <a:cs typeface="Times New Roman"/>
                <a:sym typeface="Times New Roman"/>
              </a:rPr>
              <a:t> (2</a:t>
            </a:r>
            <a:r>
              <a:rPr lang="en-US" sz="3600" b="1" baseline="30000" dirty="0">
                <a:solidFill>
                  <a:srgbClr val="C00000"/>
                </a:solidFill>
                <a:latin typeface="Times New Roman"/>
                <a:ea typeface="Times New Roman"/>
                <a:cs typeface="Times New Roman"/>
                <a:sym typeface="Times New Roman"/>
              </a:rPr>
              <a:t>32</a:t>
            </a:r>
            <a:r>
              <a:rPr lang="en-US" sz="3600" b="1" dirty="0">
                <a:solidFill>
                  <a:srgbClr val="C00000"/>
                </a:solidFill>
                <a:latin typeface="Times New Roman"/>
                <a:ea typeface="Times New Roman"/>
                <a:cs typeface="Times New Roman"/>
                <a:sym typeface="Times New Roman"/>
              </a:rPr>
              <a:t> bytes).</a:t>
            </a:r>
            <a:endParaRPr dirty="0"/>
          </a:p>
          <a:p>
            <a:pPr marL="0" lvl="0" indent="-177800" algn="just" rtl="0">
              <a:spcBef>
                <a:spcPts val="0"/>
              </a:spcBef>
              <a:spcAft>
                <a:spcPts val="0"/>
              </a:spcAft>
              <a:buClr>
                <a:schemeClr val="dk1"/>
              </a:buClr>
              <a:buSzPts val="2800"/>
              <a:buFont typeface="Noto Sans Symbols"/>
              <a:buChar char="⮚"/>
            </a:pPr>
            <a:r>
              <a:rPr lang="en-US" dirty="0">
                <a:latin typeface="Times New Roman"/>
                <a:ea typeface="Times New Roman"/>
                <a:cs typeface="Times New Roman"/>
                <a:sym typeface="Times New Roman"/>
              </a:rPr>
              <a:t>This is the address space that the processor </a:t>
            </a:r>
            <a:r>
              <a:rPr lang="en-US" sz="3600" b="1" dirty="0">
                <a:latin typeface="Times New Roman"/>
                <a:ea typeface="Times New Roman"/>
                <a:cs typeface="Times New Roman"/>
                <a:sym typeface="Times New Roman"/>
              </a:rPr>
              <a:t>can address on its address bus.</a:t>
            </a:r>
            <a:endParaRPr sz="3600" b="1" dirty="0">
              <a:latin typeface="Times New Roman"/>
              <a:ea typeface="Times New Roman"/>
              <a:cs typeface="Times New Roman"/>
              <a:sym typeface="Times New Roman"/>
            </a:endParaRPr>
          </a:p>
          <a:p>
            <a:pPr marL="0" lvl="0" indent="-177800" algn="just" rtl="0">
              <a:spcBef>
                <a:spcPts val="0"/>
              </a:spcBef>
              <a:spcAft>
                <a:spcPts val="0"/>
              </a:spcAft>
              <a:buClr>
                <a:srgbClr val="C00000"/>
              </a:buClr>
              <a:buSzPts val="2800"/>
              <a:buFont typeface="Noto Sans Symbols"/>
              <a:buChar char="⮚"/>
            </a:pPr>
            <a:r>
              <a:rPr lang="en-US" b="1" dirty="0">
                <a:solidFill>
                  <a:srgbClr val="C00000"/>
                </a:solidFill>
                <a:latin typeface="Times New Roman"/>
                <a:ea typeface="Times New Roman"/>
                <a:cs typeface="Times New Roman"/>
                <a:sym typeface="Times New Roman"/>
              </a:rPr>
              <a:t>Physical Address space </a:t>
            </a:r>
            <a:r>
              <a:rPr lang="en-US" dirty="0">
                <a:solidFill>
                  <a:srgbClr val="FF0000"/>
                </a:solidFill>
                <a:latin typeface="Times New Roman"/>
                <a:ea typeface="Times New Roman"/>
                <a:cs typeface="Times New Roman"/>
                <a:sym typeface="Times New Roman"/>
              </a:rPr>
              <a:t>is Flat </a:t>
            </a:r>
            <a:r>
              <a:rPr lang="en-US" sz="2800" b="1" dirty="0">
                <a:solidFill>
                  <a:srgbClr val="FF0000"/>
                </a:solidFill>
                <a:latin typeface="Times New Roman"/>
                <a:ea typeface="Times New Roman"/>
                <a:cs typeface="Times New Roman"/>
                <a:sym typeface="Times New Roman"/>
              </a:rPr>
              <a:t>(Un-segmented</a:t>
            </a:r>
            <a:r>
              <a:rPr lang="en-US" sz="2800" dirty="0">
                <a:solidFill>
                  <a:srgbClr val="FF0000"/>
                </a:solidFill>
                <a:latin typeface="Times New Roman"/>
                <a:ea typeface="Times New Roman"/>
                <a:cs typeface="Times New Roman"/>
                <a:sym typeface="Times New Roman"/>
              </a:rPr>
              <a:t>) </a:t>
            </a:r>
            <a:r>
              <a:rPr lang="en-US" dirty="0">
                <a:solidFill>
                  <a:srgbClr val="FF0000"/>
                </a:solidFill>
                <a:latin typeface="Times New Roman"/>
                <a:ea typeface="Times New Roman"/>
                <a:cs typeface="Times New Roman"/>
                <a:sym typeface="Times New Roman"/>
              </a:rPr>
              <a:t>ranging from </a:t>
            </a:r>
            <a:r>
              <a:rPr lang="en-US" b="1" dirty="0">
                <a:solidFill>
                  <a:srgbClr val="3F3151"/>
                </a:solidFill>
                <a:latin typeface="Times New Roman"/>
                <a:ea typeface="Times New Roman"/>
                <a:cs typeface="Times New Roman"/>
                <a:sym typeface="Times New Roman"/>
              </a:rPr>
              <a:t>0 to FFFFFFFFH </a:t>
            </a:r>
            <a:r>
              <a:rPr lang="en-US" sz="2800" dirty="0">
                <a:solidFill>
                  <a:srgbClr val="FF0000"/>
                </a:solidFill>
                <a:latin typeface="Times New Roman"/>
                <a:ea typeface="Times New Roman"/>
                <a:cs typeface="Times New Roman"/>
                <a:sym typeface="Times New Roman"/>
              </a:rPr>
              <a:t>(32 bits)</a:t>
            </a:r>
            <a:endParaRPr dirty="0">
              <a:solidFill>
                <a:srgbClr val="FF0000"/>
              </a:solidFill>
              <a:latin typeface="Times New Roman"/>
              <a:ea typeface="Times New Roman"/>
              <a:cs typeface="Times New Roman"/>
              <a:sym typeface="Times New Roman"/>
            </a:endParaRPr>
          </a:p>
          <a:p>
            <a:pPr marL="0" lvl="0" indent="-177800" algn="just" rtl="0">
              <a:spcBef>
                <a:spcPts val="0"/>
              </a:spcBef>
              <a:spcAft>
                <a:spcPts val="0"/>
              </a:spcAft>
              <a:buClr>
                <a:schemeClr val="dk1"/>
              </a:buClr>
              <a:buSzPts val="2800"/>
              <a:buFont typeface="Noto Sans Symbols"/>
              <a:buChar char="⮚"/>
            </a:pPr>
            <a:r>
              <a:rPr lang="en-US" b="1" dirty="0">
                <a:latin typeface="Times New Roman"/>
                <a:ea typeface="Times New Roman"/>
                <a:cs typeface="Times New Roman"/>
                <a:sym typeface="Times New Roman"/>
              </a:rPr>
              <a:t>This physical address space can be mapped to </a:t>
            </a:r>
            <a:r>
              <a:rPr lang="en-US" b="1" dirty="0">
                <a:solidFill>
                  <a:srgbClr val="76923C"/>
                </a:solidFill>
                <a:latin typeface="Times New Roman"/>
                <a:ea typeface="Times New Roman"/>
                <a:cs typeface="Times New Roman"/>
                <a:sym typeface="Times New Roman"/>
              </a:rPr>
              <a:t>read-write memory</a:t>
            </a:r>
            <a:r>
              <a:rPr lang="en-US" b="1" dirty="0">
                <a:latin typeface="Times New Roman"/>
                <a:ea typeface="Times New Roman"/>
                <a:cs typeface="Times New Roman"/>
                <a:sym typeface="Times New Roman"/>
              </a:rPr>
              <a:t>, read-only memory, </a:t>
            </a:r>
            <a:r>
              <a:rPr lang="en-US" b="1" dirty="0">
                <a:solidFill>
                  <a:srgbClr val="205867"/>
                </a:solidFill>
                <a:latin typeface="Times New Roman"/>
                <a:ea typeface="Times New Roman"/>
                <a:cs typeface="Times New Roman"/>
                <a:sym typeface="Times New Roman"/>
              </a:rPr>
              <a:t>and</a:t>
            </a:r>
            <a:r>
              <a:rPr lang="en-US" b="1" dirty="0">
                <a:latin typeface="Times New Roman"/>
                <a:ea typeface="Times New Roman"/>
                <a:cs typeface="Times New Roman"/>
                <a:sym typeface="Times New Roman"/>
              </a:rPr>
              <a:t> </a:t>
            </a:r>
            <a:r>
              <a:rPr lang="en-US" b="1" dirty="0">
                <a:solidFill>
                  <a:srgbClr val="C00000"/>
                </a:solidFill>
                <a:latin typeface="Times New Roman"/>
                <a:ea typeface="Times New Roman"/>
                <a:cs typeface="Times New Roman"/>
                <a:sym typeface="Times New Roman"/>
              </a:rPr>
              <a:t>memory mapped I/O</a:t>
            </a:r>
            <a:endParaRPr sz="3600" dirty="0"/>
          </a:p>
          <a:p>
            <a:pPr marL="0" lvl="0" indent="-177800" algn="just" rtl="0">
              <a:spcBef>
                <a:spcPts val="0"/>
              </a:spcBef>
              <a:spcAft>
                <a:spcPts val="0"/>
              </a:spcAft>
              <a:buClr>
                <a:schemeClr val="dk1"/>
              </a:buClr>
              <a:buSzPts val="2800"/>
              <a:buFont typeface="Noto Sans Symbols"/>
              <a:buChar char="⮚"/>
            </a:pPr>
            <a:r>
              <a:rPr lang="en-US" dirty="0">
                <a:latin typeface="Times New Roman"/>
                <a:ea typeface="Times New Roman"/>
                <a:cs typeface="Times New Roman"/>
                <a:sym typeface="Times New Roman"/>
              </a:rPr>
              <a:t>The physical memory can be divided into </a:t>
            </a:r>
            <a:r>
              <a:rPr lang="en-US" sz="3600" b="1" dirty="0">
                <a:solidFill>
                  <a:srgbClr val="C00000"/>
                </a:solidFill>
                <a:latin typeface="Times New Roman"/>
                <a:ea typeface="Times New Roman"/>
                <a:cs typeface="Times New Roman"/>
                <a:sym typeface="Times New Roman"/>
              </a:rPr>
              <a:t>segments and/or  pages </a:t>
            </a:r>
            <a:r>
              <a:rPr lang="en-US" dirty="0">
                <a:latin typeface="Times New Roman"/>
                <a:ea typeface="Times New Roman"/>
                <a:cs typeface="Times New Roman"/>
                <a:sym typeface="Times New Roman"/>
              </a:rPr>
              <a:t>by memory mapping facilities available in </a:t>
            </a:r>
            <a:r>
              <a:rPr lang="en-US" b="1" dirty="0">
                <a:latin typeface="Times New Roman"/>
                <a:ea typeface="Times New Roman"/>
                <a:cs typeface="Times New Roman"/>
                <a:sym typeface="Times New Roman"/>
              </a:rPr>
              <a:t>protected mode.</a:t>
            </a:r>
            <a:endParaRPr b="1" dirty="0">
              <a:latin typeface="Times New Roman"/>
              <a:ea typeface="Times New Roman"/>
              <a:cs typeface="Times New Roman"/>
              <a:sym typeface="Times New Roman"/>
            </a:endParaRPr>
          </a:p>
          <a:p>
            <a:pPr marL="0" lvl="0" indent="0" algn="just" rtl="0">
              <a:spcBef>
                <a:spcPts val="0"/>
              </a:spcBef>
              <a:spcAft>
                <a:spcPts val="0"/>
              </a:spcAft>
              <a:buClr>
                <a:schemeClr val="dk1"/>
              </a:buClr>
              <a:buSzPts val="2400"/>
              <a:buNone/>
            </a:pPr>
            <a:endParaRPr sz="2400" dirty="0">
              <a:latin typeface="Times New Roman"/>
              <a:ea typeface="Times New Roman"/>
              <a:cs typeface="Times New Roman"/>
              <a:sym typeface="Times New Roman"/>
            </a:endParaRPr>
          </a:p>
          <a:p>
            <a:pPr marL="0" lvl="0" indent="0" algn="just" rtl="0">
              <a:spcBef>
                <a:spcPts val="0"/>
              </a:spcBef>
              <a:spcAft>
                <a:spcPts val="0"/>
              </a:spcAft>
              <a:buClr>
                <a:schemeClr val="dk1"/>
              </a:buClr>
              <a:buSzPts val="2400"/>
              <a:buNone/>
            </a:pPr>
            <a:endParaRPr sz="2400" dirty="0">
              <a:latin typeface="Times New Roman"/>
              <a:ea typeface="Times New Roman"/>
              <a:cs typeface="Times New Roman"/>
              <a:sym typeface="Times New Roman"/>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2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2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026"/>
        <p:cNvGrpSpPr/>
        <p:nvPr/>
      </p:nvGrpSpPr>
      <p:grpSpPr>
        <a:xfrm>
          <a:off x="0" y="0"/>
          <a:ext cx="0" cy="0"/>
          <a:chOff x="0" y="0"/>
          <a:chExt cx="0" cy="0"/>
        </a:xfrm>
      </p:grpSpPr>
      <p:sp>
        <p:nvSpPr>
          <p:cNvPr id="1027" name="Google Shape;1027;p60"/>
          <p:cNvSpPr txBox="1">
            <a:spLocks noGrp="1"/>
          </p:cNvSpPr>
          <p:nvPr>
            <p:ph type="dt" idx="10"/>
          </p:nvPr>
        </p:nvSpPr>
        <p:spPr>
          <a:xfrm>
            <a:off x="1041889" y="6336377"/>
            <a:ext cx="28448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CAE5077B-E7EB-4960-B03E-EC1B850CE6EF}" type="datetime1">
              <a:rPr lang="en-US" smtClean="0"/>
              <a:t>3/29/2023</a:t>
            </a:fld>
            <a:endParaRPr/>
          </a:p>
        </p:txBody>
      </p:sp>
      <p:sp>
        <p:nvSpPr>
          <p:cNvPr id="1028" name="Google Shape;1028;p60"/>
          <p:cNvSpPr txBox="1">
            <a:spLocks noGrp="1"/>
          </p:cNvSpPr>
          <p:nvPr>
            <p:ph type="ftr" idx="11"/>
          </p:nvPr>
        </p:nvSpPr>
        <p:spPr>
          <a:xfrm>
            <a:off x="3297382" y="6356393"/>
            <a:ext cx="4729018"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GB" smtClean="0"/>
              <a:t>Microprocessor Architecture and Internet of Things_CET3014B    Unit 3      2022-23     S4  </a:t>
            </a:r>
            <a:endParaRPr/>
          </a:p>
        </p:txBody>
      </p:sp>
      <p:sp>
        <p:nvSpPr>
          <p:cNvPr id="1029" name="Google Shape;1029;p60"/>
          <p:cNvSpPr txBox="1">
            <a:spLocks noGrp="1"/>
          </p:cNvSpPr>
          <p:nvPr>
            <p:ph type="sldNum" idx="12"/>
          </p:nvPr>
        </p:nvSpPr>
        <p:spPr>
          <a:xfrm>
            <a:off x="8737600" y="6356393"/>
            <a:ext cx="28448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68</a:t>
            </a:fld>
            <a:endParaRPr/>
          </a:p>
        </p:txBody>
      </p:sp>
      <p:cxnSp>
        <p:nvCxnSpPr>
          <p:cNvPr id="1030" name="Google Shape;1030;p60"/>
          <p:cNvCxnSpPr/>
          <p:nvPr/>
        </p:nvCxnSpPr>
        <p:spPr>
          <a:xfrm rot="10800000" flipH="1">
            <a:off x="80250" y="894625"/>
            <a:ext cx="12192000" cy="27709"/>
          </a:xfrm>
          <a:prstGeom prst="straightConnector1">
            <a:avLst/>
          </a:prstGeom>
          <a:noFill/>
          <a:ln w="9525" cap="flat" cmpd="sng">
            <a:solidFill>
              <a:srgbClr val="00B050"/>
            </a:solidFill>
            <a:prstDash val="solid"/>
            <a:round/>
            <a:headEnd type="none" w="sm" len="sm"/>
            <a:tailEnd type="none" w="sm" len="sm"/>
          </a:ln>
        </p:spPr>
      </p:cxnSp>
      <p:sp>
        <p:nvSpPr>
          <p:cNvPr id="1031" name="Google Shape;1031;p60"/>
          <p:cNvSpPr/>
          <p:nvPr/>
        </p:nvSpPr>
        <p:spPr>
          <a:xfrm>
            <a:off x="146051" y="6356350"/>
            <a:ext cx="471487" cy="457200"/>
          </a:xfrm>
          <a:prstGeom prst="rect">
            <a:avLst/>
          </a:prstGeom>
          <a:solidFill>
            <a:srgbClr val="7030A0"/>
          </a:solidFill>
          <a:ln w="25400" cap="flat" cmpd="sng">
            <a:solidFill>
              <a:srgbClr val="7030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1032" name="Google Shape;1032;p60"/>
          <p:cNvCxnSpPr/>
          <p:nvPr/>
        </p:nvCxnSpPr>
        <p:spPr>
          <a:xfrm flipH="1">
            <a:off x="882161" y="0"/>
            <a:ext cx="14288" cy="6821487"/>
          </a:xfrm>
          <a:prstGeom prst="straightConnector1">
            <a:avLst/>
          </a:prstGeom>
          <a:noFill/>
          <a:ln w="15875" cap="flat" cmpd="sng">
            <a:solidFill>
              <a:srgbClr val="00B050"/>
            </a:solidFill>
            <a:prstDash val="solid"/>
            <a:round/>
            <a:headEnd type="none" w="sm" len="sm"/>
            <a:tailEnd type="none" w="sm" len="sm"/>
          </a:ln>
        </p:spPr>
      </p:cxnSp>
      <p:cxnSp>
        <p:nvCxnSpPr>
          <p:cNvPr id="1033" name="Google Shape;1033;p60"/>
          <p:cNvCxnSpPr/>
          <p:nvPr/>
        </p:nvCxnSpPr>
        <p:spPr>
          <a:xfrm>
            <a:off x="-10316" y="6264275"/>
            <a:ext cx="12192000" cy="0"/>
          </a:xfrm>
          <a:prstGeom prst="straightConnector1">
            <a:avLst/>
          </a:prstGeom>
          <a:noFill/>
          <a:ln w="15875" cap="flat" cmpd="sng">
            <a:solidFill>
              <a:srgbClr val="00B050"/>
            </a:solidFill>
            <a:prstDash val="solid"/>
            <a:round/>
            <a:headEnd type="none" w="sm" len="sm"/>
            <a:tailEnd type="none" w="sm" len="sm"/>
          </a:ln>
        </p:spPr>
      </p:cxnSp>
      <p:pic>
        <p:nvPicPr>
          <p:cNvPr id="1034" name="Google Shape;1034;p60"/>
          <p:cNvPicPr preferRelativeResize="0"/>
          <p:nvPr/>
        </p:nvPicPr>
        <p:blipFill rotWithShape="1">
          <a:blip r:embed="rId3">
            <a:alphaModFix/>
          </a:blip>
          <a:srcRect/>
          <a:stretch/>
        </p:blipFill>
        <p:spPr>
          <a:xfrm>
            <a:off x="80250" y="62750"/>
            <a:ext cx="801911" cy="796834"/>
          </a:xfrm>
          <a:prstGeom prst="rect">
            <a:avLst/>
          </a:prstGeom>
          <a:noFill/>
          <a:ln>
            <a:noFill/>
          </a:ln>
        </p:spPr>
      </p:pic>
      <p:sp>
        <p:nvSpPr>
          <p:cNvPr id="1035" name="Google Shape;1035;p60"/>
          <p:cNvSpPr txBox="1">
            <a:spLocks noGrp="1"/>
          </p:cNvSpPr>
          <p:nvPr>
            <p:ph type="title"/>
          </p:nvPr>
        </p:nvSpPr>
        <p:spPr>
          <a:xfrm>
            <a:off x="-482106" y="2197131"/>
            <a:ext cx="2466099" cy="1547952"/>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rgbClr val="002060"/>
              </a:buClr>
              <a:buSzPts val="1600"/>
              <a:buFont typeface="Calibri"/>
              <a:buNone/>
            </a:pPr>
            <a:r>
              <a:rPr lang="en-US" sz="1600" b="1">
                <a:solidFill>
                  <a:srgbClr val="002060"/>
                </a:solidFill>
              </a:rPr>
              <a:t>Segmentation</a:t>
            </a:r>
            <a:br>
              <a:rPr lang="en-US" sz="1600" b="1">
                <a:solidFill>
                  <a:srgbClr val="002060"/>
                </a:solidFill>
              </a:rPr>
            </a:br>
            <a:r>
              <a:rPr lang="en-US" sz="1600" b="1">
                <a:solidFill>
                  <a:srgbClr val="002060"/>
                </a:solidFill>
              </a:rPr>
              <a:t> and </a:t>
            </a:r>
            <a:br>
              <a:rPr lang="en-US" sz="1600" b="1">
                <a:solidFill>
                  <a:srgbClr val="002060"/>
                </a:solidFill>
              </a:rPr>
            </a:br>
            <a:r>
              <a:rPr lang="en-US" sz="1600" b="1">
                <a:solidFill>
                  <a:srgbClr val="002060"/>
                </a:solidFill>
              </a:rPr>
              <a:t>Paging</a:t>
            </a:r>
            <a:endParaRPr sz="1600" b="1">
              <a:solidFill>
                <a:srgbClr val="002060"/>
              </a:solidFill>
            </a:endParaRPr>
          </a:p>
        </p:txBody>
      </p:sp>
      <p:pic>
        <p:nvPicPr>
          <p:cNvPr id="1036" name="Google Shape;1036;p60"/>
          <p:cNvPicPr preferRelativeResize="0">
            <a:picLocks noGrp="1"/>
          </p:cNvPicPr>
          <p:nvPr>
            <p:ph type="body" idx="1"/>
          </p:nvPr>
        </p:nvPicPr>
        <p:blipFill rotWithShape="1">
          <a:blip r:embed="rId4">
            <a:alphaModFix/>
          </a:blip>
          <a:srcRect/>
          <a:stretch/>
        </p:blipFill>
        <p:spPr>
          <a:xfrm>
            <a:off x="1427018" y="259080"/>
            <a:ext cx="10764985" cy="5867400"/>
          </a:xfrm>
          <a:prstGeom prst="rect">
            <a:avLst/>
          </a:prstGeom>
          <a:noFill/>
          <a:ln>
            <a:noFill/>
          </a:ln>
        </p:spPr>
      </p:pic>
      <p:sp>
        <p:nvSpPr>
          <p:cNvPr id="1037" name="Google Shape;1037;p60"/>
          <p:cNvSpPr/>
          <p:nvPr/>
        </p:nvSpPr>
        <p:spPr>
          <a:xfrm>
            <a:off x="6123709" y="1080655"/>
            <a:ext cx="4267200" cy="439189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Title 1"/>
          <p:cNvSpPr>
            <a:spLocks noGrp="1"/>
          </p:cNvSpPr>
          <p:nvPr>
            <p:ph type="title"/>
          </p:nvPr>
        </p:nvSpPr>
        <p:spPr>
          <a:xfrm>
            <a:off x="1038378" y="173467"/>
            <a:ext cx="10972800" cy="735012"/>
          </a:xfrm>
        </p:spPr>
        <p:txBody>
          <a:bodyPr/>
          <a:lstStyle/>
          <a:p>
            <a:pPr eaLnBrk="1" hangingPunct="1"/>
            <a:r>
              <a:rPr lang="en-US" altLang="en-US" sz="2800" dirty="0" smtClean="0">
                <a:latin typeface="Times New Roman" panose="02020603050405020304" pitchFamily="18" charset="0"/>
                <a:cs typeface="Times New Roman" panose="02020603050405020304" pitchFamily="18" charset="0"/>
              </a:rPr>
              <a:t>Problem </a:t>
            </a:r>
            <a:r>
              <a:rPr lang="en-US" altLang="en-US" sz="2800" b="1" dirty="0" smtClean="0">
                <a:latin typeface="Times New Roman" panose="02020603050405020304" pitchFamily="18" charset="0"/>
                <a:cs typeface="Times New Roman" panose="02020603050405020304" pitchFamily="18" charset="0"/>
              </a:rPr>
              <a:t>(Only to clear the concept and learn to apply the concept)</a:t>
            </a:r>
            <a:endParaRPr lang="en-US" altLang="en-US" sz="2800" dirty="0" smtClean="0">
              <a:latin typeface="Times New Roman" panose="02020603050405020304" pitchFamily="18" charset="0"/>
              <a:cs typeface="Times New Roman" panose="02020603050405020304" pitchFamily="18" charset="0"/>
            </a:endParaRPr>
          </a:p>
        </p:txBody>
      </p:sp>
      <p:sp>
        <p:nvSpPr>
          <p:cNvPr id="103427" name="Content Placeholder 2"/>
          <p:cNvSpPr>
            <a:spLocks noGrp="1"/>
          </p:cNvSpPr>
          <p:nvPr>
            <p:ph idx="1"/>
          </p:nvPr>
        </p:nvSpPr>
        <p:spPr>
          <a:xfrm>
            <a:off x="863688" y="812101"/>
            <a:ext cx="6326821" cy="5089525"/>
          </a:xfrm>
        </p:spPr>
        <p:txBody>
          <a:bodyPr>
            <a:noAutofit/>
          </a:bodyPr>
          <a:lstStyle/>
          <a:p>
            <a:pPr marL="0" indent="0" eaLnBrk="1" hangingPunct="1">
              <a:lnSpc>
                <a:spcPct val="120000"/>
              </a:lnSpc>
              <a:spcBef>
                <a:spcPts val="0"/>
              </a:spcBef>
              <a:buFont typeface="Arial" panose="020B0604020202020204" pitchFamily="34" charset="0"/>
              <a:buNone/>
            </a:pPr>
            <a:r>
              <a:rPr lang="en-US" altLang="en-US" sz="2400" dirty="0" smtClean="0">
                <a:latin typeface="Times New Roman" panose="02020603050405020304" pitchFamily="18" charset="0"/>
                <a:cs typeface="Times New Roman" panose="02020603050405020304" pitchFamily="18" charset="0"/>
              </a:rPr>
              <a:t>Q. </a:t>
            </a:r>
            <a:r>
              <a:rPr lang="en-US" altLang="en-US" sz="2400" dirty="0" smtClean="0">
                <a:solidFill>
                  <a:srgbClr val="FF0000"/>
                </a:solidFill>
                <a:latin typeface="Times New Roman" panose="02020603050405020304" pitchFamily="18" charset="0"/>
                <a:cs typeface="Times New Roman" panose="02020603050405020304" pitchFamily="18" charset="0"/>
              </a:rPr>
              <a:t>If DS = 0032H then which segment descriptor will be selected?. </a:t>
            </a:r>
          </a:p>
          <a:p>
            <a:pPr marL="0" indent="0" eaLnBrk="1" hangingPunct="1">
              <a:lnSpc>
                <a:spcPct val="120000"/>
              </a:lnSpc>
              <a:spcBef>
                <a:spcPts val="0"/>
              </a:spcBef>
              <a:buFont typeface="Arial" panose="020B0604020202020204" pitchFamily="34" charset="0"/>
              <a:buNone/>
            </a:pPr>
            <a:r>
              <a:rPr lang="en-US" altLang="en-US" sz="2400" dirty="0" smtClean="0">
                <a:solidFill>
                  <a:srgbClr val="FF0000"/>
                </a:solidFill>
                <a:latin typeface="Times New Roman" panose="02020603050405020304" pitchFamily="18" charset="0"/>
                <a:cs typeface="Times New Roman" panose="02020603050405020304" pitchFamily="18" charset="0"/>
              </a:rPr>
              <a:t>From GDT or LDT? What will be the starting address (Offset) of selected segment descriptor in GDT.</a:t>
            </a:r>
          </a:p>
          <a:p>
            <a:pPr marL="0" indent="0" eaLnBrk="1" hangingPunct="1">
              <a:lnSpc>
                <a:spcPct val="120000"/>
              </a:lnSpc>
              <a:spcBef>
                <a:spcPts val="0"/>
              </a:spcBef>
              <a:buFont typeface="Arial" panose="020B0604020202020204" pitchFamily="34" charset="0"/>
              <a:buNone/>
            </a:pPr>
            <a:r>
              <a:rPr lang="en-US" altLang="en-US" sz="2400" dirty="0" smtClean="0">
                <a:solidFill>
                  <a:srgbClr val="FF0000"/>
                </a:solidFill>
                <a:latin typeface="Times New Roman" panose="02020603050405020304" pitchFamily="18" charset="0"/>
                <a:cs typeface="Times New Roman" panose="02020603050405020304" pitchFamily="18" charset="0"/>
              </a:rPr>
              <a:t>If GDTR value is 0000 4000 FFFFH then calculate the linear address of Segment descriptor. </a:t>
            </a:r>
          </a:p>
          <a:p>
            <a:pPr marL="0" indent="0" eaLnBrk="1" hangingPunct="1">
              <a:lnSpc>
                <a:spcPct val="120000"/>
              </a:lnSpc>
              <a:spcBef>
                <a:spcPts val="0"/>
              </a:spcBef>
              <a:buFont typeface="Arial" panose="020B0604020202020204" pitchFamily="34" charset="0"/>
              <a:buNone/>
            </a:pPr>
            <a:r>
              <a:rPr lang="en-US" altLang="en-US" sz="2400" dirty="0" smtClean="0">
                <a:solidFill>
                  <a:srgbClr val="FF0000"/>
                </a:solidFill>
                <a:latin typeface="Times New Roman" panose="02020603050405020304" pitchFamily="18" charset="0"/>
                <a:cs typeface="Times New Roman" panose="02020603050405020304" pitchFamily="18" charset="0"/>
              </a:rPr>
              <a:t>If selected descriptor has value as 000F 9000 5000 FFFFH and </a:t>
            </a:r>
          </a:p>
          <a:p>
            <a:pPr marL="0" indent="0" eaLnBrk="1" hangingPunct="1">
              <a:lnSpc>
                <a:spcPct val="120000"/>
              </a:lnSpc>
              <a:spcBef>
                <a:spcPts val="0"/>
              </a:spcBef>
              <a:buFont typeface="Arial" panose="020B0604020202020204" pitchFamily="34" charset="0"/>
              <a:buNone/>
            </a:pPr>
            <a:r>
              <a:rPr lang="en-US" altLang="en-US" sz="2400" dirty="0" smtClean="0">
                <a:solidFill>
                  <a:srgbClr val="FF0000"/>
                </a:solidFill>
                <a:latin typeface="Times New Roman" panose="02020603050405020304" pitchFamily="18" charset="0"/>
                <a:cs typeface="Times New Roman" panose="02020603050405020304" pitchFamily="18" charset="0"/>
              </a:rPr>
              <a:t>ESI has the value as 00008259H </a:t>
            </a:r>
          </a:p>
          <a:p>
            <a:pPr marL="0" indent="0" eaLnBrk="1" hangingPunct="1">
              <a:lnSpc>
                <a:spcPct val="120000"/>
              </a:lnSpc>
              <a:spcBef>
                <a:spcPts val="0"/>
              </a:spcBef>
              <a:buFont typeface="Arial" panose="020B0604020202020204" pitchFamily="34" charset="0"/>
              <a:buNone/>
            </a:pPr>
            <a:r>
              <a:rPr lang="en-US" altLang="en-US" sz="2400" dirty="0" smtClean="0">
                <a:solidFill>
                  <a:srgbClr val="FF0000"/>
                </a:solidFill>
                <a:latin typeface="Times New Roman" panose="02020603050405020304" pitchFamily="18" charset="0"/>
                <a:cs typeface="Times New Roman" panose="02020603050405020304" pitchFamily="18" charset="0"/>
              </a:rPr>
              <a:t>then calculate the linear address in data segment pointed by ESI.</a:t>
            </a:r>
          </a:p>
        </p:txBody>
      </p:sp>
      <p:sp>
        <p:nvSpPr>
          <p:cNvPr id="4" name="Date Placeholder 3"/>
          <p:cNvSpPr>
            <a:spLocks noGrp="1"/>
          </p:cNvSpPr>
          <p:nvPr>
            <p:ph type="dt" sz="quarter" idx="10"/>
          </p:nvPr>
        </p:nvSpPr>
        <p:spPr/>
        <p:txBody>
          <a:bodyPr/>
          <a:lstStyle/>
          <a:p>
            <a:pPr>
              <a:defRPr/>
            </a:pPr>
            <a:fld id="{FBFACD5C-05A0-48D0-9A51-447CF2BCB8AA}" type="datetime1">
              <a:rPr lang="en-US">
                <a:latin typeface="Times New Roman" panose="02020603050405020304" pitchFamily="18" charset="0"/>
                <a:cs typeface="Times New Roman" panose="02020603050405020304" pitchFamily="18" charset="0"/>
              </a:rPr>
              <a:pPr>
                <a:defRPr/>
              </a:pPr>
              <a:t>3/29/2023</a:t>
            </a:fld>
            <a:endParaRPr lang="en-US">
              <a:latin typeface="Times New Roman" panose="02020603050405020304" pitchFamily="18" charset="0"/>
              <a:cs typeface="Times New Roman" panose="02020603050405020304" pitchFamily="18" charset="0"/>
            </a:endParaRPr>
          </a:p>
        </p:txBody>
      </p:sp>
      <p:sp>
        <p:nvSpPr>
          <p:cNvPr id="5" name="Footer Placeholder 4"/>
          <p:cNvSpPr>
            <a:spLocks noGrp="1"/>
          </p:cNvSpPr>
          <p:nvPr>
            <p:ph type="ftr" sz="quarter" idx="11"/>
          </p:nvPr>
        </p:nvSpPr>
        <p:spPr/>
        <p:txBody>
          <a:bodyPr/>
          <a:lstStyle/>
          <a:p>
            <a:pPr>
              <a:defRPr/>
            </a:pPr>
            <a:r>
              <a:rPr lang="en-US">
                <a:latin typeface="Times New Roman" panose="02020603050405020304" pitchFamily="18" charset="0"/>
                <a:cs typeface="Times New Roman" panose="02020603050405020304" pitchFamily="18" charset="0"/>
              </a:rPr>
              <a:t>Microprocessor Architectures</a:t>
            </a:r>
          </a:p>
        </p:txBody>
      </p:sp>
      <p:sp>
        <p:nvSpPr>
          <p:cNvPr id="103430" name="Slide Number Placeholder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98C4D711-A90D-44A3-8F5E-651700AEFE65}" type="slidenum">
              <a:rPr lang="en-US" altLang="en-US" sz="1200" smtClean="0">
                <a:solidFill>
                  <a:srgbClr val="898989"/>
                </a:solidFill>
                <a:latin typeface="Times New Roman" panose="02020603050405020304" pitchFamily="18" charset="0"/>
                <a:cs typeface="Times New Roman" panose="02020603050405020304" pitchFamily="18" charset="0"/>
              </a:rPr>
              <a:pPr>
                <a:spcBef>
                  <a:spcPct val="0"/>
                </a:spcBef>
                <a:buFontTx/>
                <a:buNone/>
              </a:pPr>
              <a:t>69</a:t>
            </a:fld>
            <a:endParaRPr lang="en-US" altLang="en-US" sz="1200" smtClean="0">
              <a:solidFill>
                <a:srgbClr val="898989"/>
              </a:solidFill>
              <a:latin typeface="Times New Roman" panose="02020603050405020304" pitchFamily="18" charset="0"/>
              <a:cs typeface="Times New Roman" panose="02020603050405020304" pitchFamily="18" charset="0"/>
            </a:endParaRPr>
          </a:p>
        </p:txBody>
      </p:sp>
      <p:cxnSp>
        <p:nvCxnSpPr>
          <p:cNvPr id="7" name="Google Shape;1030;p60"/>
          <p:cNvCxnSpPr/>
          <p:nvPr/>
        </p:nvCxnSpPr>
        <p:spPr>
          <a:xfrm rot="10800000" flipH="1">
            <a:off x="80250" y="894625"/>
            <a:ext cx="12192000" cy="27709"/>
          </a:xfrm>
          <a:prstGeom prst="straightConnector1">
            <a:avLst/>
          </a:prstGeom>
          <a:noFill/>
          <a:ln w="9525" cap="flat" cmpd="sng">
            <a:solidFill>
              <a:srgbClr val="00B050"/>
            </a:solidFill>
            <a:prstDash val="solid"/>
            <a:round/>
            <a:headEnd type="none" w="sm" len="sm"/>
            <a:tailEnd type="none" w="sm" len="sm"/>
          </a:ln>
        </p:spPr>
      </p:cxnSp>
      <p:sp>
        <p:nvSpPr>
          <p:cNvPr id="8" name="Google Shape;1031;p60"/>
          <p:cNvSpPr/>
          <p:nvPr/>
        </p:nvSpPr>
        <p:spPr>
          <a:xfrm>
            <a:off x="146051" y="6356350"/>
            <a:ext cx="471487" cy="457200"/>
          </a:xfrm>
          <a:prstGeom prst="rect">
            <a:avLst/>
          </a:prstGeom>
          <a:solidFill>
            <a:srgbClr val="7030A0"/>
          </a:solidFill>
          <a:ln w="25400" cap="flat" cmpd="sng">
            <a:solidFill>
              <a:srgbClr val="7030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imes New Roman" panose="02020603050405020304" pitchFamily="18" charset="0"/>
              <a:ea typeface="Calibri"/>
              <a:cs typeface="Times New Roman" panose="02020603050405020304" pitchFamily="18" charset="0"/>
              <a:sym typeface="Calibri"/>
            </a:endParaRPr>
          </a:p>
        </p:txBody>
      </p:sp>
      <p:cxnSp>
        <p:nvCxnSpPr>
          <p:cNvPr id="9" name="Google Shape;1032;p60"/>
          <p:cNvCxnSpPr/>
          <p:nvPr/>
        </p:nvCxnSpPr>
        <p:spPr>
          <a:xfrm flipH="1">
            <a:off x="882161" y="0"/>
            <a:ext cx="14288" cy="6821487"/>
          </a:xfrm>
          <a:prstGeom prst="straightConnector1">
            <a:avLst/>
          </a:prstGeom>
          <a:noFill/>
          <a:ln w="15875" cap="flat" cmpd="sng">
            <a:solidFill>
              <a:srgbClr val="00B050"/>
            </a:solidFill>
            <a:prstDash val="solid"/>
            <a:round/>
            <a:headEnd type="none" w="sm" len="sm"/>
            <a:tailEnd type="none" w="sm" len="sm"/>
          </a:ln>
        </p:spPr>
      </p:cxnSp>
      <p:cxnSp>
        <p:nvCxnSpPr>
          <p:cNvPr id="10" name="Google Shape;1033;p60"/>
          <p:cNvCxnSpPr/>
          <p:nvPr/>
        </p:nvCxnSpPr>
        <p:spPr>
          <a:xfrm>
            <a:off x="-10316" y="6264275"/>
            <a:ext cx="12192000" cy="0"/>
          </a:xfrm>
          <a:prstGeom prst="straightConnector1">
            <a:avLst/>
          </a:prstGeom>
          <a:noFill/>
          <a:ln w="15875" cap="flat" cmpd="sng">
            <a:solidFill>
              <a:srgbClr val="00B050"/>
            </a:solidFill>
            <a:prstDash val="solid"/>
            <a:round/>
            <a:headEnd type="none" w="sm" len="sm"/>
            <a:tailEnd type="none" w="sm" len="sm"/>
          </a:ln>
        </p:spPr>
      </p:cxnSp>
      <p:pic>
        <p:nvPicPr>
          <p:cNvPr id="11" name="Google Shape;1034;p60"/>
          <p:cNvPicPr preferRelativeResize="0"/>
          <p:nvPr/>
        </p:nvPicPr>
        <p:blipFill rotWithShape="1">
          <a:blip r:embed="rId2">
            <a:alphaModFix/>
          </a:blip>
          <a:srcRect/>
          <a:stretch/>
        </p:blipFill>
        <p:spPr>
          <a:xfrm>
            <a:off x="80250" y="62750"/>
            <a:ext cx="801911" cy="796834"/>
          </a:xfrm>
          <a:prstGeom prst="rect">
            <a:avLst/>
          </a:prstGeom>
          <a:noFill/>
          <a:ln>
            <a:noFill/>
          </a:ln>
        </p:spPr>
      </p:pic>
    </p:spTree>
    <p:extLst>
      <p:ext uri="{BB962C8B-B14F-4D97-AF65-F5344CB8AC3E}">
        <p14:creationId xmlns:p14="http://schemas.microsoft.com/office/powerpoint/2010/main" val="9401212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342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342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342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342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342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342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5"/>
          <p:cNvSpPr txBox="1">
            <a:spLocks noGrp="1"/>
          </p:cNvSpPr>
          <p:nvPr>
            <p:ph type="title"/>
          </p:nvPr>
        </p:nvSpPr>
        <p:spPr>
          <a:xfrm>
            <a:off x="1781969" y="55396"/>
            <a:ext cx="9377363" cy="968375"/>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0000"/>
              </a:buClr>
              <a:buSzPts val="4400"/>
              <a:buFont typeface="Arial"/>
              <a:buNone/>
            </a:pPr>
            <a:r>
              <a:rPr lang="en-US">
                <a:solidFill>
                  <a:srgbClr val="FF0000"/>
                </a:solidFill>
                <a:latin typeface="Arial"/>
                <a:ea typeface="Arial"/>
                <a:cs typeface="Arial"/>
                <a:sym typeface="Arial"/>
              </a:rPr>
              <a:t>Syllabus</a:t>
            </a:r>
            <a:endParaRPr/>
          </a:p>
        </p:txBody>
      </p:sp>
      <p:sp>
        <p:nvSpPr>
          <p:cNvPr id="163" name="Google Shape;163;p5"/>
          <p:cNvSpPr txBox="1">
            <a:spLocks noGrp="1"/>
          </p:cNvSpPr>
          <p:nvPr>
            <p:ph type="dt" idx="10"/>
          </p:nvPr>
        </p:nvSpPr>
        <p:spPr>
          <a:xfrm>
            <a:off x="762000" y="6459538"/>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478E5CD8-D5E9-4D15-890E-D15894D93811}" type="datetime1">
              <a:rPr lang="en-US" sz="1050" b="1" smtClean="0">
                <a:solidFill>
                  <a:srgbClr val="000000"/>
                </a:solidFill>
                <a:latin typeface="Times New Roman"/>
                <a:cs typeface="Times New Roman"/>
                <a:sym typeface="Times New Roman"/>
              </a:rPr>
              <a:t>3/29/2023</a:t>
            </a:fld>
            <a:endParaRPr sz="1050" b="1">
              <a:solidFill>
                <a:srgbClr val="000000"/>
              </a:solidFill>
              <a:latin typeface="Times New Roman"/>
              <a:ea typeface="Times New Roman"/>
              <a:cs typeface="Times New Roman"/>
              <a:sym typeface="Times New Roman"/>
            </a:endParaRPr>
          </a:p>
        </p:txBody>
      </p:sp>
      <p:sp>
        <p:nvSpPr>
          <p:cNvPr id="164" name="Google Shape;164;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GB" smtClean="0"/>
              <a:t>Microprocessor Architecture and Internet of Things_CET3014B    Unit 3      2022-23     S4  </a:t>
            </a:r>
            <a:endParaRPr/>
          </a:p>
        </p:txBody>
      </p:sp>
      <p:sp>
        <p:nvSpPr>
          <p:cNvPr id="165" name="Google Shape;165;p5"/>
          <p:cNvSpPr/>
          <p:nvPr/>
        </p:nvSpPr>
        <p:spPr>
          <a:xfrm>
            <a:off x="119855" y="328351"/>
            <a:ext cx="654050" cy="864123"/>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4400"/>
              <a:buFont typeface="Arial"/>
              <a:buNone/>
            </a:pPr>
            <a:endParaRPr sz="4400">
              <a:solidFill>
                <a:schemeClr val="dk1"/>
              </a:solidFill>
              <a:latin typeface="Calibri"/>
              <a:ea typeface="Calibri"/>
              <a:cs typeface="Calibri"/>
              <a:sym typeface="Calibri"/>
            </a:endParaRPr>
          </a:p>
        </p:txBody>
      </p:sp>
      <p:cxnSp>
        <p:nvCxnSpPr>
          <p:cNvPr id="166" name="Google Shape;166;p5"/>
          <p:cNvCxnSpPr/>
          <p:nvPr/>
        </p:nvCxnSpPr>
        <p:spPr>
          <a:xfrm rot="10800000" flipH="1">
            <a:off x="0" y="1171713"/>
            <a:ext cx="12192000" cy="27709"/>
          </a:xfrm>
          <a:prstGeom prst="straightConnector1">
            <a:avLst/>
          </a:prstGeom>
          <a:noFill/>
          <a:ln w="9525" cap="flat" cmpd="sng">
            <a:solidFill>
              <a:srgbClr val="00B050"/>
            </a:solidFill>
            <a:prstDash val="solid"/>
            <a:miter lim="800000"/>
            <a:headEnd type="none" w="sm" len="sm"/>
            <a:tailEnd type="none" w="sm" len="sm"/>
          </a:ln>
        </p:spPr>
      </p:cxnSp>
      <p:sp>
        <p:nvSpPr>
          <p:cNvPr id="167" name="Google Shape;167;p5"/>
          <p:cNvSpPr/>
          <p:nvPr/>
        </p:nvSpPr>
        <p:spPr>
          <a:xfrm>
            <a:off x="146051" y="6356350"/>
            <a:ext cx="471487" cy="457200"/>
          </a:xfrm>
          <a:prstGeom prst="rect">
            <a:avLst/>
          </a:prstGeom>
          <a:solidFill>
            <a:srgbClr val="7030A0"/>
          </a:solidFill>
          <a:ln w="12700" cap="flat" cmpd="sng">
            <a:solidFill>
              <a:srgbClr val="7030A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cxnSp>
        <p:nvCxnSpPr>
          <p:cNvPr id="168" name="Google Shape;168;p5"/>
          <p:cNvCxnSpPr/>
          <p:nvPr/>
        </p:nvCxnSpPr>
        <p:spPr>
          <a:xfrm flipH="1">
            <a:off x="773905" y="13063"/>
            <a:ext cx="14288" cy="6821487"/>
          </a:xfrm>
          <a:prstGeom prst="straightConnector1">
            <a:avLst/>
          </a:prstGeom>
          <a:noFill/>
          <a:ln w="15875" cap="flat" cmpd="sng">
            <a:solidFill>
              <a:srgbClr val="00B050"/>
            </a:solidFill>
            <a:prstDash val="solid"/>
            <a:miter lim="800000"/>
            <a:headEnd type="none" w="sm" len="sm"/>
            <a:tailEnd type="none" w="sm" len="sm"/>
          </a:ln>
        </p:spPr>
      </p:cxnSp>
      <p:cxnSp>
        <p:nvCxnSpPr>
          <p:cNvPr id="169" name="Google Shape;169;p5"/>
          <p:cNvCxnSpPr/>
          <p:nvPr/>
        </p:nvCxnSpPr>
        <p:spPr>
          <a:xfrm>
            <a:off x="-10316" y="6264275"/>
            <a:ext cx="12192000" cy="0"/>
          </a:xfrm>
          <a:prstGeom prst="straightConnector1">
            <a:avLst/>
          </a:prstGeom>
          <a:noFill/>
          <a:ln w="15875" cap="flat" cmpd="sng">
            <a:solidFill>
              <a:srgbClr val="00B050"/>
            </a:solidFill>
            <a:prstDash val="solid"/>
            <a:miter lim="800000"/>
            <a:headEnd type="none" w="sm" len="sm"/>
            <a:tailEnd type="none" w="sm" len="sm"/>
          </a:ln>
        </p:spPr>
      </p:cxnSp>
      <p:sp>
        <p:nvSpPr>
          <p:cNvPr id="170" name="Google Shape;170;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7</a:t>
            </a:fld>
            <a:endParaRPr/>
          </a:p>
        </p:txBody>
      </p:sp>
      <p:sp>
        <p:nvSpPr>
          <p:cNvPr id="3" name="Rectangle 2"/>
          <p:cNvSpPr/>
          <p:nvPr/>
        </p:nvSpPr>
        <p:spPr>
          <a:xfrm>
            <a:off x="944560" y="1347364"/>
            <a:ext cx="10474037" cy="3539430"/>
          </a:xfrm>
          <a:prstGeom prst="rect">
            <a:avLst/>
          </a:prstGeom>
        </p:spPr>
        <p:txBody>
          <a:bodyPr wrap="square">
            <a:spAutoFit/>
          </a:bodyPr>
          <a:lstStyle/>
          <a:p>
            <a:pPr algn="just"/>
            <a:r>
              <a:rPr lang="en-GB" sz="3200" b="1" dirty="0" smtClean="0">
                <a:solidFill>
                  <a:srgbClr val="FF0000"/>
                </a:solidFill>
                <a:latin typeface="Times New Roman" panose="02020603050405020304" pitchFamily="18" charset="0"/>
              </a:rPr>
              <a:t>Unit 5: Pentium </a:t>
            </a:r>
            <a:r>
              <a:rPr lang="en-GB" sz="3200" b="1" dirty="0">
                <a:solidFill>
                  <a:srgbClr val="FF0000"/>
                </a:solidFill>
                <a:latin typeface="Times New Roman" panose="02020603050405020304" pitchFamily="18" charset="0"/>
              </a:rPr>
              <a:t>Task Management and Interrupt handling: </a:t>
            </a:r>
            <a:endParaRPr lang="en-GB" sz="3200" dirty="0">
              <a:solidFill>
                <a:srgbClr val="FF0000"/>
              </a:solidFill>
              <a:latin typeface="Times New Roman" panose="02020603050405020304" pitchFamily="18" charset="0"/>
            </a:endParaRPr>
          </a:p>
          <a:p>
            <a:pPr algn="just"/>
            <a:r>
              <a:rPr lang="en-GB" sz="3200" dirty="0">
                <a:latin typeface="Times New Roman" panose="02020603050405020304" pitchFamily="18" charset="0"/>
              </a:rPr>
              <a:t>Task Management, support registers, related data structures, Task switching. Interrupt and Exception Overview, Sources of Interrupts &amp; exceptions, Exception and Interrupt Vectors, Interrupt Descriptor Table (IDT), IDT Descriptors, Exception- or Interrupt-Handler Procedures 	</a:t>
            </a:r>
          </a:p>
        </p:txBody>
      </p:sp>
    </p:spTree>
    <p:extLst>
      <p:ext uri="{BB962C8B-B14F-4D97-AF65-F5344CB8AC3E}">
        <p14:creationId xmlns:p14="http://schemas.microsoft.com/office/powerpoint/2010/main" val="3320966632"/>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Title 1"/>
          <p:cNvSpPr>
            <a:spLocks noGrp="1"/>
          </p:cNvSpPr>
          <p:nvPr>
            <p:ph type="title"/>
          </p:nvPr>
        </p:nvSpPr>
        <p:spPr>
          <a:xfrm>
            <a:off x="636588" y="287338"/>
            <a:ext cx="10972800" cy="504825"/>
          </a:xfrm>
        </p:spPr>
        <p:txBody>
          <a:bodyPr>
            <a:normAutofit fontScale="90000"/>
          </a:bodyPr>
          <a:lstStyle/>
          <a:p>
            <a:r>
              <a:rPr lang="en-US" altLang="en-US" sz="2800" b="1" smtClean="0">
                <a:latin typeface="Times New Roman" panose="02020603050405020304" pitchFamily="18" charset="0"/>
                <a:cs typeface="Times New Roman" panose="02020603050405020304" pitchFamily="18" charset="0"/>
              </a:rPr>
              <a:t>Solution  (Only to clear the concept and learn to apply the concept)</a:t>
            </a:r>
          </a:p>
        </p:txBody>
      </p:sp>
      <p:sp>
        <p:nvSpPr>
          <p:cNvPr id="104451" name="Content Placeholder 2"/>
          <p:cNvSpPr>
            <a:spLocks noGrp="1"/>
          </p:cNvSpPr>
          <p:nvPr>
            <p:ph idx="1"/>
          </p:nvPr>
        </p:nvSpPr>
        <p:spPr>
          <a:xfrm>
            <a:off x="882161" y="869538"/>
            <a:ext cx="10972800" cy="5459412"/>
          </a:xfrm>
        </p:spPr>
        <p:txBody>
          <a:bodyPr/>
          <a:lstStyle/>
          <a:p>
            <a:r>
              <a:rPr lang="en-US" altLang="en-US" dirty="0" smtClean="0">
                <a:solidFill>
                  <a:srgbClr val="FF0000"/>
                </a:solidFill>
                <a:latin typeface="Times New Roman" panose="02020603050405020304" pitchFamily="18" charset="0"/>
                <a:cs typeface="Times New Roman" panose="02020603050405020304" pitchFamily="18" charset="0"/>
              </a:rPr>
              <a:t>Linear address = Base address of segment + Offset</a:t>
            </a:r>
          </a:p>
          <a:p>
            <a:r>
              <a:rPr lang="en-US" altLang="en-US" dirty="0" smtClean="0">
                <a:latin typeface="Times New Roman" panose="02020603050405020304" pitchFamily="18" charset="0"/>
                <a:cs typeface="Times New Roman" panose="02020603050405020304" pitchFamily="18" charset="0"/>
              </a:rPr>
              <a:t>Offset is given  as 0000 8259H</a:t>
            </a:r>
          </a:p>
          <a:p>
            <a:r>
              <a:rPr lang="en-US" altLang="en-US" dirty="0" smtClean="0">
                <a:latin typeface="Times New Roman" panose="02020603050405020304" pitchFamily="18" charset="0"/>
                <a:cs typeface="Times New Roman" panose="02020603050405020304" pitchFamily="18" charset="0"/>
              </a:rPr>
              <a:t>We have to calculate Base address:</a:t>
            </a:r>
          </a:p>
          <a:p>
            <a:pPr eaLnBrk="1" hangingPunct="1">
              <a:buFont typeface="Arial" panose="020B0604020202020204" pitchFamily="34" charset="0"/>
              <a:buNone/>
            </a:pPr>
            <a:r>
              <a:rPr lang="en-US" altLang="en-US" sz="3600" dirty="0" smtClean="0">
                <a:latin typeface="Times New Roman" panose="02020603050405020304" pitchFamily="18" charset="0"/>
                <a:cs typeface="Times New Roman" panose="02020603050405020304" pitchFamily="18" charset="0"/>
              </a:rPr>
              <a:t>Step 1: </a:t>
            </a:r>
            <a:r>
              <a:rPr lang="en-US" altLang="en-US" sz="2400" dirty="0" smtClean="0">
                <a:latin typeface="Times New Roman" panose="02020603050405020304" pitchFamily="18" charset="0"/>
                <a:cs typeface="Times New Roman" panose="02020603050405020304" pitchFamily="18" charset="0"/>
              </a:rPr>
              <a:t>DS = 0032H = </a:t>
            </a:r>
            <a:r>
              <a:rPr lang="en-US" altLang="en-US" sz="2400" dirty="0" smtClean="0">
                <a:solidFill>
                  <a:srgbClr val="0000FF"/>
                </a:solidFill>
                <a:latin typeface="Times New Roman" panose="02020603050405020304" pitchFamily="18" charset="0"/>
                <a:cs typeface="Times New Roman" panose="02020603050405020304" pitchFamily="18" charset="0"/>
              </a:rPr>
              <a:t>0000 0000 0011 0</a:t>
            </a:r>
            <a:r>
              <a:rPr lang="en-US" altLang="en-US" sz="2400" dirty="0" smtClean="0">
                <a:solidFill>
                  <a:srgbClr val="00B050"/>
                </a:solidFill>
                <a:latin typeface="Times New Roman" panose="02020603050405020304" pitchFamily="18" charset="0"/>
                <a:cs typeface="Times New Roman" panose="02020603050405020304" pitchFamily="18" charset="0"/>
              </a:rPr>
              <a:t>0</a:t>
            </a:r>
            <a:r>
              <a:rPr lang="en-US" altLang="en-US" sz="2400" dirty="0" smtClean="0">
                <a:solidFill>
                  <a:srgbClr val="FF0000"/>
                </a:solidFill>
                <a:latin typeface="Times New Roman" panose="02020603050405020304" pitchFamily="18" charset="0"/>
                <a:cs typeface="Times New Roman" panose="02020603050405020304" pitchFamily="18" charset="0"/>
              </a:rPr>
              <a:t>10</a:t>
            </a:r>
            <a:r>
              <a:rPr lang="en-US" altLang="en-US" sz="2400" dirty="0" smtClean="0">
                <a:latin typeface="Times New Roman" panose="02020603050405020304" pitchFamily="18" charset="0"/>
                <a:cs typeface="Times New Roman" panose="02020603050405020304" pitchFamily="18" charset="0"/>
              </a:rPr>
              <a:t> b</a:t>
            </a:r>
          </a:p>
          <a:p>
            <a:pPr eaLnBrk="1" hangingPunct="1">
              <a:buFont typeface="Arial" panose="020B0604020202020204" pitchFamily="34" charset="0"/>
              <a:buNone/>
            </a:pPr>
            <a:r>
              <a:rPr lang="en-US" altLang="en-US" sz="2400" dirty="0" smtClean="0">
                <a:solidFill>
                  <a:schemeClr val="tx2"/>
                </a:solidFill>
                <a:latin typeface="Times New Roman" panose="02020603050405020304" pitchFamily="18" charset="0"/>
                <a:cs typeface="Times New Roman" panose="02020603050405020304" pitchFamily="18" charset="0"/>
              </a:rPr>
              <a:t>          </a:t>
            </a:r>
            <a:r>
              <a:rPr lang="en-US" altLang="en-US" sz="2400" dirty="0" smtClean="0">
                <a:solidFill>
                  <a:srgbClr val="FF0000"/>
                </a:solidFill>
                <a:latin typeface="Times New Roman" panose="02020603050405020304" pitchFamily="18" charset="0"/>
                <a:cs typeface="Times New Roman" panose="02020603050405020304" pitchFamily="18" charset="0"/>
              </a:rPr>
              <a:t>RPL = 10 = PL2</a:t>
            </a:r>
          </a:p>
          <a:p>
            <a:pPr eaLnBrk="1" hangingPunct="1">
              <a:buFont typeface="Arial" panose="020B0604020202020204" pitchFamily="34" charset="0"/>
              <a:buNone/>
            </a:pPr>
            <a:r>
              <a:rPr lang="en-US" altLang="en-US" sz="2400" dirty="0" smtClean="0">
                <a:solidFill>
                  <a:srgbClr val="00B050"/>
                </a:solidFill>
                <a:latin typeface="Times New Roman" panose="02020603050405020304" pitchFamily="18" charset="0"/>
                <a:cs typeface="Times New Roman" panose="02020603050405020304" pitchFamily="18" charset="0"/>
              </a:rPr>
              <a:t>          TI = 0 =&gt; GDT will be selected</a:t>
            </a:r>
          </a:p>
          <a:p>
            <a:pPr eaLnBrk="1" hangingPunct="1">
              <a:buFont typeface="Arial" panose="020B0604020202020204" pitchFamily="34" charset="0"/>
              <a:buNone/>
            </a:pPr>
            <a:r>
              <a:rPr lang="en-US" altLang="en-US" sz="2400" dirty="0" smtClean="0">
                <a:latin typeface="Times New Roman" panose="02020603050405020304" pitchFamily="18" charset="0"/>
                <a:cs typeface="Times New Roman" panose="02020603050405020304" pitchFamily="18" charset="0"/>
              </a:rPr>
              <a:t>           </a:t>
            </a:r>
            <a:r>
              <a:rPr lang="en-US" altLang="en-US" sz="2400" dirty="0" smtClean="0">
                <a:solidFill>
                  <a:srgbClr val="0000FF"/>
                </a:solidFill>
                <a:latin typeface="Times New Roman" panose="02020603050405020304" pitchFamily="18" charset="0"/>
                <a:cs typeface="Times New Roman" panose="02020603050405020304" pitchFamily="18" charset="0"/>
              </a:rPr>
              <a:t>Index = 0000 0000 0011 0 </a:t>
            </a:r>
          </a:p>
          <a:p>
            <a:pPr eaLnBrk="1" hangingPunct="1">
              <a:buFont typeface="Arial" panose="020B0604020202020204" pitchFamily="34" charset="0"/>
              <a:buNone/>
            </a:pPr>
            <a:r>
              <a:rPr lang="en-US" altLang="en-US" sz="2400" dirty="0" smtClean="0">
                <a:solidFill>
                  <a:srgbClr val="0000FF"/>
                </a:solidFill>
                <a:latin typeface="Times New Roman" panose="02020603050405020304" pitchFamily="18" charset="0"/>
                <a:cs typeface="Times New Roman" panose="02020603050405020304" pitchFamily="18" charset="0"/>
              </a:rPr>
              <a:t>                      = 0 0000 0000 0110   = 0006H</a:t>
            </a:r>
          </a:p>
          <a:p>
            <a:pPr eaLnBrk="1" hangingPunct="1">
              <a:buFont typeface="Arial" panose="020B0604020202020204" pitchFamily="34" charset="0"/>
              <a:buNone/>
            </a:pPr>
            <a:r>
              <a:rPr lang="en-US" altLang="en-US" sz="2400" dirty="0" smtClean="0">
                <a:latin typeface="Times New Roman" panose="02020603050405020304" pitchFamily="18" charset="0"/>
                <a:cs typeface="Times New Roman" panose="02020603050405020304" pitchFamily="18" charset="0"/>
              </a:rPr>
              <a:t>So </a:t>
            </a:r>
            <a:r>
              <a:rPr lang="en-US" altLang="en-US" sz="2400" dirty="0" smtClean="0">
                <a:solidFill>
                  <a:srgbClr val="FF0000"/>
                </a:solidFill>
                <a:latin typeface="Times New Roman" panose="02020603050405020304" pitchFamily="18" charset="0"/>
                <a:cs typeface="Times New Roman" panose="02020603050405020304" pitchFamily="18" charset="0"/>
              </a:rPr>
              <a:t>6</a:t>
            </a:r>
            <a:r>
              <a:rPr lang="en-US" altLang="en-US" sz="2400" baseline="30000" dirty="0" smtClean="0">
                <a:solidFill>
                  <a:srgbClr val="FF0000"/>
                </a:solidFill>
                <a:latin typeface="Times New Roman" panose="02020603050405020304" pitchFamily="18" charset="0"/>
                <a:cs typeface="Times New Roman" panose="02020603050405020304" pitchFamily="18" charset="0"/>
              </a:rPr>
              <a:t>th</a:t>
            </a:r>
            <a:r>
              <a:rPr lang="en-US" altLang="en-US" sz="2400" dirty="0" smtClean="0">
                <a:solidFill>
                  <a:srgbClr val="FF0000"/>
                </a:solidFill>
                <a:latin typeface="Times New Roman" panose="02020603050405020304" pitchFamily="18" charset="0"/>
                <a:cs typeface="Times New Roman" panose="02020603050405020304" pitchFamily="18" charset="0"/>
              </a:rPr>
              <a:t> descriptor from GDT </a:t>
            </a:r>
            <a:r>
              <a:rPr lang="en-US" altLang="en-US" sz="2400" dirty="0" smtClean="0">
                <a:latin typeface="Times New Roman" panose="02020603050405020304" pitchFamily="18" charset="0"/>
                <a:cs typeface="Times New Roman" panose="02020603050405020304" pitchFamily="18" charset="0"/>
              </a:rPr>
              <a:t>will be selected. </a:t>
            </a:r>
          </a:p>
          <a:p>
            <a:pPr eaLnBrk="1" hangingPunct="1">
              <a:buFont typeface="Arial" panose="020B0604020202020204" pitchFamily="34" charset="0"/>
              <a:buNone/>
            </a:pPr>
            <a:r>
              <a:rPr lang="en-US" altLang="en-US" dirty="0" smtClean="0">
                <a:latin typeface="Times New Roman" panose="02020603050405020304" pitchFamily="18" charset="0"/>
                <a:cs typeface="Times New Roman" panose="02020603050405020304" pitchFamily="18" charset="0"/>
              </a:rPr>
              <a:t>Step 2:</a:t>
            </a:r>
            <a:r>
              <a:rPr lang="en-US" altLang="en-US" sz="2400" dirty="0" smtClean="0">
                <a:latin typeface="Times New Roman" panose="02020603050405020304" pitchFamily="18" charset="0"/>
                <a:cs typeface="Times New Roman" panose="02020603050405020304" pitchFamily="18" charset="0"/>
              </a:rPr>
              <a:t> </a:t>
            </a:r>
            <a:r>
              <a:rPr lang="en-US" altLang="en-US" dirty="0">
                <a:latin typeface="Times New Roman" panose="02020603050405020304" pitchFamily="18" charset="0"/>
                <a:cs typeface="Times New Roman" panose="02020603050405020304" pitchFamily="18" charset="0"/>
              </a:rPr>
              <a:t>Offset of  Descriptor </a:t>
            </a:r>
            <a:r>
              <a:rPr lang="en-US" altLang="en-US" sz="2400" dirty="0" smtClean="0">
                <a:latin typeface="Times New Roman" panose="02020603050405020304" pitchFamily="18" charset="0"/>
                <a:cs typeface="Times New Roman" panose="02020603050405020304" pitchFamily="18" charset="0"/>
              </a:rPr>
              <a:t>= 6 * 8 = </a:t>
            </a:r>
            <a:r>
              <a:rPr lang="en-US" altLang="en-US" sz="2400" dirty="0" smtClean="0">
                <a:solidFill>
                  <a:srgbClr val="FF0000"/>
                </a:solidFill>
                <a:latin typeface="Times New Roman" panose="02020603050405020304" pitchFamily="18" charset="0"/>
                <a:cs typeface="Times New Roman" panose="02020603050405020304" pitchFamily="18" charset="0"/>
              </a:rPr>
              <a:t>48 or 30H</a:t>
            </a:r>
          </a:p>
          <a:p>
            <a:pPr eaLnBrk="1" hangingPunct="1">
              <a:buFont typeface="Arial" panose="020B0604020202020204" pitchFamily="34" charset="0"/>
              <a:buNone/>
            </a:pPr>
            <a:endParaRPr lang="en-US" altLang="en-US" sz="2400" dirty="0" smtClean="0">
              <a:latin typeface="Times New Roman" panose="02020603050405020304" pitchFamily="18" charset="0"/>
              <a:cs typeface="Times New Roman" panose="02020603050405020304" pitchFamily="18" charset="0"/>
            </a:endParaRPr>
          </a:p>
          <a:p>
            <a:pPr eaLnBrk="1" hangingPunct="1">
              <a:buFont typeface="Arial" panose="020B0604020202020204" pitchFamily="34" charset="0"/>
              <a:buNone/>
            </a:pPr>
            <a:endParaRPr lang="en-US" altLang="en-US" sz="2400" dirty="0" smtClean="0">
              <a:latin typeface="Times New Roman" panose="02020603050405020304" pitchFamily="18" charset="0"/>
              <a:cs typeface="Times New Roman" panose="02020603050405020304" pitchFamily="18" charset="0"/>
            </a:endParaRPr>
          </a:p>
          <a:p>
            <a:pPr eaLnBrk="1" hangingPunct="1">
              <a:buFont typeface="Arial" panose="020B0604020202020204" pitchFamily="34" charset="0"/>
              <a:buNone/>
            </a:pPr>
            <a:endParaRPr lang="en-US" altLang="en-US" sz="2400" dirty="0" smtClean="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quarter" idx="10"/>
          </p:nvPr>
        </p:nvSpPr>
        <p:spPr/>
        <p:txBody>
          <a:bodyPr/>
          <a:lstStyle/>
          <a:p>
            <a:pPr>
              <a:defRPr/>
            </a:pPr>
            <a:fld id="{840AC183-B887-4A2C-B080-38E3802D7351}" type="datetime1">
              <a:rPr lang="en-US">
                <a:latin typeface="Times New Roman" panose="02020603050405020304" pitchFamily="18" charset="0"/>
                <a:cs typeface="Times New Roman" panose="02020603050405020304" pitchFamily="18" charset="0"/>
              </a:rPr>
              <a:pPr>
                <a:defRPr/>
              </a:pPr>
              <a:t>3/29/2023</a:t>
            </a:fld>
            <a:endParaRPr lang="en-US">
              <a:latin typeface="Times New Roman" panose="02020603050405020304" pitchFamily="18" charset="0"/>
              <a:cs typeface="Times New Roman" panose="02020603050405020304" pitchFamily="18" charset="0"/>
            </a:endParaRPr>
          </a:p>
        </p:txBody>
      </p:sp>
      <p:sp>
        <p:nvSpPr>
          <p:cNvPr id="5" name="Footer Placeholder 4"/>
          <p:cNvSpPr>
            <a:spLocks noGrp="1"/>
          </p:cNvSpPr>
          <p:nvPr>
            <p:ph type="ftr" sz="quarter" idx="11"/>
          </p:nvPr>
        </p:nvSpPr>
        <p:spPr/>
        <p:txBody>
          <a:bodyPr/>
          <a:lstStyle/>
          <a:p>
            <a:pPr>
              <a:defRPr/>
            </a:pPr>
            <a:r>
              <a:rPr lang="en-US">
                <a:latin typeface="Times New Roman" panose="02020603050405020304" pitchFamily="18" charset="0"/>
                <a:cs typeface="Times New Roman" panose="02020603050405020304" pitchFamily="18" charset="0"/>
              </a:rPr>
              <a:t>Microprocessor Architectures</a:t>
            </a:r>
          </a:p>
        </p:txBody>
      </p:sp>
      <p:sp>
        <p:nvSpPr>
          <p:cNvPr id="104454" name="Slide Number Placeholder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8FB8F548-44EA-4FFC-8093-0CCA009FEA2E}" type="slidenum">
              <a:rPr lang="en-US" altLang="en-US" sz="1200" smtClean="0">
                <a:solidFill>
                  <a:srgbClr val="898989"/>
                </a:solidFill>
                <a:latin typeface="Times New Roman" panose="02020603050405020304" pitchFamily="18" charset="0"/>
                <a:cs typeface="Times New Roman" panose="02020603050405020304" pitchFamily="18" charset="0"/>
              </a:rPr>
              <a:pPr>
                <a:spcBef>
                  <a:spcPct val="0"/>
                </a:spcBef>
                <a:buFontTx/>
                <a:buNone/>
              </a:pPr>
              <a:t>70</a:t>
            </a:fld>
            <a:endParaRPr lang="en-US" altLang="en-US" sz="1200" smtClean="0">
              <a:solidFill>
                <a:srgbClr val="898989"/>
              </a:solidFill>
              <a:latin typeface="Times New Roman" panose="02020603050405020304" pitchFamily="18" charset="0"/>
              <a:cs typeface="Times New Roman" panose="02020603050405020304" pitchFamily="18" charset="0"/>
            </a:endParaRPr>
          </a:p>
        </p:txBody>
      </p:sp>
      <p:pic>
        <p:nvPicPr>
          <p:cNvPr id="10445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0413" y="1419225"/>
            <a:ext cx="2816225" cy="1347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45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0413" y="2782888"/>
            <a:ext cx="3638550" cy="3638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9" name="Google Shape;1030;p60"/>
          <p:cNvCxnSpPr/>
          <p:nvPr/>
        </p:nvCxnSpPr>
        <p:spPr>
          <a:xfrm rot="10800000" flipH="1">
            <a:off x="80250" y="894625"/>
            <a:ext cx="12192000" cy="27709"/>
          </a:xfrm>
          <a:prstGeom prst="straightConnector1">
            <a:avLst/>
          </a:prstGeom>
          <a:noFill/>
          <a:ln w="9525" cap="flat" cmpd="sng">
            <a:solidFill>
              <a:srgbClr val="00B050"/>
            </a:solidFill>
            <a:prstDash val="solid"/>
            <a:round/>
            <a:headEnd type="none" w="sm" len="sm"/>
            <a:tailEnd type="none" w="sm" len="sm"/>
          </a:ln>
        </p:spPr>
      </p:cxnSp>
      <p:sp>
        <p:nvSpPr>
          <p:cNvPr id="10" name="Google Shape;1031;p60"/>
          <p:cNvSpPr/>
          <p:nvPr/>
        </p:nvSpPr>
        <p:spPr>
          <a:xfrm>
            <a:off x="146051" y="6356350"/>
            <a:ext cx="471487" cy="457200"/>
          </a:xfrm>
          <a:prstGeom prst="rect">
            <a:avLst/>
          </a:prstGeom>
          <a:solidFill>
            <a:srgbClr val="7030A0"/>
          </a:solidFill>
          <a:ln w="25400" cap="flat" cmpd="sng">
            <a:solidFill>
              <a:srgbClr val="7030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imes New Roman" panose="02020603050405020304" pitchFamily="18" charset="0"/>
              <a:ea typeface="Calibri"/>
              <a:cs typeface="Times New Roman" panose="02020603050405020304" pitchFamily="18" charset="0"/>
              <a:sym typeface="Calibri"/>
            </a:endParaRPr>
          </a:p>
        </p:txBody>
      </p:sp>
      <p:cxnSp>
        <p:nvCxnSpPr>
          <p:cNvPr id="11" name="Google Shape;1032;p60"/>
          <p:cNvCxnSpPr/>
          <p:nvPr/>
        </p:nvCxnSpPr>
        <p:spPr>
          <a:xfrm flipH="1">
            <a:off x="882161" y="0"/>
            <a:ext cx="14288" cy="6821487"/>
          </a:xfrm>
          <a:prstGeom prst="straightConnector1">
            <a:avLst/>
          </a:prstGeom>
          <a:noFill/>
          <a:ln w="15875" cap="flat" cmpd="sng">
            <a:solidFill>
              <a:srgbClr val="00B050"/>
            </a:solidFill>
            <a:prstDash val="solid"/>
            <a:round/>
            <a:headEnd type="none" w="sm" len="sm"/>
            <a:tailEnd type="none" w="sm" len="sm"/>
          </a:ln>
        </p:spPr>
      </p:cxnSp>
      <p:cxnSp>
        <p:nvCxnSpPr>
          <p:cNvPr id="12" name="Google Shape;1033;p60"/>
          <p:cNvCxnSpPr/>
          <p:nvPr/>
        </p:nvCxnSpPr>
        <p:spPr>
          <a:xfrm>
            <a:off x="-10316" y="6264275"/>
            <a:ext cx="12192000" cy="0"/>
          </a:xfrm>
          <a:prstGeom prst="straightConnector1">
            <a:avLst/>
          </a:prstGeom>
          <a:noFill/>
          <a:ln w="15875" cap="flat" cmpd="sng">
            <a:solidFill>
              <a:srgbClr val="00B050"/>
            </a:solidFill>
            <a:prstDash val="solid"/>
            <a:round/>
            <a:headEnd type="none" w="sm" len="sm"/>
            <a:tailEnd type="none" w="sm" len="sm"/>
          </a:ln>
        </p:spPr>
      </p:cxnSp>
      <p:pic>
        <p:nvPicPr>
          <p:cNvPr id="13" name="Google Shape;1034;p60"/>
          <p:cNvPicPr preferRelativeResize="0"/>
          <p:nvPr/>
        </p:nvPicPr>
        <p:blipFill rotWithShape="1">
          <a:blip r:embed="rId4">
            <a:alphaModFix/>
          </a:blip>
          <a:srcRect/>
          <a:stretch/>
        </p:blipFill>
        <p:spPr>
          <a:xfrm>
            <a:off x="80250" y="62750"/>
            <a:ext cx="801911" cy="796834"/>
          </a:xfrm>
          <a:prstGeom prst="rect">
            <a:avLst/>
          </a:prstGeom>
          <a:noFill/>
          <a:ln>
            <a:noFill/>
          </a:ln>
        </p:spPr>
      </p:pic>
    </p:spTree>
    <p:extLst>
      <p:ext uri="{BB962C8B-B14F-4D97-AF65-F5344CB8AC3E}">
        <p14:creationId xmlns:p14="http://schemas.microsoft.com/office/powerpoint/2010/main" val="1471129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Title 1"/>
          <p:cNvSpPr>
            <a:spLocks noGrp="1"/>
          </p:cNvSpPr>
          <p:nvPr>
            <p:ph type="title"/>
          </p:nvPr>
        </p:nvSpPr>
        <p:spPr>
          <a:xfrm>
            <a:off x="636588" y="287338"/>
            <a:ext cx="10972800" cy="504825"/>
          </a:xfrm>
        </p:spPr>
        <p:txBody>
          <a:bodyPr>
            <a:normAutofit fontScale="90000"/>
          </a:bodyPr>
          <a:lstStyle/>
          <a:p>
            <a:r>
              <a:rPr lang="en-US" altLang="en-US" sz="2800" smtClean="0">
                <a:latin typeface="Times New Roman" panose="02020603050405020304" pitchFamily="18" charset="0"/>
                <a:cs typeface="Times New Roman" panose="02020603050405020304" pitchFamily="18" charset="0"/>
              </a:rPr>
              <a:t>Solution  (Only to clear the concept and learn to apply the concept)</a:t>
            </a:r>
          </a:p>
        </p:txBody>
      </p:sp>
      <p:sp>
        <p:nvSpPr>
          <p:cNvPr id="105475" name="Content Placeholder 2"/>
          <p:cNvSpPr>
            <a:spLocks noGrp="1"/>
          </p:cNvSpPr>
          <p:nvPr>
            <p:ph idx="1"/>
          </p:nvPr>
        </p:nvSpPr>
        <p:spPr>
          <a:xfrm>
            <a:off x="896449" y="957375"/>
            <a:ext cx="10972800" cy="5457825"/>
          </a:xfrm>
        </p:spPr>
        <p:txBody>
          <a:bodyPr/>
          <a:lstStyle/>
          <a:p>
            <a:r>
              <a:rPr lang="en-US" altLang="en-US" sz="2400" dirty="0" smtClean="0">
                <a:solidFill>
                  <a:srgbClr val="FF0000"/>
                </a:solidFill>
                <a:latin typeface="Times New Roman" panose="02020603050405020304" pitchFamily="18" charset="0"/>
                <a:cs typeface="Times New Roman" panose="02020603050405020304" pitchFamily="18" charset="0"/>
              </a:rPr>
              <a:t>Linear address = Base address of segment + Offset</a:t>
            </a:r>
          </a:p>
          <a:p>
            <a:r>
              <a:rPr lang="en-US" altLang="en-US" sz="2400" dirty="0" smtClean="0">
                <a:latin typeface="Times New Roman" panose="02020603050405020304" pitchFamily="18" charset="0"/>
                <a:cs typeface="Times New Roman" panose="02020603050405020304" pitchFamily="18" charset="0"/>
              </a:rPr>
              <a:t>Offset is given  as 0000 8259H</a:t>
            </a:r>
          </a:p>
          <a:p>
            <a:r>
              <a:rPr lang="en-US" altLang="en-US" sz="2400" dirty="0" smtClean="0">
                <a:latin typeface="Times New Roman" panose="02020603050405020304" pitchFamily="18" charset="0"/>
                <a:cs typeface="Times New Roman" panose="02020603050405020304" pitchFamily="18" charset="0"/>
              </a:rPr>
              <a:t>We have to calculate Base address:</a:t>
            </a:r>
          </a:p>
          <a:p>
            <a:pPr eaLnBrk="1" hangingPunct="1">
              <a:buFont typeface="Arial" panose="020B0604020202020204" pitchFamily="34" charset="0"/>
              <a:buNone/>
            </a:pPr>
            <a:r>
              <a:rPr lang="en-US" altLang="en-US" sz="2800" dirty="0" smtClean="0">
                <a:latin typeface="Times New Roman" panose="02020603050405020304" pitchFamily="18" charset="0"/>
                <a:cs typeface="Times New Roman" panose="02020603050405020304" pitchFamily="18" charset="0"/>
              </a:rPr>
              <a:t>Step 3:</a:t>
            </a:r>
            <a:r>
              <a:rPr lang="en-US" altLang="en-US" sz="2400" dirty="0" smtClean="0">
                <a:latin typeface="Times New Roman" panose="02020603050405020304" pitchFamily="18" charset="0"/>
                <a:cs typeface="Times New Roman" panose="02020603050405020304" pitchFamily="18" charset="0"/>
              </a:rPr>
              <a:t>  Linear address of Descriptor = Offset + Base address of GDT</a:t>
            </a:r>
          </a:p>
          <a:p>
            <a:pPr eaLnBrk="1" hangingPunct="1">
              <a:buFont typeface="Arial" panose="020B0604020202020204" pitchFamily="34" charset="0"/>
              <a:buNone/>
            </a:pPr>
            <a:r>
              <a:rPr lang="en-US" altLang="en-US" sz="2400" dirty="0" smtClean="0">
                <a:latin typeface="Times New Roman" panose="02020603050405020304" pitchFamily="18" charset="0"/>
                <a:cs typeface="Times New Roman" panose="02020603050405020304" pitchFamily="18" charset="0"/>
              </a:rPr>
              <a:t>                                                                     = 30H + 0000 4000 H = 0000 4030H  </a:t>
            </a:r>
          </a:p>
          <a:p>
            <a:pPr eaLnBrk="1" hangingPunct="1">
              <a:buFont typeface="Arial" panose="020B0604020202020204" pitchFamily="34" charset="0"/>
              <a:buNone/>
            </a:pPr>
            <a:r>
              <a:rPr lang="en-US" altLang="en-US" sz="2400" dirty="0" smtClean="0">
                <a:latin typeface="Times New Roman" panose="02020603050405020304" pitchFamily="18" charset="0"/>
                <a:cs typeface="Times New Roman" panose="02020603050405020304" pitchFamily="18" charset="0"/>
              </a:rPr>
              <a:t>Given value of GDTR = 0000 4000 FFFFH ; 0000 4000H is base address of GDT and FFFFH is Limit value</a:t>
            </a:r>
          </a:p>
          <a:p>
            <a:pPr eaLnBrk="1" hangingPunct="1">
              <a:buFont typeface="Arial" panose="020B0604020202020204" pitchFamily="34" charset="0"/>
              <a:buNone/>
            </a:pPr>
            <a:r>
              <a:rPr lang="en-US" altLang="en-US" sz="2400" dirty="0" smtClean="0">
                <a:latin typeface="Times New Roman" panose="02020603050405020304" pitchFamily="18" charset="0"/>
                <a:cs typeface="Times New Roman" panose="02020603050405020304" pitchFamily="18" charset="0"/>
              </a:rPr>
              <a:t>Step 4: Given value of segment Descriptor is 00</a:t>
            </a:r>
            <a:r>
              <a:rPr lang="en-US" altLang="en-US" sz="2400" dirty="0" smtClean="0">
                <a:solidFill>
                  <a:srgbClr val="3221AF"/>
                </a:solidFill>
                <a:latin typeface="Times New Roman" panose="02020603050405020304" pitchFamily="18" charset="0"/>
                <a:cs typeface="Times New Roman" panose="02020603050405020304" pitchFamily="18" charset="0"/>
              </a:rPr>
              <a:t>0</a:t>
            </a:r>
            <a:r>
              <a:rPr lang="en-US" altLang="en-US" sz="2400" dirty="0" smtClean="0">
                <a:solidFill>
                  <a:srgbClr val="FF0000"/>
                </a:solidFill>
                <a:latin typeface="Times New Roman" panose="02020603050405020304" pitchFamily="18" charset="0"/>
                <a:cs typeface="Times New Roman" panose="02020603050405020304" pitchFamily="18" charset="0"/>
              </a:rPr>
              <a:t>F </a:t>
            </a:r>
            <a:r>
              <a:rPr lang="en-US" altLang="en-US" sz="2400" dirty="0" smtClean="0">
                <a:solidFill>
                  <a:srgbClr val="3221AF"/>
                </a:solidFill>
                <a:latin typeface="Times New Roman" panose="02020603050405020304" pitchFamily="18" charset="0"/>
                <a:cs typeface="Times New Roman" panose="02020603050405020304" pitchFamily="18" charset="0"/>
              </a:rPr>
              <a:t>90</a:t>
            </a:r>
            <a:r>
              <a:rPr lang="en-US" altLang="en-US" sz="2400" dirty="0" smtClean="0">
                <a:latin typeface="Times New Roman" panose="02020603050405020304" pitchFamily="18" charset="0"/>
                <a:cs typeface="Times New Roman" panose="02020603050405020304" pitchFamily="18" charset="0"/>
              </a:rPr>
              <a:t>00</a:t>
            </a:r>
            <a:r>
              <a:rPr lang="en-US" altLang="en-US" sz="2400" dirty="0" smtClean="0">
                <a:solidFill>
                  <a:srgbClr val="FF0000"/>
                </a:solidFill>
                <a:latin typeface="Times New Roman" panose="02020603050405020304" pitchFamily="18" charset="0"/>
                <a:cs typeface="Times New Roman" panose="02020603050405020304" pitchFamily="18" charset="0"/>
              </a:rPr>
              <a:t> </a:t>
            </a:r>
            <a:r>
              <a:rPr lang="en-US" altLang="en-US" sz="2400" dirty="0" smtClean="0">
                <a:latin typeface="Times New Roman" panose="02020603050405020304" pitchFamily="18" charset="0"/>
                <a:cs typeface="Times New Roman" panose="02020603050405020304" pitchFamily="18" charset="0"/>
              </a:rPr>
              <a:t>5000</a:t>
            </a:r>
            <a:r>
              <a:rPr lang="en-US" altLang="en-US" sz="2400" dirty="0" smtClean="0">
                <a:solidFill>
                  <a:srgbClr val="FF0000"/>
                </a:solidFill>
                <a:latin typeface="Times New Roman" panose="02020603050405020304" pitchFamily="18" charset="0"/>
                <a:cs typeface="Times New Roman" panose="02020603050405020304" pitchFamily="18" charset="0"/>
              </a:rPr>
              <a:t> FFFFH</a:t>
            </a:r>
          </a:p>
          <a:p>
            <a:pPr eaLnBrk="1" hangingPunct="1">
              <a:buFont typeface="Arial" panose="020B0604020202020204" pitchFamily="34" charset="0"/>
              <a:buNone/>
            </a:pPr>
            <a:r>
              <a:rPr lang="en-US" altLang="en-US" sz="2400" dirty="0" smtClean="0">
                <a:solidFill>
                  <a:srgbClr val="FF0000"/>
                </a:solidFill>
                <a:latin typeface="Times New Roman" panose="02020603050405020304" pitchFamily="18" charset="0"/>
                <a:cs typeface="Times New Roman" panose="02020603050405020304" pitchFamily="18" charset="0"/>
              </a:rPr>
              <a:t>Base address is </a:t>
            </a:r>
            <a:r>
              <a:rPr lang="en-US" altLang="en-US" sz="2400" dirty="0" smtClean="0">
                <a:latin typeface="Times New Roman" panose="02020603050405020304" pitchFamily="18" charset="0"/>
                <a:cs typeface="Times New Roman" panose="02020603050405020304" pitchFamily="18" charset="0"/>
              </a:rPr>
              <a:t>0000 5000H</a:t>
            </a:r>
            <a:r>
              <a:rPr lang="en-US" altLang="en-US" sz="2400" dirty="0" smtClean="0">
                <a:solidFill>
                  <a:srgbClr val="FF0000"/>
                </a:solidFill>
                <a:latin typeface="Times New Roman" panose="02020603050405020304" pitchFamily="18" charset="0"/>
                <a:cs typeface="Times New Roman" panose="02020603050405020304" pitchFamily="18" charset="0"/>
              </a:rPr>
              <a:t> ; and Limit is FFFFFH</a:t>
            </a:r>
            <a:endParaRPr lang="en-US" altLang="en-US" sz="2400" dirty="0" smtClean="0">
              <a:latin typeface="Times New Roman" panose="02020603050405020304" pitchFamily="18" charset="0"/>
              <a:cs typeface="Times New Roman" panose="02020603050405020304" pitchFamily="18" charset="0"/>
            </a:endParaRPr>
          </a:p>
          <a:p>
            <a:pPr eaLnBrk="1" hangingPunct="1">
              <a:buFont typeface="Arial" panose="020B0604020202020204" pitchFamily="34" charset="0"/>
              <a:buNone/>
            </a:pPr>
            <a:endParaRPr lang="en-US" altLang="en-US" sz="2400" dirty="0" smtClean="0">
              <a:latin typeface="Times New Roman" panose="02020603050405020304" pitchFamily="18" charset="0"/>
              <a:cs typeface="Times New Roman" panose="02020603050405020304" pitchFamily="18" charset="0"/>
            </a:endParaRPr>
          </a:p>
          <a:p>
            <a:pPr eaLnBrk="1" hangingPunct="1">
              <a:buFont typeface="Arial" panose="020B0604020202020204" pitchFamily="34" charset="0"/>
              <a:buNone/>
            </a:pPr>
            <a:endParaRPr lang="en-US" altLang="en-US" sz="2400" dirty="0">
              <a:latin typeface="Times New Roman" panose="02020603050405020304" pitchFamily="18" charset="0"/>
              <a:cs typeface="Times New Roman" panose="02020603050405020304" pitchFamily="18" charset="0"/>
            </a:endParaRPr>
          </a:p>
          <a:p>
            <a:pPr eaLnBrk="1" hangingPunct="1">
              <a:buFont typeface="Arial" panose="020B0604020202020204" pitchFamily="34" charset="0"/>
              <a:buNone/>
            </a:pPr>
            <a:r>
              <a:rPr lang="en-US" altLang="en-US" sz="2400" dirty="0" smtClean="0">
                <a:latin typeface="Times New Roman" panose="02020603050405020304" pitchFamily="18" charset="0"/>
                <a:cs typeface="Times New Roman" panose="02020603050405020304" pitchFamily="18" charset="0"/>
              </a:rPr>
              <a:t>Step 5 : Linear address within segment = 0000 5000H + 0000 8259H = 0000 D259H</a:t>
            </a:r>
          </a:p>
          <a:p>
            <a:pPr eaLnBrk="1" hangingPunct="1">
              <a:buFont typeface="Arial" panose="020B0604020202020204" pitchFamily="34" charset="0"/>
              <a:buNone/>
            </a:pPr>
            <a:endParaRPr lang="en-US" altLang="en-US" sz="2400" dirty="0" smtClean="0">
              <a:latin typeface="Times New Roman" panose="02020603050405020304" pitchFamily="18" charset="0"/>
              <a:cs typeface="Times New Roman" panose="02020603050405020304" pitchFamily="18" charset="0"/>
            </a:endParaRPr>
          </a:p>
          <a:p>
            <a:pPr eaLnBrk="1" hangingPunct="1">
              <a:buFont typeface="Arial" panose="020B0604020202020204" pitchFamily="34" charset="0"/>
              <a:buNone/>
            </a:pPr>
            <a:endParaRPr lang="en-US" altLang="en-US" sz="2400" dirty="0" smtClean="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quarter" idx="10"/>
          </p:nvPr>
        </p:nvSpPr>
        <p:spPr/>
        <p:txBody>
          <a:bodyPr/>
          <a:lstStyle/>
          <a:p>
            <a:pPr>
              <a:defRPr/>
            </a:pPr>
            <a:fld id="{4CC85764-1C05-42F8-A7AC-DD206162C340}" type="datetime1">
              <a:rPr lang="en-US">
                <a:latin typeface="Times New Roman" panose="02020603050405020304" pitchFamily="18" charset="0"/>
                <a:cs typeface="Times New Roman" panose="02020603050405020304" pitchFamily="18" charset="0"/>
              </a:rPr>
              <a:pPr>
                <a:defRPr/>
              </a:pPr>
              <a:t>3/29/2023</a:t>
            </a:fld>
            <a:endParaRPr lang="en-US">
              <a:latin typeface="Times New Roman" panose="02020603050405020304" pitchFamily="18" charset="0"/>
              <a:cs typeface="Times New Roman" panose="02020603050405020304" pitchFamily="18" charset="0"/>
            </a:endParaRPr>
          </a:p>
        </p:txBody>
      </p:sp>
      <p:sp>
        <p:nvSpPr>
          <p:cNvPr id="5" name="Footer Placeholder 4"/>
          <p:cNvSpPr>
            <a:spLocks noGrp="1"/>
          </p:cNvSpPr>
          <p:nvPr>
            <p:ph type="ftr" sz="quarter" idx="11"/>
          </p:nvPr>
        </p:nvSpPr>
        <p:spPr/>
        <p:txBody>
          <a:bodyPr/>
          <a:lstStyle/>
          <a:p>
            <a:pPr>
              <a:defRPr/>
            </a:pPr>
            <a:r>
              <a:rPr lang="en-US">
                <a:latin typeface="Times New Roman" panose="02020603050405020304" pitchFamily="18" charset="0"/>
                <a:cs typeface="Times New Roman" panose="02020603050405020304" pitchFamily="18" charset="0"/>
              </a:rPr>
              <a:t>Microprocessor Architectures</a:t>
            </a:r>
          </a:p>
        </p:txBody>
      </p:sp>
      <p:sp>
        <p:nvSpPr>
          <p:cNvPr id="105478" name="Slide Number Placeholder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38961567-33A1-4FD6-9880-8892A72A41BA}" type="slidenum">
              <a:rPr lang="en-US" altLang="en-US" sz="1200" smtClean="0">
                <a:solidFill>
                  <a:srgbClr val="898989"/>
                </a:solidFill>
                <a:latin typeface="Times New Roman" panose="02020603050405020304" pitchFamily="18" charset="0"/>
                <a:cs typeface="Times New Roman" panose="02020603050405020304" pitchFamily="18" charset="0"/>
              </a:rPr>
              <a:pPr>
                <a:spcBef>
                  <a:spcPct val="0"/>
                </a:spcBef>
                <a:buFontTx/>
                <a:buNone/>
              </a:pPr>
              <a:t>71</a:t>
            </a:fld>
            <a:endParaRPr lang="en-US" altLang="en-US" sz="1200" smtClean="0">
              <a:solidFill>
                <a:srgbClr val="898989"/>
              </a:solidFill>
              <a:latin typeface="Times New Roman" panose="02020603050405020304" pitchFamily="18" charset="0"/>
              <a:cs typeface="Times New Roman" panose="02020603050405020304" pitchFamily="18" charset="0"/>
            </a:endParaRPr>
          </a:p>
        </p:txBody>
      </p:sp>
      <p:pic>
        <p:nvPicPr>
          <p:cNvPr id="10547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56400" y="1462088"/>
            <a:ext cx="467995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548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52884" y="4691618"/>
            <a:ext cx="9246731" cy="9438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9" name="Google Shape;1030;p60"/>
          <p:cNvCxnSpPr/>
          <p:nvPr/>
        </p:nvCxnSpPr>
        <p:spPr>
          <a:xfrm rot="10800000" flipH="1">
            <a:off x="80250" y="894625"/>
            <a:ext cx="12192000" cy="27709"/>
          </a:xfrm>
          <a:prstGeom prst="straightConnector1">
            <a:avLst/>
          </a:prstGeom>
          <a:noFill/>
          <a:ln w="9525" cap="flat" cmpd="sng">
            <a:solidFill>
              <a:srgbClr val="00B050"/>
            </a:solidFill>
            <a:prstDash val="solid"/>
            <a:round/>
            <a:headEnd type="none" w="sm" len="sm"/>
            <a:tailEnd type="none" w="sm" len="sm"/>
          </a:ln>
        </p:spPr>
      </p:cxnSp>
      <p:sp>
        <p:nvSpPr>
          <p:cNvPr id="10" name="Google Shape;1031;p60"/>
          <p:cNvSpPr/>
          <p:nvPr/>
        </p:nvSpPr>
        <p:spPr>
          <a:xfrm>
            <a:off x="146051" y="6356350"/>
            <a:ext cx="471487" cy="457200"/>
          </a:xfrm>
          <a:prstGeom prst="rect">
            <a:avLst/>
          </a:prstGeom>
          <a:solidFill>
            <a:srgbClr val="7030A0"/>
          </a:solidFill>
          <a:ln w="25400" cap="flat" cmpd="sng">
            <a:solidFill>
              <a:srgbClr val="7030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imes New Roman" panose="02020603050405020304" pitchFamily="18" charset="0"/>
              <a:ea typeface="Calibri"/>
              <a:cs typeface="Times New Roman" panose="02020603050405020304" pitchFamily="18" charset="0"/>
              <a:sym typeface="Calibri"/>
            </a:endParaRPr>
          </a:p>
        </p:txBody>
      </p:sp>
      <p:cxnSp>
        <p:nvCxnSpPr>
          <p:cNvPr id="11" name="Google Shape;1032;p60"/>
          <p:cNvCxnSpPr/>
          <p:nvPr/>
        </p:nvCxnSpPr>
        <p:spPr>
          <a:xfrm flipH="1">
            <a:off x="882161" y="0"/>
            <a:ext cx="14288" cy="6821487"/>
          </a:xfrm>
          <a:prstGeom prst="straightConnector1">
            <a:avLst/>
          </a:prstGeom>
          <a:noFill/>
          <a:ln w="15875" cap="flat" cmpd="sng">
            <a:solidFill>
              <a:srgbClr val="00B050"/>
            </a:solidFill>
            <a:prstDash val="solid"/>
            <a:round/>
            <a:headEnd type="none" w="sm" len="sm"/>
            <a:tailEnd type="none" w="sm" len="sm"/>
          </a:ln>
        </p:spPr>
      </p:cxnSp>
      <p:cxnSp>
        <p:nvCxnSpPr>
          <p:cNvPr id="12" name="Google Shape;1033;p60"/>
          <p:cNvCxnSpPr/>
          <p:nvPr/>
        </p:nvCxnSpPr>
        <p:spPr>
          <a:xfrm>
            <a:off x="-10316" y="6264275"/>
            <a:ext cx="12192000" cy="0"/>
          </a:xfrm>
          <a:prstGeom prst="straightConnector1">
            <a:avLst/>
          </a:prstGeom>
          <a:noFill/>
          <a:ln w="15875" cap="flat" cmpd="sng">
            <a:solidFill>
              <a:srgbClr val="00B050"/>
            </a:solidFill>
            <a:prstDash val="solid"/>
            <a:round/>
            <a:headEnd type="none" w="sm" len="sm"/>
            <a:tailEnd type="none" w="sm" len="sm"/>
          </a:ln>
        </p:spPr>
      </p:cxnSp>
      <p:pic>
        <p:nvPicPr>
          <p:cNvPr id="13" name="Google Shape;1034;p60"/>
          <p:cNvPicPr preferRelativeResize="0"/>
          <p:nvPr/>
        </p:nvPicPr>
        <p:blipFill rotWithShape="1">
          <a:blip r:embed="rId4">
            <a:alphaModFix/>
          </a:blip>
          <a:srcRect/>
          <a:stretch/>
        </p:blipFill>
        <p:spPr>
          <a:xfrm>
            <a:off x="80250" y="62750"/>
            <a:ext cx="801911" cy="796834"/>
          </a:xfrm>
          <a:prstGeom prst="rect">
            <a:avLst/>
          </a:prstGeom>
          <a:noFill/>
          <a:ln>
            <a:noFill/>
          </a:ln>
        </p:spPr>
      </p:pic>
    </p:spTree>
    <p:extLst>
      <p:ext uri="{BB962C8B-B14F-4D97-AF65-F5344CB8AC3E}">
        <p14:creationId xmlns:p14="http://schemas.microsoft.com/office/powerpoint/2010/main" val="40496431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quarter" idx="10"/>
          </p:nvPr>
        </p:nvSpPr>
        <p:spPr/>
        <p:txBody>
          <a:bodyPr/>
          <a:lstStyle/>
          <a:p>
            <a:pPr>
              <a:defRPr/>
            </a:pPr>
            <a:fld id="{7F27119C-608A-4036-9782-54386C740FB5}" type="datetime1">
              <a:rPr lang="en-US"/>
              <a:pPr>
                <a:defRPr/>
              </a:pPr>
              <a:t>3/29/2023</a:t>
            </a:fld>
            <a:endParaRPr lang="en-US"/>
          </a:p>
        </p:txBody>
      </p:sp>
      <p:sp>
        <p:nvSpPr>
          <p:cNvPr id="5" name="Footer Placeholder 4"/>
          <p:cNvSpPr>
            <a:spLocks noGrp="1"/>
          </p:cNvSpPr>
          <p:nvPr>
            <p:ph type="ftr" sz="quarter" idx="11"/>
          </p:nvPr>
        </p:nvSpPr>
        <p:spPr/>
        <p:txBody>
          <a:bodyPr/>
          <a:lstStyle/>
          <a:p>
            <a:pPr>
              <a:defRPr/>
            </a:pPr>
            <a:r>
              <a:rPr lang="en-US"/>
              <a:t>Microprocessor Architectures</a:t>
            </a:r>
          </a:p>
        </p:txBody>
      </p:sp>
      <p:sp>
        <p:nvSpPr>
          <p:cNvPr id="106500" name="Slide Number Placeholder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61D71551-226B-4E9A-B525-3858786BDD11}" type="slidenum">
              <a:rPr lang="en-US" altLang="en-US" sz="1200" smtClean="0">
                <a:solidFill>
                  <a:srgbClr val="898989"/>
                </a:solidFill>
              </a:rPr>
              <a:pPr>
                <a:spcBef>
                  <a:spcPct val="0"/>
                </a:spcBef>
                <a:buFontTx/>
                <a:buNone/>
              </a:pPr>
              <a:t>72</a:t>
            </a:fld>
            <a:endParaRPr lang="en-US" altLang="en-US" sz="1200" smtClean="0">
              <a:solidFill>
                <a:srgbClr val="898989"/>
              </a:solidFill>
            </a:endParaRPr>
          </a:p>
        </p:txBody>
      </p:sp>
      <p:pic>
        <p:nvPicPr>
          <p:cNvPr id="10650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3550" y="246063"/>
            <a:ext cx="11287125" cy="600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799074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1041"/>
        <p:cNvGrpSpPr/>
        <p:nvPr/>
      </p:nvGrpSpPr>
      <p:grpSpPr>
        <a:xfrm>
          <a:off x="0" y="0"/>
          <a:ext cx="0" cy="0"/>
          <a:chOff x="0" y="0"/>
          <a:chExt cx="0" cy="0"/>
        </a:xfrm>
      </p:grpSpPr>
      <p:sp>
        <p:nvSpPr>
          <p:cNvPr id="1042" name="Google Shape;1042;p61"/>
          <p:cNvSpPr txBox="1">
            <a:spLocks noGrp="1"/>
          </p:cNvSpPr>
          <p:nvPr>
            <p:ph type="dt" idx="10"/>
          </p:nvPr>
        </p:nvSpPr>
        <p:spPr>
          <a:xfrm>
            <a:off x="1041889" y="6336377"/>
            <a:ext cx="28448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DC72B223-8E5D-45B9-8EFF-8333176F6173}" type="datetime1">
              <a:rPr lang="en-US" smtClean="0"/>
              <a:t>3/29/2023</a:t>
            </a:fld>
            <a:endParaRPr/>
          </a:p>
        </p:txBody>
      </p:sp>
      <p:sp>
        <p:nvSpPr>
          <p:cNvPr id="1043" name="Google Shape;1043;p61"/>
          <p:cNvSpPr txBox="1">
            <a:spLocks noGrp="1"/>
          </p:cNvSpPr>
          <p:nvPr>
            <p:ph type="ftr" idx="11"/>
          </p:nvPr>
        </p:nvSpPr>
        <p:spPr>
          <a:xfrm>
            <a:off x="2951018" y="6356393"/>
            <a:ext cx="5075382"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GB" smtClean="0"/>
              <a:t>Microprocessor Architecture and Internet of Things_CET3014B    Unit 3      2022-23     S4  </a:t>
            </a:r>
            <a:endParaRPr/>
          </a:p>
        </p:txBody>
      </p:sp>
      <p:sp>
        <p:nvSpPr>
          <p:cNvPr id="1044" name="Google Shape;1044;p61"/>
          <p:cNvSpPr txBox="1">
            <a:spLocks noGrp="1"/>
          </p:cNvSpPr>
          <p:nvPr>
            <p:ph type="sldNum" idx="12"/>
          </p:nvPr>
        </p:nvSpPr>
        <p:spPr>
          <a:xfrm>
            <a:off x="8737600" y="6356393"/>
            <a:ext cx="28448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73</a:t>
            </a:fld>
            <a:endParaRPr/>
          </a:p>
        </p:txBody>
      </p:sp>
      <p:cxnSp>
        <p:nvCxnSpPr>
          <p:cNvPr id="1045" name="Google Shape;1045;p61"/>
          <p:cNvCxnSpPr/>
          <p:nvPr/>
        </p:nvCxnSpPr>
        <p:spPr>
          <a:xfrm rot="10800000" flipH="1">
            <a:off x="80250" y="894625"/>
            <a:ext cx="12192000" cy="27709"/>
          </a:xfrm>
          <a:prstGeom prst="straightConnector1">
            <a:avLst/>
          </a:prstGeom>
          <a:noFill/>
          <a:ln w="9525" cap="flat" cmpd="sng">
            <a:solidFill>
              <a:srgbClr val="00B050"/>
            </a:solidFill>
            <a:prstDash val="solid"/>
            <a:round/>
            <a:headEnd type="none" w="sm" len="sm"/>
            <a:tailEnd type="none" w="sm" len="sm"/>
          </a:ln>
        </p:spPr>
      </p:cxnSp>
      <p:sp>
        <p:nvSpPr>
          <p:cNvPr id="1046" name="Google Shape;1046;p61"/>
          <p:cNvSpPr/>
          <p:nvPr/>
        </p:nvSpPr>
        <p:spPr>
          <a:xfrm>
            <a:off x="146051" y="6356350"/>
            <a:ext cx="471487" cy="457200"/>
          </a:xfrm>
          <a:prstGeom prst="rect">
            <a:avLst/>
          </a:prstGeom>
          <a:solidFill>
            <a:srgbClr val="7030A0"/>
          </a:solidFill>
          <a:ln w="25400" cap="flat" cmpd="sng">
            <a:solidFill>
              <a:srgbClr val="7030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1047" name="Google Shape;1047;p61"/>
          <p:cNvCxnSpPr/>
          <p:nvPr/>
        </p:nvCxnSpPr>
        <p:spPr>
          <a:xfrm flipH="1">
            <a:off x="882161" y="0"/>
            <a:ext cx="14288" cy="6821487"/>
          </a:xfrm>
          <a:prstGeom prst="straightConnector1">
            <a:avLst/>
          </a:prstGeom>
          <a:noFill/>
          <a:ln w="15875" cap="flat" cmpd="sng">
            <a:solidFill>
              <a:srgbClr val="00B050"/>
            </a:solidFill>
            <a:prstDash val="solid"/>
            <a:round/>
            <a:headEnd type="none" w="sm" len="sm"/>
            <a:tailEnd type="none" w="sm" len="sm"/>
          </a:ln>
        </p:spPr>
      </p:cxnSp>
      <p:cxnSp>
        <p:nvCxnSpPr>
          <p:cNvPr id="1048" name="Google Shape;1048;p61"/>
          <p:cNvCxnSpPr/>
          <p:nvPr/>
        </p:nvCxnSpPr>
        <p:spPr>
          <a:xfrm>
            <a:off x="-10316" y="6264275"/>
            <a:ext cx="12192000" cy="0"/>
          </a:xfrm>
          <a:prstGeom prst="straightConnector1">
            <a:avLst/>
          </a:prstGeom>
          <a:noFill/>
          <a:ln w="15875" cap="flat" cmpd="sng">
            <a:solidFill>
              <a:srgbClr val="00B050"/>
            </a:solidFill>
            <a:prstDash val="solid"/>
            <a:round/>
            <a:headEnd type="none" w="sm" len="sm"/>
            <a:tailEnd type="none" w="sm" len="sm"/>
          </a:ln>
        </p:spPr>
      </p:cxnSp>
      <p:pic>
        <p:nvPicPr>
          <p:cNvPr id="1049" name="Google Shape;1049;p61"/>
          <p:cNvPicPr preferRelativeResize="0"/>
          <p:nvPr/>
        </p:nvPicPr>
        <p:blipFill rotWithShape="1">
          <a:blip r:embed="rId3">
            <a:alphaModFix/>
          </a:blip>
          <a:srcRect/>
          <a:stretch/>
        </p:blipFill>
        <p:spPr>
          <a:xfrm>
            <a:off x="80250" y="62750"/>
            <a:ext cx="801911" cy="796834"/>
          </a:xfrm>
          <a:prstGeom prst="rect">
            <a:avLst/>
          </a:prstGeom>
          <a:noFill/>
          <a:ln>
            <a:noFill/>
          </a:ln>
        </p:spPr>
      </p:pic>
      <p:sp>
        <p:nvSpPr>
          <p:cNvPr id="1050" name="Google Shape;1050;p61"/>
          <p:cNvSpPr txBox="1">
            <a:spLocks noGrp="1"/>
          </p:cNvSpPr>
          <p:nvPr>
            <p:ph type="title"/>
          </p:nvPr>
        </p:nvSpPr>
        <p:spPr>
          <a:xfrm>
            <a:off x="1341155" y="77941"/>
            <a:ext cx="9489057" cy="744583"/>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002060"/>
              </a:buClr>
              <a:buSzPts val="3800"/>
              <a:buFont typeface="Times New Roman"/>
              <a:buNone/>
            </a:pPr>
            <a:r>
              <a:rPr lang="en-US" sz="3800" b="1">
                <a:solidFill>
                  <a:srgbClr val="002060"/>
                </a:solidFill>
                <a:latin typeface="Times New Roman"/>
                <a:ea typeface="Times New Roman"/>
                <a:cs typeface="Times New Roman"/>
                <a:sym typeface="Times New Roman"/>
              </a:rPr>
              <a:t>Logical and Linear Addresses Generation</a:t>
            </a:r>
            <a:endParaRPr sz="3800" b="1">
              <a:solidFill>
                <a:srgbClr val="002060"/>
              </a:solidFill>
              <a:latin typeface="Times New Roman"/>
              <a:ea typeface="Times New Roman"/>
              <a:cs typeface="Times New Roman"/>
              <a:sym typeface="Times New Roman"/>
            </a:endParaRPr>
          </a:p>
        </p:txBody>
      </p:sp>
      <p:pic>
        <p:nvPicPr>
          <p:cNvPr id="1051" name="Google Shape;1051;p61"/>
          <p:cNvPicPr preferRelativeResize="0"/>
          <p:nvPr/>
        </p:nvPicPr>
        <p:blipFill rotWithShape="1">
          <a:blip r:embed="rId4">
            <a:alphaModFix/>
          </a:blip>
          <a:srcRect/>
          <a:stretch/>
        </p:blipFill>
        <p:spPr>
          <a:xfrm>
            <a:off x="1341155" y="1014450"/>
            <a:ext cx="10518336" cy="5157707"/>
          </a:xfrm>
          <a:prstGeom prst="rect">
            <a:avLst/>
          </a:prstGeom>
          <a:noFill/>
          <a:ln>
            <a:noFill/>
          </a:ln>
        </p:spPr>
      </p:pic>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1055"/>
        <p:cNvGrpSpPr/>
        <p:nvPr/>
      </p:nvGrpSpPr>
      <p:grpSpPr>
        <a:xfrm>
          <a:off x="0" y="0"/>
          <a:ext cx="0" cy="0"/>
          <a:chOff x="0" y="0"/>
          <a:chExt cx="0" cy="0"/>
        </a:xfrm>
      </p:grpSpPr>
      <p:sp>
        <p:nvSpPr>
          <p:cNvPr id="1056" name="Google Shape;1056;p62"/>
          <p:cNvSpPr txBox="1">
            <a:spLocks noGrp="1"/>
          </p:cNvSpPr>
          <p:nvPr>
            <p:ph type="dt" idx="10"/>
          </p:nvPr>
        </p:nvSpPr>
        <p:spPr>
          <a:xfrm>
            <a:off x="1041889" y="6336377"/>
            <a:ext cx="28448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F544288E-CB36-4338-9D34-FD64C91568B3}" type="datetime1">
              <a:rPr lang="en-US" smtClean="0"/>
              <a:t>3/29/2023</a:t>
            </a:fld>
            <a:endParaRPr/>
          </a:p>
        </p:txBody>
      </p:sp>
      <p:sp>
        <p:nvSpPr>
          <p:cNvPr id="1057" name="Google Shape;1057;p62"/>
          <p:cNvSpPr txBox="1">
            <a:spLocks noGrp="1"/>
          </p:cNvSpPr>
          <p:nvPr>
            <p:ph type="ftr" idx="11"/>
          </p:nvPr>
        </p:nvSpPr>
        <p:spPr>
          <a:xfrm>
            <a:off x="4165600" y="6356393"/>
            <a:ext cx="3860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GB" smtClean="0"/>
              <a:t>Microprocessor Architecture and Internet of Things_CET3014B    Unit 3      2022-23     S4  </a:t>
            </a:r>
            <a:endParaRPr/>
          </a:p>
        </p:txBody>
      </p:sp>
      <p:sp>
        <p:nvSpPr>
          <p:cNvPr id="1058" name="Google Shape;1058;p62"/>
          <p:cNvSpPr txBox="1">
            <a:spLocks noGrp="1"/>
          </p:cNvSpPr>
          <p:nvPr>
            <p:ph type="sldNum" idx="12"/>
          </p:nvPr>
        </p:nvSpPr>
        <p:spPr>
          <a:xfrm>
            <a:off x="8737600" y="6356393"/>
            <a:ext cx="28448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74</a:t>
            </a:fld>
            <a:endParaRPr/>
          </a:p>
        </p:txBody>
      </p:sp>
      <p:cxnSp>
        <p:nvCxnSpPr>
          <p:cNvPr id="1059" name="Google Shape;1059;p62"/>
          <p:cNvCxnSpPr/>
          <p:nvPr/>
        </p:nvCxnSpPr>
        <p:spPr>
          <a:xfrm rot="10800000" flipH="1">
            <a:off x="80250" y="894625"/>
            <a:ext cx="12192000" cy="27709"/>
          </a:xfrm>
          <a:prstGeom prst="straightConnector1">
            <a:avLst/>
          </a:prstGeom>
          <a:noFill/>
          <a:ln w="9525" cap="flat" cmpd="sng">
            <a:solidFill>
              <a:srgbClr val="00B050"/>
            </a:solidFill>
            <a:prstDash val="solid"/>
            <a:round/>
            <a:headEnd type="none" w="sm" len="sm"/>
            <a:tailEnd type="none" w="sm" len="sm"/>
          </a:ln>
        </p:spPr>
      </p:cxnSp>
      <p:sp>
        <p:nvSpPr>
          <p:cNvPr id="1060" name="Google Shape;1060;p62"/>
          <p:cNvSpPr/>
          <p:nvPr/>
        </p:nvSpPr>
        <p:spPr>
          <a:xfrm>
            <a:off x="146051" y="6356350"/>
            <a:ext cx="471487" cy="457200"/>
          </a:xfrm>
          <a:prstGeom prst="rect">
            <a:avLst/>
          </a:prstGeom>
          <a:solidFill>
            <a:srgbClr val="7030A0"/>
          </a:solidFill>
          <a:ln w="25400" cap="flat" cmpd="sng">
            <a:solidFill>
              <a:srgbClr val="7030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1061" name="Google Shape;1061;p62"/>
          <p:cNvCxnSpPr/>
          <p:nvPr/>
        </p:nvCxnSpPr>
        <p:spPr>
          <a:xfrm flipH="1">
            <a:off x="882161" y="0"/>
            <a:ext cx="14288" cy="6821487"/>
          </a:xfrm>
          <a:prstGeom prst="straightConnector1">
            <a:avLst/>
          </a:prstGeom>
          <a:noFill/>
          <a:ln w="15875" cap="flat" cmpd="sng">
            <a:solidFill>
              <a:srgbClr val="00B050"/>
            </a:solidFill>
            <a:prstDash val="solid"/>
            <a:round/>
            <a:headEnd type="none" w="sm" len="sm"/>
            <a:tailEnd type="none" w="sm" len="sm"/>
          </a:ln>
        </p:spPr>
      </p:cxnSp>
      <p:cxnSp>
        <p:nvCxnSpPr>
          <p:cNvPr id="1062" name="Google Shape;1062;p62"/>
          <p:cNvCxnSpPr/>
          <p:nvPr/>
        </p:nvCxnSpPr>
        <p:spPr>
          <a:xfrm>
            <a:off x="-10316" y="6264275"/>
            <a:ext cx="12192000" cy="0"/>
          </a:xfrm>
          <a:prstGeom prst="straightConnector1">
            <a:avLst/>
          </a:prstGeom>
          <a:noFill/>
          <a:ln w="15875" cap="flat" cmpd="sng">
            <a:solidFill>
              <a:srgbClr val="00B050"/>
            </a:solidFill>
            <a:prstDash val="solid"/>
            <a:round/>
            <a:headEnd type="none" w="sm" len="sm"/>
            <a:tailEnd type="none" w="sm" len="sm"/>
          </a:ln>
        </p:spPr>
      </p:cxnSp>
      <p:pic>
        <p:nvPicPr>
          <p:cNvPr id="1063" name="Google Shape;1063;p62"/>
          <p:cNvPicPr preferRelativeResize="0"/>
          <p:nvPr/>
        </p:nvPicPr>
        <p:blipFill rotWithShape="1">
          <a:blip r:embed="rId3">
            <a:alphaModFix/>
          </a:blip>
          <a:srcRect/>
          <a:stretch/>
        </p:blipFill>
        <p:spPr>
          <a:xfrm>
            <a:off x="80250" y="62750"/>
            <a:ext cx="801911" cy="796834"/>
          </a:xfrm>
          <a:prstGeom prst="rect">
            <a:avLst/>
          </a:prstGeom>
          <a:noFill/>
          <a:ln>
            <a:noFill/>
          </a:ln>
        </p:spPr>
      </p:pic>
      <p:sp>
        <p:nvSpPr>
          <p:cNvPr id="1064" name="Google Shape;1064;p62"/>
          <p:cNvSpPr txBox="1">
            <a:spLocks noGrp="1"/>
          </p:cNvSpPr>
          <p:nvPr>
            <p:ph type="title"/>
          </p:nvPr>
        </p:nvSpPr>
        <p:spPr>
          <a:xfrm>
            <a:off x="1341155" y="77941"/>
            <a:ext cx="9489057" cy="744583"/>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002060"/>
              </a:buClr>
              <a:buSzPts val="3800"/>
              <a:buFont typeface="Times New Roman"/>
              <a:buNone/>
            </a:pPr>
            <a:r>
              <a:rPr lang="en-US" sz="3800" b="1">
                <a:solidFill>
                  <a:srgbClr val="002060"/>
                </a:solidFill>
                <a:latin typeface="Times New Roman"/>
                <a:ea typeface="Times New Roman"/>
                <a:cs typeface="Times New Roman"/>
                <a:sym typeface="Times New Roman"/>
              </a:rPr>
              <a:t>Logical and Linear Addresses Generation</a:t>
            </a:r>
            <a:endParaRPr sz="3800" b="1">
              <a:solidFill>
                <a:srgbClr val="002060"/>
              </a:solidFill>
              <a:latin typeface="Times New Roman"/>
              <a:ea typeface="Times New Roman"/>
              <a:cs typeface="Times New Roman"/>
              <a:sym typeface="Times New Roman"/>
            </a:endParaRPr>
          </a:p>
        </p:txBody>
      </p:sp>
      <p:sp>
        <p:nvSpPr>
          <p:cNvPr id="1065" name="Google Shape;1065;p62"/>
          <p:cNvSpPr txBox="1">
            <a:spLocks noGrp="1"/>
          </p:cNvSpPr>
          <p:nvPr>
            <p:ph type="body" idx="1"/>
          </p:nvPr>
        </p:nvSpPr>
        <p:spPr>
          <a:xfrm>
            <a:off x="1038773" y="896143"/>
            <a:ext cx="11000586" cy="5029200"/>
          </a:xfrm>
          <a:prstGeom prst="rect">
            <a:avLst/>
          </a:prstGeom>
          <a:noFill/>
          <a:ln>
            <a:noFill/>
          </a:ln>
        </p:spPr>
        <p:txBody>
          <a:bodyPr spcFirstLastPara="1" wrap="square" lIns="91425" tIns="45700" rIns="91425" bIns="45700" anchor="t" anchorCtr="0">
            <a:normAutofit lnSpcReduction="10000"/>
          </a:bodyPr>
          <a:lstStyle/>
          <a:p>
            <a:pPr marL="342900" lvl="0" indent="-342900" algn="just" rtl="0">
              <a:spcBef>
                <a:spcPts val="0"/>
              </a:spcBef>
              <a:spcAft>
                <a:spcPts val="0"/>
              </a:spcAft>
              <a:buClr>
                <a:schemeClr val="dk1"/>
              </a:buClr>
              <a:buSzPts val="4000"/>
              <a:buFont typeface="Noto Sans Symbols"/>
              <a:buChar char="⮚"/>
            </a:pPr>
            <a:r>
              <a:rPr lang="en-US" sz="4000">
                <a:latin typeface="Times New Roman"/>
                <a:ea typeface="Times New Roman"/>
                <a:cs typeface="Times New Roman"/>
                <a:sym typeface="Times New Roman"/>
              </a:rPr>
              <a:t>At the system-architecture level in protected mode, </a:t>
            </a:r>
            <a:r>
              <a:rPr lang="en-US" sz="4000">
                <a:solidFill>
                  <a:srgbClr val="FF0000"/>
                </a:solidFill>
                <a:latin typeface="Times New Roman"/>
                <a:ea typeface="Times New Roman"/>
                <a:cs typeface="Times New Roman"/>
                <a:sym typeface="Times New Roman"/>
              </a:rPr>
              <a:t>the processor uses </a:t>
            </a:r>
            <a:r>
              <a:rPr lang="en-US" sz="4000" b="1">
                <a:solidFill>
                  <a:srgbClr val="C00000"/>
                </a:solidFill>
                <a:latin typeface="Times New Roman"/>
                <a:ea typeface="Times New Roman"/>
                <a:cs typeface="Times New Roman"/>
                <a:sym typeface="Times New Roman"/>
              </a:rPr>
              <a:t>two stages </a:t>
            </a:r>
            <a:r>
              <a:rPr lang="en-US" sz="4000">
                <a:solidFill>
                  <a:srgbClr val="FF0000"/>
                </a:solidFill>
                <a:latin typeface="Times New Roman"/>
                <a:ea typeface="Times New Roman"/>
                <a:cs typeface="Times New Roman"/>
                <a:sym typeface="Times New Roman"/>
              </a:rPr>
              <a:t>of address translation to arrive at a physical address:</a:t>
            </a:r>
            <a:r>
              <a:rPr lang="en-US" sz="4000">
                <a:latin typeface="Times New Roman"/>
                <a:ea typeface="Times New Roman"/>
                <a:cs typeface="Times New Roman"/>
                <a:sym typeface="Times New Roman"/>
              </a:rPr>
              <a:t> </a:t>
            </a:r>
            <a:endParaRPr sz="4000">
              <a:latin typeface="Times New Roman"/>
              <a:ea typeface="Times New Roman"/>
              <a:cs typeface="Times New Roman"/>
              <a:sym typeface="Times New Roman"/>
            </a:endParaRPr>
          </a:p>
          <a:p>
            <a:pPr marL="342900" lvl="0" indent="-342900" algn="just" rtl="0">
              <a:spcBef>
                <a:spcPts val="800"/>
              </a:spcBef>
              <a:spcAft>
                <a:spcPts val="0"/>
              </a:spcAft>
              <a:buClr>
                <a:srgbClr val="0000FF"/>
              </a:buClr>
              <a:buSzPts val="4000"/>
              <a:buFont typeface="Noto Sans Symbols"/>
              <a:buChar char="⮚"/>
            </a:pPr>
            <a:r>
              <a:rPr lang="en-US" sz="4000" b="1">
                <a:solidFill>
                  <a:srgbClr val="0000FF"/>
                </a:solidFill>
                <a:latin typeface="Times New Roman"/>
                <a:ea typeface="Times New Roman"/>
                <a:cs typeface="Times New Roman"/>
                <a:sym typeface="Times New Roman"/>
              </a:rPr>
              <a:t> Logical-address translation (Segmentation) </a:t>
            </a:r>
            <a:r>
              <a:rPr lang="en-US" sz="4000">
                <a:solidFill>
                  <a:srgbClr val="FF0000"/>
                </a:solidFill>
                <a:latin typeface="Times New Roman"/>
                <a:ea typeface="Times New Roman"/>
                <a:cs typeface="Times New Roman"/>
                <a:sym typeface="Times New Roman"/>
              </a:rPr>
              <a:t>and</a:t>
            </a:r>
            <a:r>
              <a:rPr lang="en-US" sz="4000">
                <a:solidFill>
                  <a:srgbClr val="0000FF"/>
                </a:solidFill>
                <a:latin typeface="Times New Roman"/>
                <a:ea typeface="Times New Roman"/>
                <a:cs typeface="Times New Roman"/>
                <a:sym typeface="Times New Roman"/>
              </a:rPr>
              <a:t> </a:t>
            </a:r>
            <a:r>
              <a:rPr lang="en-US" sz="4000" b="1">
                <a:solidFill>
                  <a:srgbClr val="0000FF"/>
                </a:solidFill>
                <a:latin typeface="Times New Roman"/>
                <a:ea typeface="Times New Roman"/>
                <a:cs typeface="Times New Roman"/>
                <a:sym typeface="Times New Roman"/>
              </a:rPr>
              <a:t>linear address space (Paging).</a:t>
            </a:r>
            <a:endParaRPr sz="4000" b="1">
              <a:solidFill>
                <a:srgbClr val="0000FF"/>
              </a:solidFill>
              <a:latin typeface="Times New Roman"/>
              <a:ea typeface="Times New Roman"/>
              <a:cs typeface="Times New Roman"/>
              <a:sym typeface="Times New Roman"/>
            </a:endParaRPr>
          </a:p>
          <a:p>
            <a:pPr marL="342900" lvl="0" indent="-88900" algn="l" rtl="0">
              <a:spcBef>
                <a:spcPts val="800"/>
              </a:spcBef>
              <a:spcAft>
                <a:spcPts val="0"/>
              </a:spcAft>
              <a:buClr>
                <a:schemeClr val="dk1"/>
              </a:buClr>
              <a:buSzPts val="4000"/>
              <a:buFont typeface="Noto Sans Symbols"/>
              <a:buNone/>
            </a:pPr>
            <a:endParaRPr sz="4000">
              <a:solidFill>
                <a:srgbClr val="0000FF"/>
              </a:solidFill>
              <a:latin typeface="Times New Roman"/>
              <a:ea typeface="Times New Roman"/>
              <a:cs typeface="Times New Roman"/>
              <a:sym typeface="Times New Roman"/>
            </a:endParaRPr>
          </a:p>
          <a:p>
            <a:pPr marL="342900" lvl="0" indent="-342900" algn="l" rtl="0">
              <a:spcBef>
                <a:spcPts val="800"/>
              </a:spcBef>
              <a:spcAft>
                <a:spcPts val="0"/>
              </a:spcAft>
              <a:buClr>
                <a:schemeClr val="dk1"/>
              </a:buClr>
              <a:buSzPts val="4000"/>
              <a:buFont typeface="Noto Sans Symbols"/>
              <a:buChar char="⮚"/>
            </a:pPr>
            <a:r>
              <a:rPr lang="en-US" sz="4000" b="1">
                <a:latin typeface="Times New Roman"/>
                <a:ea typeface="Times New Roman"/>
                <a:cs typeface="Times New Roman"/>
                <a:sym typeface="Times New Roman"/>
              </a:rPr>
              <a:t>Every byte in the processor’s address space</a:t>
            </a:r>
            <a:r>
              <a:rPr lang="en-US" sz="4000">
                <a:latin typeface="Times New Roman"/>
                <a:ea typeface="Times New Roman"/>
                <a:cs typeface="Times New Roman"/>
                <a:sym typeface="Times New Roman"/>
              </a:rPr>
              <a:t> is accessed with a </a:t>
            </a:r>
            <a:r>
              <a:rPr lang="en-US" sz="4000" b="1">
                <a:solidFill>
                  <a:srgbClr val="C00000"/>
                </a:solidFill>
                <a:latin typeface="Times New Roman"/>
                <a:ea typeface="Times New Roman"/>
                <a:cs typeface="Times New Roman"/>
                <a:sym typeface="Times New Roman"/>
              </a:rPr>
              <a:t>logical address.</a:t>
            </a:r>
            <a:endParaRPr sz="4000" b="1">
              <a:solidFill>
                <a:srgbClr val="C00000"/>
              </a:solidFill>
              <a:latin typeface="Times New Roman"/>
              <a:ea typeface="Times New Roman"/>
              <a:cs typeface="Times New Roman"/>
              <a:sym typeface="Times New Roman"/>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6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6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6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6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1069"/>
        <p:cNvGrpSpPr/>
        <p:nvPr/>
      </p:nvGrpSpPr>
      <p:grpSpPr>
        <a:xfrm>
          <a:off x="0" y="0"/>
          <a:ext cx="0" cy="0"/>
          <a:chOff x="0" y="0"/>
          <a:chExt cx="0" cy="0"/>
        </a:xfrm>
      </p:grpSpPr>
      <p:sp>
        <p:nvSpPr>
          <p:cNvPr id="1070" name="Google Shape;1070;p63"/>
          <p:cNvSpPr txBox="1">
            <a:spLocks noGrp="1"/>
          </p:cNvSpPr>
          <p:nvPr>
            <p:ph type="dt" idx="10"/>
          </p:nvPr>
        </p:nvSpPr>
        <p:spPr>
          <a:xfrm>
            <a:off x="1041889" y="6336377"/>
            <a:ext cx="28448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A0BB68E9-BE9C-4537-93D0-3957824F0D39}" type="datetime1">
              <a:rPr lang="en-US" smtClean="0"/>
              <a:t>3/29/2023</a:t>
            </a:fld>
            <a:endParaRPr/>
          </a:p>
        </p:txBody>
      </p:sp>
      <p:sp>
        <p:nvSpPr>
          <p:cNvPr id="1071" name="Google Shape;1071;p63"/>
          <p:cNvSpPr txBox="1">
            <a:spLocks noGrp="1"/>
          </p:cNvSpPr>
          <p:nvPr>
            <p:ph type="ftr" idx="11"/>
          </p:nvPr>
        </p:nvSpPr>
        <p:spPr>
          <a:xfrm>
            <a:off x="4165600" y="6356393"/>
            <a:ext cx="3860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GB" smtClean="0"/>
              <a:t>Microprocessor Architecture and Internet of Things_CET3014B    Unit 3      2022-23     S4  </a:t>
            </a:r>
            <a:endParaRPr/>
          </a:p>
        </p:txBody>
      </p:sp>
      <p:sp>
        <p:nvSpPr>
          <p:cNvPr id="1072" name="Google Shape;1072;p63"/>
          <p:cNvSpPr txBox="1">
            <a:spLocks noGrp="1"/>
          </p:cNvSpPr>
          <p:nvPr>
            <p:ph type="sldNum" idx="12"/>
          </p:nvPr>
        </p:nvSpPr>
        <p:spPr>
          <a:xfrm>
            <a:off x="8737600" y="6356393"/>
            <a:ext cx="28448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75</a:t>
            </a:fld>
            <a:endParaRPr/>
          </a:p>
        </p:txBody>
      </p:sp>
      <p:cxnSp>
        <p:nvCxnSpPr>
          <p:cNvPr id="1073" name="Google Shape;1073;p63"/>
          <p:cNvCxnSpPr/>
          <p:nvPr/>
        </p:nvCxnSpPr>
        <p:spPr>
          <a:xfrm rot="10800000" flipH="1">
            <a:off x="80250" y="894625"/>
            <a:ext cx="12192000" cy="27709"/>
          </a:xfrm>
          <a:prstGeom prst="straightConnector1">
            <a:avLst/>
          </a:prstGeom>
          <a:noFill/>
          <a:ln w="9525" cap="flat" cmpd="sng">
            <a:solidFill>
              <a:srgbClr val="00B050"/>
            </a:solidFill>
            <a:prstDash val="solid"/>
            <a:round/>
            <a:headEnd type="none" w="sm" len="sm"/>
            <a:tailEnd type="none" w="sm" len="sm"/>
          </a:ln>
        </p:spPr>
      </p:cxnSp>
      <p:sp>
        <p:nvSpPr>
          <p:cNvPr id="1074" name="Google Shape;1074;p63"/>
          <p:cNvSpPr/>
          <p:nvPr/>
        </p:nvSpPr>
        <p:spPr>
          <a:xfrm>
            <a:off x="146051" y="6356350"/>
            <a:ext cx="471487" cy="457200"/>
          </a:xfrm>
          <a:prstGeom prst="rect">
            <a:avLst/>
          </a:prstGeom>
          <a:solidFill>
            <a:srgbClr val="7030A0"/>
          </a:solidFill>
          <a:ln w="25400" cap="flat" cmpd="sng">
            <a:solidFill>
              <a:srgbClr val="7030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1075" name="Google Shape;1075;p63"/>
          <p:cNvCxnSpPr/>
          <p:nvPr/>
        </p:nvCxnSpPr>
        <p:spPr>
          <a:xfrm flipH="1">
            <a:off x="882161" y="0"/>
            <a:ext cx="14288" cy="6821487"/>
          </a:xfrm>
          <a:prstGeom prst="straightConnector1">
            <a:avLst/>
          </a:prstGeom>
          <a:noFill/>
          <a:ln w="15875" cap="flat" cmpd="sng">
            <a:solidFill>
              <a:srgbClr val="00B050"/>
            </a:solidFill>
            <a:prstDash val="solid"/>
            <a:round/>
            <a:headEnd type="none" w="sm" len="sm"/>
            <a:tailEnd type="none" w="sm" len="sm"/>
          </a:ln>
        </p:spPr>
      </p:cxnSp>
      <p:cxnSp>
        <p:nvCxnSpPr>
          <p:cNvPr id="1076" name="Google Shape;1076;p63"/>
          <p:cNvCxnSpPr/>
          <p:nvPr/>
        </p:nvCxnSpPr>
        <p:spPr>
          <a:xfrm>
            <a:off x="-10316" y="6264275"/>
            <a:ext cx="12192000" cy="0"/>
          </a:xfrm>
          <a:prstGeom prst="straightConnector1">
            <a:avLst/>
          </a:prstGeom>
          <a:noFill/>
          <a:ln w="15875" cap="flat" cmpd="sng">
            <a:solidFill>
              <a:srgbClr val="00B050"/>
            </a:solidFill>
            <a:prstDash val="solid"/>
            <a:round/>
            <a:headEnd type="none" w="sm" len="sm"/>
            <a:tailEnd type="none" w="sm" len="sm"/>
          </a:ln>
        </p:spPr>
      </p:cxnSp>
      <p:pic>
        <p:nvPicPr>
          <p:cNvPr id="1077" name="Google Shape;1077;p63"/>
          <p:cNvPicPr preferRelativeResize="0"/>
          <p:nvPr/>
        </p:nvPicPr>
        <p:blipFill rotWithShape="1">
          <a:blip r:embed="rId3">
            <a:alphaModFix/>
          </a:blip>
          <a:srcRect/>
          <a:stretch/>
        </p:blipFill>
        <p:spPr>
          <a:xfrm>
            <a:off x="80250" y="62750"/>
            <a:ext cx="801911" cy="796834"/>
          </a:xfrm>
          <a:prstGeom prst="rect">
            <a:avLst/>
          </a:prstGeom>
          <a:noFill/>
          <a:ln>
            <a:noFill/>
          </a:ln>
        </p:spPr>
      </p:pic>
      <p:sp>
        <p:nvSpPr>
          <p:cNvPr id="1078" name="Google Shape;1078;p63"/>
          <p:cNvSpPr txBox="1">
            <a:spLocks noGrp="1"/>
          </p:cNvSpPr>
          <p:nvPr>
            <p:ph type="title"/>
          </p:nvPr>
        </p:nvSpPr>
        <p:spPr>
          <a:xfrm>
            <a:off x="1161072" y="163896"/>
            <a:ext cx="9489057" cy="744583"/>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002060"/>
              </a:buClr>
              <a:buSzPts val="3800"/>
              <a:buFont typeface="Times New Roman"/>
              <a:buNone/>
            </a:pPr>
            <a:r>
              <a:rPr lang="en-US" sz="3800" b="1">
                <a:solidFill>
                  <a:srgbClr val="002060"/>
                </a:solidFill>
                <a:latin typeface="Times New Roman"/>
                <a:ea typeface="Times New Roman"/>
                <a:cs typeface="Times New Roman"/>
                <a:sym typeface="Times New Roman"/>
              </a:rPr>
              <a:t>Logical and Linear Addresses Generation</a:t>
            </a:r>
            <a:endParaRPr sz="3800" b="1">
              <a:solidFill>
                <a:srgbClr val="002060"/>
              </a:solidFill>
              <a:latin typeface="Times New Roman"/>
              <a:ea typeface="Times New Roman"/>
              <a:cs typeface="Times New Roman"/>
              <a:sym typeface="Times New Roman"/>
            </a:endParaRPr>
          </a:p>
        </p:txBody>
      </p:sp>
      <p:sp>
        <p:nvSpPr>
          <p:cNvPr id="1079" name="Google Shape;1079;p63"/>
          <p:cNvSpPr txBox="1">
            <a:spLocks noGrp="1"/>
          </p:cNvSpPr>
          <p:nvPr>
            <p:ph type="body" idx="1"/>
          </p:nvPr>
        </p:nvSpPr>
        <p:spPr>
          <a:xfrm>
            <a:off x="896449" y="939046"/>
            <a:ext cx="11295551" cy="5128404"/>
          </a:xfrm>
          <a:prstGeom prst="rect">
            <a:avLst/>
          </a:prstGeom>
          <a:noFill/>
          <a:ln>
            <a:noFill/>
          </a:ln>
        </p:spPr>
        <p:txBody>
          <a:bodyPr spcFirstLastPara="1" wrap="square" lIns="91425" tIns="45700" rIns="91425" bIns="45700" anchor="t" anchorCtr="0">
            <a:normAutofit fontScale="92500"/>
          </a:bodyPr>
          <a:lstStyle/>
          <a:p>
            <a:pPr marL="342900" lvl="0" indent="-342900" algn="l" rtl="0">
              <a:spcBef>
                <a:spcPts val="0"/>
              </a:spcBef>
              <a:spcAft>
                <a:spcPts val="0"/>
              </a:spcAft>
              <a:buClr>
                <a:schemeClr val="dk1"/>
              </a:buClr>
              <a:buSzPct val="100000"/>
              <a:buFont typeface="Noto Sans Symbols"/>
              <a:buChar char="⮚"/>
            </a:pPr>
            <a:r>
              <a:rPr lang="en-US">
                <a:latin typeface="Times New Roman"/>
                <a:ea typeface="Times New Roman"/>
                <a:cs typeface="Times New Roman"/>
                <a:sym typeface="Times New Roman"/>
              </a:rPr>
              <a:t>A </a:t>
            </a:r>
            <a:r>
              <a:rPr lang="en-US" b="1">
                <a:solidFill>
                  <a:srgbClr val="FF0000"/>
                </a:solidFill>
                <a:latin typeface="Times New Roman"/>
                <a:ea typeface="Times New Roman"/>
                <a:cs typeface="Times New Roman"/>
                <a:sym typeface="Times New Roman"/>
              </a:rPr>
              <a:t>logical address consists </a:t>
            </a:r>
            <a:r>
              <a:rPr lang="en-US">
                <a:latin typeface="Times New Roman"/>
                <a:ea typeface="Times New Roman"/>
                <a:cs typeface="Times New Roman"/>
                <a:sym typeface="Times New Roman"/>
              </a:rPr>
              <a:t>of </a:t>
            </a:r>
            <a:r>
              <a:rPr lang="en-US">
                <a:solidFill>
                  <a:srgbClr val="205867"/>
                </a:solidFill>
                <a:latin typeface="Times New Roman"/>
                <a:ea typeface="Times New Roman"/>
                <a:cs typeface="Times New Roman"/>
                <a:sym typeface="Times New Roman"/>
              </a:rPr>
              <a:t>a</a:t>
            </a:r>
            <a:r>
              <a:rPr lang="en-US">
                <a:solidFill>
                  <a:srgbClr val="FF0000"/>
                </a:solidFill>
                <a:latin typeface="Times New Roman"/>
                <a:ea typeface="Times New Roman"/>
                <a:cs typeface="Times New Roman"/>
                <a:sym typeface="Times New Roman"/>
              </a:rPr>
              <a:t> </a:t>
            </a:r>
            <a:r>
              <a:rPr lang="en-US" b="1">
                <a:solidFill>
                  <a:srgbClr val="632423"/>
                </a:solidFill>
                <a:latin typeface="Times New Roman"/>
                <a:ea typeface="Times New Roman"/>
                <a:cs typeface="Times New Roman"/>
                <a:sym typeface="Times New Roman"/>
              </a:rPr>
              <a:t>16 bit segment selector </a:t>
            </a:r>
            <a:r>
              <a:rPr lang="en-US">
                <a:latin typeface="Times New Roman"/>
                <a:ea typeface="Times New Roman"/>
                <a:cs typeface="Times New Roman"/>
                <a:sym typeface="Times New Roman"/>
              </a:rPr>
              <a:t>and </a:t>
            </a:r>
            <a:r>
              <a:rPr lang="en-US" b="1">
                <a:solidFill>
                  <a:srgbClr val="002060"/>
                </a:solidFill>
                <a:latin typeface="Times New Roman"/>
                <a:ea typeface="Times New Roman"/>
                <a:cs typeface="Times New Roman"/>
                <a:sym typeface="Times New Roman"/>
              </a:rPr>
              <a:t>32-bit offset.</a:t>
            </a:r>
            <a:endParaRPr b="1">
              <a:solidFill>
                <a:srgbClr val="002060"/>
              </a:solidFill>
              <a:latin typeface="Times New Roman"/>
              <a:ea typeface="Times New Roman"/>
              <a:cs typeface="Times New Roman"/>
              <a:sym typeface="Times New Roman"/>
            </a:endParaRPr>
          </a:p>
          <a:p>
            <a:pPr marL="342900" lvl="0" indent="-342900" algn="l" rtl="0">
              <a:spcBef>
                <a:spcPts val="592"/>
              </a:spcBef>
              <a:spcAft>
                <a:spcPts val="0"/>
              </a:spcAft>
              <a:buClr>
                <a:srgbClr val="FF0000"/>
              </a:buClr>
              <a:buSzPct val="100000"/>
              <a:buFont typeface="Noto Sans Symbols"/>
              <a:buChar char="⮚"/>
            </a:pPr>
            <a:r>
              <a:rPr lang="en-US" b="1">
                <a:solidFill>
                  <a:srgbClr val="FF0000"/>
                </a:solidFill>
                <a:latin typeface="Times New Roman"/>
                <a:ea typeface="Times New Roman"/>
                <a:cs typeface="Times New Roman"/>
                <a:sym typeface="Times New Roman"/>
              </a:rPr>
              <a:t>Segment selector </a:t>
            </a:r>
            <a:r>
              <a:rPr lang="en-US">
                <a:latin typeface="Times New Roman"/>
                <a:ea typeface="Times New Roman"/>
                <a:cs typeface="Times New Roman"/>
                <a:sym typeface="Times New Roman"/>
              </a:rPr>
              <a:t>identifies the segment the byte is located in. </a:t>
            </a:r>
            <a:endParaRPr>
              <a:latin typeface="Times New Roman"/>
              <a:ea typeface="Times New Roman"/>
              <a:cs typeface="Times New Roman"/>
              <a:sym typeface="Times New Roman"/>
            </a:endParaRPr>
          </a:p>
          <a:p>
            <a:pPr marL="342900" lvl="0" indent="-342900" algn="l" rtl="0">
              <a:spcBef>
                <a:spcPts val="592"/>
              </a:spcBef>
              <a:spcAft>
                <a:spcPts val="0"/>
              </a:spcAft>
              <a:buClr>
                <a:schemeClr val="dk1"/>
              </a:buClr>
              <a:buSzPct val="100000"/>
              <a:buFont typeface="Noto Sans Symbols"/>
              <a:buChar char="⮚"/>
            </a:pPr>
            <a:r>
              <a:rPr lang="en-US">
                <a:latin typeface="Times New Roman"/>
                <a:ea typeface="Times New Roman"/>
                <a:cs typeface="Times New Roman"/>
                <a:sym typeface="Times New Roman"/>
              </a:rPr>
              <a:t>The </a:t>
            </a:r>
            <a:r>
              <a:rPr lang="en-US" b="1">
                <a:solidFill>
                  <a:srgbClr val="002060"/>
                </a:solidFill>
                <a:latin typeface="Times New Roman"/>
                <a:ea typeface="Times New Roman"/>
                <a:cs typeface="Times New Roman"/>
                <a:sym typeface="Times New Roman"/>
              </a:rPr>
              <a:t>offset specifies </a:t>
            </a:r>
            <a:r>
              <a:rPr lang="en-US">
                <a:latin typeface="Times New Roman"/>
                <a:ea typeface="Times New Roman"/>
                <a:cs typeface="Times New Roman"/>
                <a:sym typeface="Times New Roman"/>
              </a:rPr>
              <a:t>the location of the byte in the segment relative to the base address of the segment.</a:t>
            </a:r>
            <a:endParaRPr>
              <a:latin typeface="Times New Roman"/>
              <a:ea typeface="Times New Roman"/>
              <a:cs typeface="Times New Roman"/>
              <a:sym typeface="Times New Roman"/>
            </a:endParaRPr>
          </a:p>
          <a:p>
            <a:pPr marL="342900" lvl="0" indent="-342900" algn="l" rtl="0">
              <a:spcBef>
                <a:spcPts val="592"/>
              </a:spcBef>
              <a:spcAft>
                <a:spcPts val="0"/>
              </a:spcAft>
              <a:buClr>
                <a:srgbClr val="7030A0"/>
              </a:buClr>
              <a:buSzPct val="100000"/>
              <a:buFont typeface="Noto Sans Symbols"/>
              <a:buChar char="⮚"/>
            </a:pPr>
            <a:r>
              <a:rPr lang="en-US">
                <a:solidFill>
                  <a:srgbClr val="7030A0"/>
                </a:solidFill>
                <a:latin typeface="Times New Roman"/>
                <a:ea typeface="Times New Roman"/>
                <a:cs typeface="Times New Roman"/>
                <a:sym typeface="Times New Roman"/>
              </a:rPr>
              <a:t>The </a:t>
            </a:r>
            <a:r>
              <a:rPr lang="en-US" b="1">
                <a:solidFill>
                  <a:srgbClr val="7030A0"/>
                </a:solidFill>
                <a:latin typeface="Times New Roman"/>
                <a:ea typeface="Times New Roman"/>
                <a:cs typeface="Times New Roman"/>
                <a:sym typeface="Times New Roman"/>
              </a:rPr>
              <a:t>processor</a:t>
            </a:r>
            <a:r>
              <a:rPr lang="en-US">
                <a:solidFill>
                  <a:srgbClr val="7030A0"/>
                </a:solidFill>
                <a:latin typeface="Times New Roman"/>
                <a:ea typeface="Times New Roman"/>
                <a:cs typeface="Times New Roman"/>
                <a:sym typeface="Times New Roman"/>
              </a:rPr>
              <a:t> translates every </a:t>
            </a:r>
            <a:r>
              <a:rPr lang="en-US" b="1">
                <a:solidFill>
                  <a:srgbClr val="002060"/>
                </a:solidFill>
                <a:latin typeface="Times New Roman"/>
                <a:ea typeface="Times New Roman"/>
                <a:cs typeface="Times New Roman"/>
                <a:sym typeface="Times New Roman"/>
              </a:rPr>
              <a:t>logical address into a linear address.</a:t>
            </a:r>
            <a:endParaRPr b="1">
              <a:solidFill>
                <a:srgbClr val="002060"/>
              </a:solidFill>
              <a:latin typeface="Times New Roman"/>
              <a:ea typeface="Times New Roman"/>
              <a:cs typeface="Times New Roman"/>
              <a:sym typeface="Times New Roman"/>
            </a:endParaRPr>
          </a:p>
          <a:p>
            <a:pPr marL="342900" lvl="0" indent="-342900" algn="l" rtl="0">
              <a:spcBef>
                <a:spcPts val="592"/>
              </a:spcBef>
              <a:spcAft>
                <a:spcPts val="0"/>
              </a:spcAft>
              <a:buClr>
                <a:schemeClr val="dk1"/>
              </a:buClr>
              <a:buSzPct val="100000"/>
              <a:buFont typeface="Noto Sans Symbols"/>
              <a:buChar char="⮚"/>
            </a:pPr>
            <a:r>
              <a:rPr lang="en-US">
                <a:latin typeface="Times New Roman"/>
                <a:ea typeface="Times New Roman"/>
                <a:cs typeface="Times New Roman"/>
                <a:sym typeface="Times New Roman"/>
              </a:rPr>
              <a:t>A </a:t>
            </a:r>
            <a:r>
              <a:rPr lang="en-US">
                <a:solidFill>
                  <a:srgbClr val="FF0000"/>
                </a:solidFill>
                <a:latin typeface="Times New Roman"/>
                <a:ea typeface="Times New Roman"/>
                <a:cs typeface="Times New Roman"/>
                <a:sym typeface="Times New Roman"/>
              </a:rPr>
              <a:t>linear address </a:t>
            </a:r>
            <a:r>
              <a:rPr lang="en-US">
                <a:latin typeface="Times New Roman"/>
                <a:ea typeface="Times New Roman"/>
                <a:cs typeface="Times New Roman"/>
                <a:sym typeface="Times New Roman"/>
              </a:rPr>
              <a:t>is a </a:t>
            </a:r>
            <a:r>
              <a:rPr lang="en-US" b="1">
                <a:latin typeface="Times New Roman"/>
                <a:ea typeface="Times New Roman"/>
                <a:cs typeface="Times New Roman"/>
                <a:sym typeface="Times New Roman"/>
              </a:rPr>
              <a:t>32 bit </a:t>
            </a:r>
            <a:r>
              <a:rPr lang="en-US">
                <a:latin typeface="Times New Roman"/>
                <a:ea typeface="Times New Roman"/>
                <a:cs typeface="Times New Roman"/>
                <a:sym typeface="Times New Roman"/>
              </a:rPr>
              <a:t>address in the processor’s linear address space from </a:t>
            </a:r>
            <a:r>
              <a:rPr lang="en-US" b="1">
                <a:solidFill>
                  <a:srgbClr val="974806"/>
                </a:solidFill>
                <a:latin typeface="Times New Roman"/>
                <a:ea typeface="Times New Roman"/>
                <a:cs typeface="Times New Roman"/>
                <a:sym typeface="Times New Roman"/>
              </a:rPr>
              <a:t>0 to FFFFFFFFH.</a:t>
            </a:r>
            <a:endParaRPr b="1">
              <a:solidFill>
                <a:srgbClr val="974806"/>
              </a:solidFill>
              <a:latin typeface="Times New Roman"/>
              <a:ea typeface="Times New Roman"/>
              <a:cs typeface="Times New Roman"/>
              <a:sym typeface="Times New Roman"/>
            </a:endParaRPr>
          </a:p>
          <a:p>
            <a:pPr marL="342900" lvl="0" indent="-342900" algn="l" rtl="0">
              <a:spcBef>
                <a:spcPts val="592"/>
              </a:spcBef>
              <a:spcAft>
                <a:spcPts val="0"/>
              </a:spcAft>
              <a:buClr>
                <a:srgbClr val="FF0000"/>
              </a:buClr>
              <a:buSzPct val="100000"/>
              <a:buFont typeface="Noto Sans Symbols"/>
              <a:buChar char="⮚"/>
            </a:pPr>
            <a:r>
              <a:rPr lang="en-US">
                <a:solidFill>
                  <a:srgbClr val="FF0000"/>
                </a:solidFill>
                <a:latin typeface="Times New Roman"/>
                <a:ea typeface="Times New Roman"/>
                <a:cs typeface="Times New Roman"/>
                <a:sym typeface="Times New Roman"/>
              </a:rPr>
              <a:t>It contains </a:t>
            </a:r>
            <a:r>
              <a:rPr lang="en-US" b="1">
                <a:solidFill>
                  <a:srgbClr val="5F497A"/>
                </a:solidFill>
                <a:latin typeface="Times New Roman"/>
                <a:ea typeface="Times New Roman"/>
                <a:cs typeface="Times New Roman"/>
                <a:sym typeface="Times New Roman"/>
              </a:rPr>
              <a:t>all the segments</a:t>
            </a:r>
            <a:r>
              <a:rPr lang="en-US">
                <a:solidFill>
                  <a:srgbClr val="5F497A"/>
                </a:solidFill>
                <a:latin typeface="Times New Roman"/>
                <a:ea typeface="Times New Roman"/>
                <a:cs typeface="Times New Roman"/>
                <a:sym typeface="Times New Roman"/>
              </a:rPr>
              <a:t> </a:t>
            </a:r>
            <a:r>
              <a:rPr lang="en-US">
                <a:solidFill>
                  <a:srgbClr val="FF0000"/>
                </a:solidFill>
                <a:latin typeface="Times New Roman"/>
                <a:ea typeface="Times New Roman"/>
                <a:cs typeface="Times New Roman"/>
                <a:sym typeface="Times New Roman"/>
              </a:rPr>
              <a:t>and </a:t>
            </a:r>
            <a:r>
              <a:rPr lang="en-US" b="1">
                <a:solidFill>
                  <a:srgbClr val="0070C0"/>
                </a:solidFill>
                <a:latin typeface="Times New Roman"/>
                <a:ea typeface="Times New Roman"/>
                <a:cs typeface="Times New Roman"/>
                <a:sym typeface="Times New Roman"/>
              </a:rPr>
              <a:t>system tables </a:t>
            </a:r>
            <a:r>
              <a:rPr lang="en-US">
                <a:solidFill>
                  <a:srgbClr val="FF0000"/>
                </a:solidFill>
                <a:latin typeface="Times New Roman"/>
                <a:ea typeface="Times New Roman"/>
                <a:cs typeface="Times New Roman"/>
                <a:sym typeface="Times New Roman"/>
              </a:rPr>
              <a:t>defined for a system. </a:t>
            </a:r>
            <a:endParaRPr>
              <a:solidFill>
                <a:srgbClr val="FF0000"/>
              </a:solidFill>
              <a:latin typeface="Times New Roman"/>
              <a:ea typeface="Times New Roman"/>
              <a:cs typeface="Times New Roman"/>
              <a:sym typeface="Times New Roman"/>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7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7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7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7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7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7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1083"/>
        <p:cNvGrpSpPr/>
        <p:nvPr/>
      </p:nvGrpSpPr>
      <p:grpSpPr>
        <a:xfrm>
          <a:off x="0" y="0"/>
          <a:ext cx="0" cy="0"/>
          <a:chOff x="0" y="0"/>
          <a:chExt cx="0" cy="0"/>
        </a:xfrm>
      </p:grpSpPr>
      <p:sp>
        <p:nvSpPr>
          <p:cNvPr id="1084" name="Google Shape;1084;p64"/>
          <p:cNvSpPr txBox="1">
            <a:spLocks noGrp="1"/>
          </p:cNvSpPr>
          <p:nvPr>
            <p:ph type="dt" idx="10"/>
          </p:nvPr>
        </p:nvSpPr>
        <p:spPr>
          <a:xfrm>
            <a:off x="1041889" y="6336377"/>
            <a:ext cx="28448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249B5CAF-9F63-468B-BBCD-D30BC20CB491}" type="datetime1">
              <a:rPr lang="en-US" smtClean="0"/>
              <a:t>3/29/2023</a:t>
            </a:fld>
            <a:endParaRPr/>
          </a:p>
        </p:txBody>
      </p:sp>
      <p:sp>
        <p:nvSpPr>
          <p:cNvPr id="1085" name="Google Shape;1085;p64"/>
          <p:cNvSpPr txBox="1">
            <a:spLocks noGrp="1"/>
          </p:cNvSpPr>
          <p:nvPr>
            <p:ph type="ftr" idx="11"/>
          </p:nvPr>
        </p:nvSpPr>
        <p:spPr>
          <a:xfrm>
            <a:off x="3214255" y="6356393"/>
            <a:ext cx="4812145"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GB" smtClean="0"/>
              <a:t>Microprocessor Architecture and Internet of Things_CET3014B    Unit 3      2022-23     S4  </a:t>
            </a:r>
            <a:endParaRPr/>
          </a:p>
        </p:txBody>
      </p:sp>
      <p:sp>
        <p:nvSpPr>
          <p:cNvPr id="1086" name="Google Shape;1086;p64"/>
          <p:cNvSpPr txBox="1">
            <a:spLocks noGrp="1"/>
          </p:cNvSpPr>
          <p:nvPr>
            <p:ph type="sldNum" idx="12"/>
          </p:nvPr>
        </p:nvSpPr>
        <p:spPr>
          <a:xfrm>
            <a:off x="8737600" y="6356393"/>
            <a:ext cx="28448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76</a:t>
            </a:fld>
            <a:endParaRPr/>
          </a:p>
        </p:txBody>
      </p:sp>
      <p:cxnSp>
        <p:nvCxnSpPr>
          <p:cNvPr id="1087" name="Google Shape;1087;p64"/>
          <p:cNvCxnSpPr/>
          <p:nvPr/>
        </p:nvCxnSpPr>
        <p:spPr>
          <a:xfrm rot="10800000" flipH="1">
            <a:off x="80250" y="894625"/>
            <a:ext cx="12192000" cy="27709"/>
          </a:xfrm>
          <a:prstGeom prst="straightConnector1">
            <a:avLst/>
          </a:prstGeom>
          <a:noFill/>
          <a:ln w="9525" cap="flat" cmpd="sng">
            <a:solidFill>
              <a:srgbClr val="00B050"/>
            </a:solidFill>
            <a:prstDash val="solid"/>
            <a:round/>
            <a:headEnd type="none" w="sm" len="sm"/>
            <a:tailEnd type="none" w="sm" len="sm"/>
          </a:ln>
        </p:spPr>
      </p:cxnSp>
      <p:sp>
        <p:nvSpPr>
          <p:cNvPr id="1088" name="Google Shape;1088;p64"/>
          <p:cNvSpPr/>
          <p:nvPr/>
        </p:nvSpPr>
        <p:spPr>
          <a:xfrm>
            <a:off x="146051" y="6356350"/>
            <a:ext cx="471487" cy="457200"/>
          </a:xfrm>
          <a:prstGeom prst="rect">
            <a:avLst/>
          </a:prstGeom>
          <a:solidFill>
            <a:srgbClr val="7030A0"/>
          </a:solidFill>
          <a:ln w="25400" cap="flat" cmpd="sng">
            <a:solidFill>
              <a:srgbClr val="7030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1089" name="Google Shape;1089;p64"/>
          <p:cNvCxnSpPr/>
          <p:nvPr/>
        </p:nvCxnSpPr>
        <p:spPr>
          <a:xfrm flipH="1">
            <a:off x="882161" y="0"/>
            <a:ext cx="14288" cy="6821487"/>
          </a:xfrm>
          <a:prstGeom prst="straightConnector1">
            <a:avLst/>
          </a:prstGeom>
          <a:noFill/>
          <a:ln w="15875" cap="flat" cmpd="sng">
            <a:solidFill>
              <a:srgbClr val="00B050"/>
            </a:solidFill>
            <a:prstDash val="solid"/>
            <a:round/>
            <a:headEnd type="none" w="sm" len="sm"/>
            <a:tailEnd type="none" w="sm" len="sm"/>
          </a:ln>
        </p:spPr>
      </p:cxnSp>
      <p:cxnSp>
        <p:nvCxnSpPr>
          <p:cNvPr id="1090" name="Google Shape;1090;p64"/>
          <p:cNvCxnSpPr/>
          <p:nvPr/>
        </p:nvCxnSpPr>
        <p:spPr>
          <a:xfrm>
            <a:off x="-10316" y="6264275"/>
            <a:ext cx="12192000" cy="0"/>
          </a:xfrm>
          <a:prstGeom prst="straightConnector1">
            <a:avLst/>
          </a:prstGeom>
          <a:noFill/>
          <a:ln w="15875" cap="flat" cmpd="sng">
            <a:solidFill>
              <a:srgbClr val="00B050"/>
            </a:solidFill>
            <a:prstDash val="solid"/>
            <a:round/>
            <a:headEnd type="none" w="sm" len="sm"/>
            <a:tailEnd type="none" w="sm" len="sm"/>
          </a:ln>
        </p:spPr>
      </p:cxnSp>
      <p:pic>
        <p:nvPicPr>
          <p:cNvPr id="1091" name="Google Shape;1091;p64"/>
          <p:cNvPicPr preferRelativeResize="0"/>
          <p:nvPr/>
        </p:nvPicPr>
        <p:blipFill rotWithShape="1">
          <a:blip r:embed="rId3">
            <a:alphaModFix/>
          </a:blip>
          <a:srcRect/>
          <a:stretch/>
        </p:blipFill>
        <p:spPr>
          <a:xfrm>
            <a:off x="80250" y="62750"/>
            <a:ext cx="801911" cy="796834"/>
          </a:xfrm>
          <a:prstGeom prst="rect">
            <a:avLst/>
          </a:prstGeom>
          <a:noFill/>
          <a:ln>
            <a:noFill/>
          </a:ln>
        </p:spPr>
      </p:pic>
      <p:sp>
        <p:nvSpPr>
          <p:cNvPr id="1092" name="Google Shape;1092;p64"/>
          <p:cNvSpPr txBox="1">
            <a:spLocks noGrp="1"/>
          </p:cNvSpPr>
          <p:nvPr>
            <p:ph type="title"/>
          </p:nvPr>
        </p:nvSpPr>
        <p:spPr>
          <a:xfrm>
            <a:off x="1328467" y="0"/>
            <a:ext cx="9489057" cy="744583"/>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002060"/>
              </a:buClr>
              <a:buSzPts val="3800"/>
              <a:buFont typeface="Times New Roman"/>
              <a:buNone/>
            </a:pPr>
            <a:r>
              <a:rPr lang="en-US" sz="3800" b="1">
                <a:solidFill>
                  <a:srgbClr val="002060"/>
                </a:solidFill>
                <a:latin typeface="Times New Roman"/>
                <a:ea typeface="Times New Roman"/>
                <a:cs typeface="Times New Roman"/>
                <a:sym typeface="Times New Roman"/>
              </a:rPr>
              <a:t>Logical and Linear Address Translation</a:t>
            </a:r>
            <a:endParaRPr sz="3800" b="1">
              <a:solidFill>
                <a:srgbClr val="002060"/>
              </a:solidFill>
              <a:latin typeface="Times New Roman"/>
              <a:ea typeface="Times New Roman"/>
              <a:cs typeface="Times New Roman"/>
              <a:sym typeface="Times New Roman"/>
            </a:endParaRPr>
          </a:p>
        </p:txBody>
      </p:sp>
      <p:sp>
        <p:nvSpPr>
          <p:cNvPr id="1093" name="Google Shape;1093;p64"/>
          <p:cNvSpPr txBox="1">
            <a:spLocks noGrp="1"/>
          </p:cNvSpPr>
          <p:nvPr>
            <p:ph type="body" idx="1"/>
          </p:nvPr>
        </p:nvSpPr>
        <p:spPr>
          <a:xfrm>
            <a:off x="961560" y="922334"/>
            <a:ext cx="6013141" cy="5306899"/>
          </a:xfrm>
          <a:prstGeom prst="rect">
            <a:avLst/>
          </a:prstGeom>
          <a:noFill/>
          <a:ln>
            <a:noFill/>
          </a:ln>
        </p:spPr>
        <p:txBody>
          <a:bodyPr spcFirstLastPara="1" wrap="square" lIns="91425" tIns="45700" rIns="91425" bIns="45700" anchor="t" anchorCtr="0">
            <a:noAutofit/>
          </a:bodyPr>
          <a:lstStyle/>
          <a:p>
            <a:pPr marL="0" lvl="0" indent="0" algn="just" rtl="0">
              <a:spcBef>
                <a:spcPts val="0"/>
              </a:spcBef>
              <a:spcAft>
                <a:spcPts val="0"/>
              </a:spcAft>
              <a:buClr>
                <a:schemeClr val="dk1"/>
              </a:buClr>
              <a:buSzPts val="2300"/>
              <a:buNone/>
            </a:pPr>
            <a:r>
              <a:rPr lang="en-US" sz="2300" i="1">
                <a:latin typeface="Times New Roman"/>
                <a:ea typeface="Times New Roman"/>
                <a:cs typeface="Times New Roman"/>
                <a:sym typeface="Times New Roman"/>
              </a:rPr>
              <a:t>To translate a logical address into a linear address, the processor does the following:</a:t>
            </a:r>
            <a:endParaRPr sz="2300" i="1">
              <a:latin typeface="Times New Roman"/>
              <a:ea typeface="Times New Roman"/>
              <a:cs typeface="Times New Roman"/>
              <a:sym typeface="Times New Roman"/>
            </a:endParaRPr>
          </a:p>
          <a:p>
            <a:pPr marL="0" lvl="0" indent="0" algn="just" rtl="0">
              <a:spcBef>
                <a:spcPts val="460"/>
              </a:spcBef>
              <a:spcAft>
                <a:spcPts val="0"/>
              </a:spcAft>
              <a:buClr>
                <a:schemeClr val="dk1"/>
              </a:buClr>
              <a:buSzPts val="2300"/>
              <a:buNone/>
            </a:pPr>
            <a:r>
              <a:rPr lang="en-US" sz="2300">
                <a:latin typeface="Times New Roman"/>
                <a:ea typeface="Times New Roman"/>
                <a:cs typeface="Times New Roman"/>
                <a:sym typeface="Times New Roman"/>
              </a:rPr>
              <a:t>1</a:t>
            </a:r>
            <a:r>
              <a:rPr lang="en-US" sz="2300">
                <a:solidFill>
                  <a:srgbClr val="0000FF"/>
                </a:solidFill>
                <a:latin typeface="Times New Roman"/>
                <a:ea typeface="Times New Roman"/>
                <a:cs typeface="Times New Roman"/>
                <a:sym typeface="Times New Roman"/>
              </a:rPr>
              <a:t>. </a:t>
            </a:r>
            <a:r>
              <a:rPr lang="en-US" sz="2300">
                <a:solidFill>
                  <a:srgbClr val="7030A0"/>
                </a:solidFill>
                <a:latin typeface="Times New Roman"/>
                <a:ea typeface="Times New Roman"/>
                <a:cs typeface="Times New Roman"/>
                <a:sym typeface="Times New Roman"/>
              </a:rPr>
              <a:t>Uses the </a:t>
            </a:r>
            <a:r>
              <a:rPr lang="en-US" sz="2300" b="1">
                <a:solidFill>
                  <a:srgbClr val="C00000"/>
                </a:solidFill>
                <a:latin typeface="Times New Roman"/>
                <a:ea typeface="Times New Roman"/>
                <a:cs typeface="Times New Roman"/>
                <a:sym typeface="Times New Roman"/>
              </a:rPr>
              <a:t>offset </a:t>
            </a:r>
            <a:r>
              <a:rPr lang="en-US" sz="2300">
                <a:solidFill>
                  <a:srgbClr val="7030A0"/>
                </a:solidFill>
                <a:latin typeface="Times New Roman"/>
                <a:ea typeface="Times New Roman"/>
                <a:cs typeface="Times New Roman"/>
                <a:sym typeface="Times New Roman"/>
              </a:rPr>
              <a:t>in the </a:t>
            </a:r>
            <a:r>
              <a:rPr lang="en-US" sz="2300" b="1">
                <a:solidFill>
                  <a:srgbClr val="7030A0"/>
                </a:solidFill>
                <a:latin typeface="Times New Roman"/>
                <a:ea typeface="Times New Roman"/>
                <a:cs typeface="Times New Roman"/>
                <a:sym typeface="Times New Roman"/>
              </a:rPr>
              <a:t>segment selector </a:t>
            </a:r>
            <a:r>
              <a:rPr lang="en-US" sz="2300">
                <a:solidFill>
                  <a:srgbClr val="7030A0"/>
                </a:solidFill>
                <a:latin typeface="Times New Roman"/>
                <a:ea typeface="Times New Roman"/>
                <a:cs typeface="Times New Roman"/>
                <a:sym typeface="Times New Roman"/>
              </a:rPr>
              <a:t>to locate the </a:t>
            </a:r>
            <a:r>
              <a:rPr lang="en-US" sz="2300">
                <a:solidFill>
                  <a:srgbClr val="974806"/>
                </a:solidFill>
                <a:latin typeface="Times New Roman"/>
                <a:ea typeface="Times New Roman"/>
                <a:cs typeface="Times New Roman"/>
                <a:sym typeface="Times New Roman"/>
              </a:rPr>
              <a:t>segment descriptor </a:t>
            </a:r>
            <a:r>
              <a:rPr lang="en-US" sz="2300">
                <a:solidFill>
                  <a:srgbClr val="7030A0"/>
                </a:solidFill>
                <a:latin typeface="Times New Roman"/>
                <a:ea typeface="Times New Roman"/>
                <a:cs typeface="Times New Roman"/>
                <a:sym typeface="Times New Roman"/>
              </a:rPr>
              <a:t>for the segment in the GDT or LDT and reads it into the processor. </a:t>
            </a:r>
            <a:r>
              <a:rPr lang="en-US" sz="2300">
                <a:latin typeface="Times New Roman"/>
                <a:ea typeface="Times New Roman"/>
                <a:cs typeface="Times New Roman"/>
                <a:sym typeface="Times New Roman"/>
              </a:rPr>
              <a:t>(step is needed only when a new segment selector is loaded into a segment register.)</a:t>
            </a:r>
            <a:endParaRPr/>
          </a:p>
          <a:p>
            <a:pPr marL="0" lvl="0" indent="0" algn="just" rtl="0">
              <a:spcBef>
                <a:spcPts val="460"/>
              </a:spcBef>
              <a:spcAft>
                <a:spcPts val="0"/>
              </a:spcAft>
              <a:buClr>
                <a:schemeClr val="dk1"/>
              </a:buClr>
              <a:buSzPts val="2300"/>
              <a:buNone/>
            </a:pPr>
            <a:r>
              <a:rPr lang="en-US" sz="2300">
                <a:latin typeface="Times New Roman"/>
                <a:ea typeface="Times New Roman"/>
                <a:cs typeface="Times New Roman"/>
                <a:sym typeface="Times New Roman"/>
              </a:rPr>
              <a:t>2. </a:t>
            </a:r>
            <a:r>
              <a:rPr lang="en-US" sz="2300" b="1">
                <a:solidFill>
                  <a:srgbClr val="974806"/>
                </a:solidFill>
                <a:latin typeface="Times New Roman"/>
                <a:ea typeface="Times New Roman"/>
                <a:cs typeface="Times New Roman"/>
                <a:sym typeface="Times New Roman"/>
              </a:rPr>
              <a:t>Examines</a:t>
            </a:r>
            <a:r>
              <a:rPr lang="en-US" sz="2300">
                <a:solidFill>
                  <a:srgbClr val="006600"/>
                </a:solidFill>
                <a:latin typeface="Times New Roman"/>
                <a:ea typeface="Times New Roman"/>
                <a:cs typeface="Times New Roman"/>
                <a:sym typeface="Times New Roman"/>
              </a:rPr>
              <a:t> the segment descriptor to </a:t>
            </a:r>
            <a:r>
              <a:rPr lang="en-US" sz="2300" b="1">
                <a:solidFill>
                  <a:srgbClr val="006600"/>
                </a:solidFill>
                <a:latin typeface="Times New Roman"/>
                <a:ea typeface="Times New Roman"/>
                <a:cs typeface="Times New Roman"/>
                <a:sym typeface="Times New Roman"/>
              </a:rPr>
              <a:t>check the access rights and range of the segment</a:t>
            </a:r>
            <a:r>
              <a:rPr lang="en-US" sz="2300">
                <a:solidFill>
                  <a:srgbClr val="006600"/>
                </a:solidFill>
                <a:latin typeface="Times New Roman"/>
                <a:ea typeface="Times New Roman"/>
                <a:cs typeface="Times New Roman"/>
                <a:sym typeface="Times New Roman"/>
              </a:rPr>
              <a:t> to insure that </a:t>
            </a:r>
            <a:r>
              <a:rPr lang="en-US" sz="2300" b="1">
                <a:solidFill>
                  <a:srgbClr val="205867"/>
                </a:solidFill>
                <a:latin typeface="Times New Roman"/>
                <a:ea typeface="Times New Roman"/>
                <a:cs typeface="Times New Roman"/>
                <a:sym typeface="Times New Roman"/>
              </a:rPr>
              <a:t>the segment is accessible </a:t>
            </a:r>
            <a:r>
              <a:rPr lang="en-US" sz="2300">
                <a:solidFill>
                  <a:srgbClr val="006600"/>
                </a:solidFill>
                <a:latin typeface="Times New Roman"/>
                <a:ea typeface="Times New Roman"/>
                <a:cs typeface="Times New Roman"/>
                <a:sym typeface="Times New Roman"/>
              </a:rPr>
              <a:t>and that the </a:t>
            </a:r>
            <a:r>
              <a:rPr lang="en-US" sz="2300" b="1">
                <a:solidFill>
                  <a:srgbClr val="974806"/>
                </a:solidFill>
                <a:latin typeface="Times New Roman"/>
                <a:ea typeface="Times New Roman"/>
                <a:cs typeface="Times New Roman"/>
                <a:sym typeface="Times New Roman"/>
              </a:rPr>
              <a:t>offset is within the limits of the segment.</a:t>
            </a:r>
            <a:endParaRPr/>
          </a:p>
          <a:p>
            <a:pPr marL="0" lvl="0" indent="0" algn="just" rtl="0">
              <a:spcBef>
                <a:spcPts val="460"/>
              </a:spcBef>
              <a:spcAft>
                <a:spcPts val="0"/>
              </a:spcAft>
              <a:buClr>
                <a:schemeClr val="dk1"/>
              </a:buClr>
              <a:buSzPts val="2300"/>
              <a:buNone/>
            </a:pPr>
            <a:r>
              <a:rPr lang="en-US" sz="2300">
                <a:latin typeface="Times New Roman"/>
                <a:ea typeface="Times New Roman"/>
                <a:cs typeface="Times New Roman"/>
                <a:sym typeface="Times New Roman"/>
              </a:rPr>
              <a:t>3. </a:t>
            </a:r>
            <a:r>
              <a:rPr lang="en-US" sz="2300" b="1">
                <a:latin typeface="Times New Roman"/>
                <a:ea typeface="Times New Roman"/>
                <a:cs typeface="Times New Roman"/>
                <a:sym typeface="Times New Roman"/>
              </a:rPr>
              <a:t>Adds </a:t>
            </a:r>
            <a:r>
              <a:rPr lang="en-US" sz="2300">
                <a:solidFill>
                  <a:srgbClr val="FF0000"/>
                </a:solidFill>
                <a:latin typeface="Times New Roman"/>
                <a:ea typeface="Times New Roman"/>
                <a:cs typeface="Times New Roman"/>
                <a:sym typeface="Times New Roman"/>
              </a:rPr>
              <a:t>the </a:t>
            </a:r>
            <a:r>
              <a:rPr lang="en-US" sz="2300" b="1">
                <a:solidFill>
                  <a:srgbClr val="FF0000"/>
                </a:solidFill>
                <a:latin typeface="Times New Roman"/>
                <a:ea typeface="Times New Roman"/>
                <a:cs typeface="Times New Roman"/>
                <a:sym typeface="Times New Roman"/>
              </a:rPr>
              <a:t>base address of the segment from the segment descriptor </a:t>
            </a:r>
            <a:r>
              <a:rPr lang="en-US" sz="2300">
                <a:solidFill>
                  <a:srgbClr val="FF0000"/>
                </a:solidFill>
                <a:latin typeface="Times New Roman"/>
                <a:ea typeface="Times New Roman"/>
                <a:cs typeface="Times New Roman"/>
                <a:sym typeface="Times New Roman"/>
              </a:rPr>
              <a:t>to </a:t>
            </a:r>
            <a:r>
              <a:rPr lang="en-US" sz="2300" b="1">
                <a:solidFill>
                  <a:srgbClr val="0070C0"/>
                </a:solidFill>
                <a:latin typeface="Times New Roman"/>
                <a:ea typeface="Times New Roman"/>
                <a:cs typeface="Times New Roman"/>
                <a:sym typeface="Times New Roman"/>
              </a:rPr>
              <a:t>the offset to form a linear address.</a:t>
            </a:r>
            <a:endParaRPr sz="2300" b="1">
              <a:solidFill>
                <a:srgbClr val="0070C0"/>
              </a:solidFill>
              <a:latin typeface="Times New Roman"/>
              <a:ea typeface="Times New Roman"/>
              <a:cs typeface="Times New Roman"/>
              <a:sym typeface="Times New Roman"/>
            </a:endParaRPr>
          </a:p>
        </p:txBody>
      </p:sp>
      <p:pic>
        <p:nvPicPr>
          <p:cNvPr id="1094" name="Google Shape;1094;p64"/>
          <p:cNvPicPr preferRelativeResize="0"/>
          <p:nvPr/>
        </p:nvPicPr>
        <p:blipFill rotWithShape="1">
          <a:blip r:embed="rId4">
            <a:alphaModFix/>
          </a:blip>
          <a:srcRect/>
          <a:stretch/>
        </p:blipFill>
        <p:spPr>
          <a:xfrm>
            <a:off x="7125420" y="957376"/>
            <a:ext cx="5066580" cy="5443424"/>
          </a:xfrm>
          <a:prstGeom prst="rect">
            <a:avLst/>
          </a:prstGeom>
          <a:noFill/>
          <a:ln>
            <a:noFill/>
          </a:ln>
        </p:spPr>
      </p:pic>
      <p:sp>
        <p:nvSpPr>
          <p:cNvPr id="2" name="Rectangle 1"/>
          <p:cNvSpPr/>
          <p:nvPr/>
        </p:nvSpPr>
        <p:spPr>
          <a:xfrm>
            <a:off x="842148" y="6048725"/>
            <a:ext cx="8662070" cy="307777"/>
          </a:xfrm>
          <a:prstGeom prst="rect">
            <a:avLst/>
          </a:prstGeom>
        </p:spPr>
        <p:txBody>
          <a:bodyPr wrap="square">
            <a:spAutoFit/>
          </a:bodyPr>
          <a:lstStyle/>
          <a:p>
            <a:r>
              <a:rPr lang="en-IN" dirty="0"/>
              <a:t>https://www.geeksforgeeks.org/logical-and-physical-address-in-operating-system/</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9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9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9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9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1098"/>
        <p:cNvGrpSpPr/>
        <p:nvPr/>
      </p:nvGrpSpPr>
      <p:grpSpPr>
        <a:xfrm>
          <a:off x="0" y="0"/>
          <a:ext cx="0" cy="0"/>
          <a:chOff x="0" y="0"/>
          <a:chExt cx="0" cy="0"/>
        </a:xfrm>
      </p:grpSpPr>
      <p:sp>
        <p:nvSpPr>
          <p:cNvPr id="1099" name="Google Shape;1099;p65"/>
          <p:cNvSpPr txBox="1">
            <a:spLocks noGrp="1"/>
          </p:cNvSpPr>
          <p:nvPr>
            <p:ph type="dt" idx="10"/>
          </p:nvPr>
        </p:nvSpPr>
        <p:spPr>
          <a:xfrm>
            <a:off x="1041889" y="6336377"/>
            <a:ext cx="28448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155D9F86-553F-43A0-AE39-3D69232FD39D}" type="datetime1">
              <a:rPr lang="en-US" smtClean="0"/>
              <a:t>3/29/2023</a:t>
            </a:fld>
            <a:endParaRPr/>
          </a:p>
        </p:txBody>
      </p:sp>
      <p:sp>
        <p:nvSpPr>
          <p:cNvPr id="1100" name="Google Shape;1100;p65"/>
          <p:cNvSpPr txBox="1">
            <a:spLocks noGrp="1"/>
          </p:cNvSpPr>
          <p:nvPr>
            <p:ph type="ftr" idx="11"/>
          </p:nvPr>
        </p:nvSpPr>
        <p:spPr>
          <a:xfrm>
            <a:off x="2618509" y="6356393"/>
            <a:ext cx="5407891"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GB" smtClean="0"/>
              <a:t>Microprocessor Architecture and Internet of Things_CET3014B    Unit 3      2022-23     S4  </a:t>
            </a:r>
            <a:endParaRPr/>
          </a:p>
        </p:txBody>
      </p:sp>
      <p:sp>
        <p:nvSpPr>
          <p:cNvPr id="1101" name="Google Shape;1101;p65"/>
          <p:cNvSpPr txBox="1">
            <a:spLocks noGrp="1"/>
          </p:cNvSpPr>
          <p:nvPr>
            <p:ph type="sldNum" idx="12"/>
          </p:nvPr>
        </p:nvSpPr>
        <p:spPr>
          <a:xfrm>
            <a:off x="8737600" y="6356393"/>
            <a:ext cx="28448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77</a:t>
            </a:fld>
            <a:endParaRPr/>
          </a:p>
        </p:txBody>
      </p:sp>
      <p:cxnSp>
        <p:nvCxnSpPr>
          <p:cNvPr id="1102" name="Google Shape;1102;p65"/>
          <p:cNvCxnSpPr/>
          <p:nvPr/>
        </p:nvCxnSpPr>
        <p:spPr>
          <a:xfrm rot="10800000" flipH="1">
            <a:off x="80250" y="894625"/>
            <a:ext cx="12192000" cy="27709"/>
          </a:xfrm>
          <a:prstGeom prst="straightConnector1">
            <a:avLst/>
          </a:prstGeom>
          <a:noFill/>
          <a:ln w="9525" cap="flat" cmpd="sng">
            <a:solidFill>
              <a:srgbClr val="00B050"/>
            </a:solidFill>
            <a:prstDash val="solid"/>
            <a:round/>
            <a:headEnd type="none" w="sm" len="sm"/>
            <a:tailEnd type="none" w="sm" len="sm"/>
          </a:ln>
        </p:spPr>
      </p:cxnSp>
      <p:sp>
        <p:nvSpPr>
          <p:cNvPr id="1103" name="Google Shape;1103;p65"/>
          <p:cNvSpPr/>
          <p:nvPr/>
        </p:nvSpPr>
        <p:spPr>
          <a:xfrm>
            <a:off x="146051" y="6356350"/>
            <a:ext cx="471487" cy="457200"/>
          </a:xfrm>
          <a:prstGeom prst="rect">
            <a:avLst/>
          </a:prstGeom>
          <a:solidFill>
            <a:srgbClr val="7030A0"/>
          </a:solidFill>
          <a:ln w="25400" cap="flat" cmpd="sng">
            <a:solidFill>
              <a:srgbClr val="7030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1104" name="Google Shape;1104;p65"/>
          <p:cNvCxnSpPr/>
          <p:nvPr/>
        </p:nvCxnSpPr>
        <p:spPr>
          <a:xfrm flipH="1">
            <a:off x="882161" y="0"/>
            <a:ext cx="14288" cy="6821487"/>
          </a:xfrm>
          <a:prstGeom prst="straightConnector1">
            <a:avLst/>
          </a:prstGeom>
          <a:noFill/>
          <a:ln w="15875" cap="flat" cmpd="sng">
            <a:solidFill>
              <a:srgbClr val="00B050"/>
            </a:solidFill>
            <a:prstDash val="solid"/>
            <a:round/>
            <a:headEnd type="none" w="sm" len="sm"/>
            <a:tailEnd type="none" w="sm" len="sm"/>
          </a:ln>
        </p:spPr>
      </p:cxnSp>
      <p:cxnSp>
        <p:nvCxnSpPr>
          <p:cNvPr id="1105" name="Google Shape;1105;p65"/>
          <p:cNvCxnSpPr/>
          <p:nvPr/>
        </p:nvCxnSpPr>
        <p:spPr>
          <a:xfrm>
            <a:off x="0" y="6356350"/>
            <a:ext cx="12192000" cy="0"/>
          </a:xfrm>
          <a:prstGeom prst="straightConnector1">
            <a:avLst/>
          </a:prstGeom>
          <a:noFill/>
          <a:ln w="15875" cap="flat" cmpd="sng">
            <a:solidFill>
              <a:srgbClr val="00B050"/>
            </a:solidFill>
            <a:prstDash val="solid"/>
            <a:round/>
            <a:headEnd type="none" w="sm" len="sm"/>
            <a:tailEnd type="none" w="sm" len="sm"/>
          </a:ln>
        </p:spPr>
      </p:cxnSp>
      <p:pic>
        <p:nvPicPr>
          <p:cNvPr id="1106" name="Google Shape;1106;p65"/>
          <p:cNvPicPr preferRelativeResize="0"/>
          <p:nvPr/>
        </p:nvPicPr>
        <p:blipFill rotWithShape="1">
          <a:blip r:embed="rId3">
            <a:alphaModFix/>
          </a:blip>
          <a:srcRect/>
          <a:stretch/>
        </p:blipFill>
        <p:spPr>
          <a:xfrm>
            <a:off x="80250" y="62750"/>
            <a:ext cx="801911" cy="796834"/>
          </a:xfrm>
          <a:prstGeom prst="rect">
            <a:avLst/>
          </a:prstGeom>
          <a:noFill/>
          <a:ln>
            <a:noFill/>
          </a:ln>
        </p:spPr>
      </p:pic>
      <p:sp>
        <p:nvSpPr>
          <p:cNvPr id="1107" name="Google Shape;1107;p65"/>
          <p:cNvSpPr txBox="1">
            <a:spLocks noGrp="1"/>
          </p:cNvSpPr>
          <p:nvPr>
            <p:ph type="title"/>
          </p:nvPr>
        </p:nvSpPr>
        <p:spPr>
          <a:xfrm>
            <a:off x="1521590" y="42634"/>
            <a:ext cx="9530080" cy="626394"/>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rgbClr val="002060"/>
              </a:buClr>
              <a:buSzPts val="3600"/>
              <a:buFont typeface="Times New Roman"/>
              <a:buNone/>
            </a:pPr>
            <a:r>
              <a:rPr lang="en-US" sz="3600" b="1">
                <a:solidFill>
                  <a:srgbClr val="002060"/>
                </a:solidFill>
                <a:latin typeface="Times New Roman"/>
                <a:ea typeface="Times New Roman"/>
                <a:cs typeface="Times New Roman"/>
                <a:sym typeface="Times New Roman"/>
              </a:rPr>
              <a:t>Logical and Linear Addresses Generation</a:t>
            </a:r>
            <a:endParaRPr sz="3600" b="1">
              <a:solidFill>
                <a:srgbClr val="002060"/>
              </a:solidFill>
              <a:latin typeface="Times New Roman"/>
              <a:ea typeface="Times New Roman"/>
              <a:cs typeface="Times New Roman"/>
              <a:sym typeface="Times New Roman"/>
            </a:endParaRPr>
          </a:p>
        </p:txBody>
      </p:sp>
      <p:sp>
        <p:nvSpPr>
          <p:cNvPr id="1108" name="Google Shape;1108;p65"/>
          <p:cNvSpPr txBox="1">
            <a:spLocks noGrp="1"/>
          </p:cNvSpPr>
          <p:nvPr>
            <p:ph type="body" idx="1"/>
          </p:nvPr>
        </p:nvSpPr>
        <p:spPr>
          <a:xfrm>
            <a:off x="683477" y="869118"/>
            <a:ext cx="5603153" cy="5249824"/>
          </a:xfrm>
          <a:prstGeom prst="rect">
            <a:avLst/>
          </a:prstGeom>
          <a:noFill/>
          <a:ln>
            <a:noFill/>
          </a:ln>
        </p:spPr>
        <p:txBody>
          <a:bodyPr spcFirstLastPara="1" wrap="square" lIns="91425" tIns="45700" rIns="91425" bIns="45700" anchor="t" anchorCtr="0">
            <a:noAutofit/>
          </a:bodyPr>
          <a:lstStyle/>
          <a:p>
            <a:pPr marL="342900" lvl="0" indent="-203200" algn="just" rtl="0">
              <a:spcBef>
                <a:spcPts val="0"/>
              </a:spcBef>
              <a:spcAft>
                <a:spcPts val="0"/>
              </a:spcAft>
              <a:buClr>
                <a:schemeClr val="dk1"/>
              </a:buClr>
              <a:buSzPts val="3200"/>
              <a:buFont typeface="Noto Sans Symbols"/>
              <a:buChar char="⮚"/>
            </a:pPr>
            <a:r>
              <a:rPr lang="en-US">
                <a:latin typeface="Times New Roman"/>
                <a:ea typeface="Times New Roman"/>
                <a:cs typeface="Times New Roman"/>
                <a:sym typeface="Times New Roman"/>
              </a:rPr>
              <a:t>If </a:t>
            </a:r>
            <a:r>
              <a:rPr lang="en-US">
                <a:solidFill>
                  <a:srgbClr val="006600"/>
                </a:solidFill>
                <a:latin typeface="Times New Roman"/>
                <a:ea typeface="Times New Roman"/>
                <a:cs typeface="Times New Roman"/>
                <a:sym typeface="Times New Roman"/>
              </a:rPr>
              <a:t>paging is </a:t>
            </a:r>
            <a:r>
              <a:rPr lang="en-US" b="1">
                <a:solidFill>
                  <a:srgbClr val="C00000"/>
                </a:solidFill>
                <a:latin typeface="Times New Roman"/>
                <a:ea typeface="Times New Roman"/>
                <a:cs typeface="Times New Roman"/>
                <a:sym typeface="Times New Roman"/>
              </a:rPr>
              <a:t>not used</a:t>
            </a:r>
            <a:r>
              <a:rPr lang="en-US">
                <a:latin typeface="Times New Roman"/>
                <a:ea typeface="Times New Roman"/>
                <a:cs typeface="Times New Roman"/>
                <a:sym typeface="Times New Roman"/>
              </a:rPr>
              <a:t>, the processor </a:t>
            </a:r>
            <a:r>
              <a:rPr lang="en-US">
                <a:solidFill>
                  <a:srgbClr val="FF0000"/>
                </a:solidFill>
                <a:latin typeface="Times New Roman"/>
                <a:ea typeface="Times New Roman"/>
                <a:cs typeface="Times New Roman"/>
                <a:sym typeface="Times New Roman"/>
              </a:rPr>
              <a:t>maps the linear address directly to a physical address </a:t>
            </a:r>
            <a:r>
              <a:rPr lang="en-US">
                <a:latin typeface="Times New Roman"/>
                <a:ea typeface="Times New Roman"/>
                <a:cs typeface="Times New Roman"/>
                <a:sym typeface="Times New Roman"/>
              </a:rPr>
              <a:t>(that is, the linear address goes out on the processor’s address bus). </a:t>
            </a:r>
            <a:endParaRPr>
              <a:latin typeface="Times New Roman"/>
              <a:ea typeface="Times New Roman"/>
              <a:cs typeface="Times New Roman"/>
              <a:sym typeface="Times New Roman"/>
            </a:endParaRPr>
          </a:p>
          <a:p>
            <a:pPr marL="342900" lvl="0" indent="-203200" algn="just" rtl="0">
              <a:spcBef>
                <a:spcPts val="0"/>
              </a:spcBef>
              <a:spcAft>
                <a:spcPts val="0"/>
              </a:spcAft>
              <a:buClr>
                <a:schemeClr val="dk1"/>
              </a:buClr>
              <a:buSzPts val="3200"/>
              <a:buFont typeface="Noto Sans Symbols"/>
              <a:buChar char="⮚"/>
            </a:pPr>
            <a:r>
              <a:rPr lang="en-US">
                <a:latin typeface="Times New Roman"/>
                <a:ea typeface="Times New Roman"/>
                <a:cs typeface="Times New Roman"/>
                <a:sym typeface="Times New Roman"/>
              </a:rPr>
              <a:t>If the </a:t>
            </a:r>
            <a:r>
              <a:rPr lang="en-US">
                <a:solidFill>
                  <a:srgbClr val="006600"/>
                </a:solidFill>
                <a:latin typeface="Times New Roman"/>
                <a:ea typeface="Times New Roman"/>
                <a:cs typeface="Times New Roman"/>
                <a:sym typeface="Times New Roman"/>
              </a:rPr>
              <a:t>linear address space is </a:t>
            </a:r>
            <a:r>
              <a:rPr lang="en-US" b="1">
                <a:solidFill>
                  <a:srgbClr val="006600"/>
                </a:solidFill>
                <a:latin typeface="Times New Roman"/>
                <a:ea typeface="Times New Roman"/>
                <a:cs typeface="Times New Roman"/>
                <a:sym typeface="Times New Roman"/>
              </a:rPr>
              <a:t>paged</a:t>
            </a:r>
            <a:r>
              <a:rPr lang="en-US">
                <a:latin typeface="Times New Roman"/>
                <a:ea typeface="Times New Roman"/>
                <a:cs typeface="Times New Roman"/>
                <a:sym typeface="Times New Roman"/>
              </a:rPr>
              <a:t>, a </a:t>
            </a:r>
            <a:r>
              <a:rPr lang="en-US" b="1">
                <a:solidFill>
                  <a:srgbClr val="5F497A"/>
                </a:solidFill>
                <a:latin typeface="Times New Roman"/>
                <a:ea typeface="Times New Roman"/>
                <a:cs typeface="Times New Roman"/>
                <a:sym typeface="Times New Roman"/>
              </a:rPr>
              <a:t>second level of address translation</a:t>
            </a:r>
            <a:r>
              <a:rPr lang="en-US">
                <a:solidFill>
                  <a:srgbClr val="FF0000"/>
                </a:solidFill>
                <a:latin typeface="Times New Roman"/>
                <a:ea typeface="Times New Roman"/>
                <a:cs typeface="Times New Roman"/>
                <a:sym typeface="Times New Roman"/>
              </a:rPr>
              <a:t> is used to translate the </a:t>
            </a:r>
            <a:r>
              <a:rPr lang="en-US" b="1">
                <a:solidFill>
                  <a:srgbClr val="FF0000"/>
                </a:solidFill>
                <a:latin typeface="Times New Roman"/>
                <a:ea typeface="Times New Roman"/>
                <a:cs typeface="Times New Roman"/>
                <a:sym typeface="Times New Roman"/>
              </a:rPr>
              <a:t>linear address into a physical address. </a:t>
            </a:r>
            <a:endParaRPr/>
          </a:p>
        </p:txBody>
      </p:sp>
      <p:pic>
        <p:nvPicPr>
          <p:cNvPr id="1109" name="Google Shape;1109;p65"/>
          <p:cNvPicPr preferRelativeResize="0"/>
          <p:nvPr/>
        </p:nvPicPr>
        <p:blipFill rotWithShape="1">
          <a:blip r:embed="rId4">
            <a:alphaModFix/>
          </a:blip>
          <a:srcRect/>
          <a:stretch/>
        </p:blipFill>
        <p:spPr>
          <a:xfrm>
            <a:off x="6485313" y="1014450"/>
            <a:ext cx="5488149" cy="5196568"/>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0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08">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1113"/>
        <p:cNvGrpSpPr/>
        <p:nvPr/>
      </p:nvGrpSpPr>
      <p:grpSpPr>
        <a:xfrm>
          <a:off x="0" y="0"/>
          <a:ext cx="0" cy="0"/>
          <a:chOff x="0" y="0"/>
          <a:chExt cx="0" cy="0"/>
        </a:xfrm>
      </p:grpSpPr>
      <p:sp>
        <p:nvSpPr>
          <p:cNvPr id="1114" name="Google Shape;1114;p66"/>
          <p:cNvSpPr txBox="1">
            <a:spLocks noGrp="1"/>
          </p:cNvSpPr>
          <p:nvPr>
            <p:ph type="dt" idx="10"/>
          </p:nvPr>
        </p:nvSpPr>
        <p:spPr>
          <a:xfrm>
            <a:off x="1041889" y="6336377"/>
            <a:ext cx="28448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87FCB59B-6266-4355-830E-73F0EDB387B0}" type="datetime1">
              <a:rPr lang="en-US" smtClean="0">
                <a:latin typeface="Times New Roman" panose="02020603050405020304" pitchFamily="18" charset="0"/>
                <a:cs typeface="Times New Roman" panose="02020603050405020304" pitchFamily="18" charset="0"/>
              </a:rPr>
              <a:t>3/29/2023</a:t>
            </a:fld>
            <a:endParaRPr>
              <a:latin typeface="Times New Roman" panose="02020603050405020304" pitchFamily="18" charset="0"/>
              <a:cs typeface="Times New Roman" panose="02020603050405020304" pitchFamily="18" charset="0"/>
            </a:endParaRPr>
          </a:p>
        </p:txBody>
      </p:sp>
      <p:sp>
        <p:nvSpPr>
          <p:cNvPr id="1115" name="Google Shape;1115;p66"/>
          <p:cNvSpPr txBox="1">
            <a:spLocks noGrp="1"/>
          </p:cNvSpPr>
          <p:nvPr>
            <p:ph type="ftr" idx="11"/>
          </p:nvPr>
        </p:nvSpPr>
        <p:spPr>
          <a:xfrm>
            <a:off x="2493817" y="6356393"/>
            <a:ext cx="7050603"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GB" dirty="0" smtClean="0">
                <a:latin typeface="Times New Roman" panose="02020603050405020304" pitchFamily="18" charset="0"/>
                <a:cs typeface="Times New Roman" panose="02020603050405020304" pitchFamily="18" charset="0"/>
              </a:rPr>
              <a:t>Microprocessor Architecture and Internet of Things_CET3014B    Unit 3      2022-23     S4  </a:t>
            </a:r>
            <a:endParaRPr dirty="0">
              <a:latin typeface="Times New Roman" panose="02020603050405020304" pitchFamily="18" charset="0"/>
              <a:cs typeface="Times New Roman" panose="02020603050405020304" pitchFamily="18" charset="0"/>
            </a:endParaRPr>
          </a:p>
        </p:txBody>
      </p:sp>
      <p:sp>
        <p:nvSpPr>
          <p:cNvPr id="1116" name="Google Shape;1116;p66"/>
          <p:cNvSpPr txBox="1">
            <a:spLocks noGrp="1"/>
          </p:cNvSpPr>
          <p:nvPr>
            <p:ph type="sldNum" idx="12"/>
          </p:nvPr>
        </p:nvSpPr>
        <p:spPr>
          <a:xfrm>
            <a:off x="8737600" y="6356393"/>
            <a:ext cx="28448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atin typeface="Times New Roman" panose="02020603050405020304" pitchFamily="18" charset="0"/>
                <a:cs typeface="Times New Roman" panose="02020603050405020304" pitchFamily="18" charset="0"/>
              </a:rPr>
              <a:t>78</a:t>
            </a:fld>
            <a:endParaRPr>
              <a:latin typeface="Times New Roman" panose="02020603050405020304" pitchFamily="18" charset="0"/>
              <a:cs typeface="Times New Roman" panose="02020603050405020304" pitchFamily="18" charset="0"/>
            </a:endParaRPr>
          </a:p>
        </p:txBody>
      </p:sp>
      <p:cxnSp>
        <p:nvCxnSpPr>
          <p:cNvPr id="1117" name="Google Shape;1117;p66"/>
          <p:cNvCxnSpPr/>
          <p:nvPr/>
        </p:nvCxnSpPr>
        <p:spPr>
          <a:xfrm rot="10800000" flipH="1">
            <a:off x="80250" y="894625"/>
            <a:ext cx="12192000" cy="27709"/>
          </a:xfrm>
          <a:prstGeom prst="straightConnector1">
            <a:avLst/>
          </a:prstGeom>
          <a:noFill/>
          <a:ln w="9525" cap="flat" cmpd="sng">
            <a:solidFill>
              <a:srgbClr val="00B050"/>
            </a:solidFill>
            <a:prstDash val="solid"/>
            <a:round/>
            <a:headEnd type="none" w="sm" len="sm"/>
            <a:tailEnd type="none" w="sm" len="sm"/>
          </a:ln>
        </p:spPr>
      </p:cxnSp>
      <p:sp>
        <p:nvSpPr>
          <p:cNvPr id="1118" name="Google Shape;1118;p66"/>
          <p:cNvSpPr/>
          <p:nvPr/>
        </p:nvSpPr>
        <p:spPr>
          <a:xfrm>
            <a:off x="146051" y="6356350"/>
            <a:ext cx="471487" cy="457200"/>
          </a:xfrm>
          <a:prstGeom prst="rect">
            <a:avLst/>
          </a:prstGeom>
          <a:solidFill>
            <a:srgbClr val="7030A0"/>
          </a:solidFill>
          <a:ln w="25400" cap="flat" cmpd="sng">
            <a:solidFill>
              <a:srgbClr val="7030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imes New Roman" panose="02020603050405020304" pitchFamily="18" charset="0"/>
              <a:ea typeface="Calibri"/>
              <a:cs typeface="Times New Roman" panose="02020603050405020304" pitchFamily="18" charset="0"/>
              <a:sym typeface="Calibri"/>
            </a:endParaRPr>
          </a:p>
        </p:txBody>
      </p:sp>
      <p:cxnSp>
        <p:nvCxnSpPr>
          <p:cNvPr id="1120" name="Google Shape;1120;p66"/>
          <p:cNvCxnSpPr/>
          <p:nvPr/>
        </p:nvCxnSpPr>
        <p:spPr>
          <a:xfrm>
            <a:off x="-10316" y="6264275"/>
            <a:ext cx="12192000" cy="0"/>
          </a:xfrm>
          <a:prstGeom prst="straightConnector1">
            <a:avLst/>
          </a:prstGeom>
          <a:noFill/>
          <a:ln w="15875" cap="flat" cmpd="sng">
            <a:solidFill>
              <a:srgbClr val="00B050"/>
            </a:solidFill>
            <a:prstDash val="solid"/>
            <a:round/>
            <a:headEnd type="none" w="sm" len="sm"/>
            <a:tailEnd type="none" w="sm" len="sm"/>
          </a:ln>
        </p:spPr>
      </p:cxnSp>
      <p:pic>
        <p:nvPicPr>
          <p:cNvPr id="1121" name="Google Shape;1121;p66"/>
          <p:cNvPicPr preferRelativeResize="0"/>
          <p:nvPr/>
        </p:nvPicPr>
        <p:blipFill rotWithShape="1">
          <a:blip r:embed="rId3">
            <a:alphaModFix/>
          </a:blip>
          <a:srcRect/>
          <a:stretch/>
        </p:blipFill>
        <p:spPr>
          <a:xfrm>
            <a:off x="80250" y="62750"/>
            <a:ext cx="801911" cy="796834"/>
          </a:xfrm>
          <a:prstGeom prst="rect">
            <a:avLst/>
          </a:prstGeom>
          <a:noFill/>
          <a:ln>
            <a:noFill/>
          </a:ln>
        </p:spPr>
      </p:pic>
      <p:graphicFrame>
        <p:nvGraphicFramePr>
          <p:cNvPr id="1122" name="Google Shape;1122;p66"/>
          <p:cNvGraphicFramePr/>
          <p:nvPr>
            <p:extLst>
              <p:ext uri="{D42A27DB-BD31-4B8C-83A1-F6EECF244321}">
                <p14:modId xmlns:p14="http://schemas.microsoft.com/office/powerpoint/2010/main" val="2181046389"/>
              </p:ext>
            </p:extLst>
          </p:nvPr>
        </p:nvGraphicFramePr>
        <p:xfrm>
          <a:off x="4894787" y="2539697"/>
          <a:ext cx="2369125" cy="3403670"/>
        </p:xfrm>
        <a:graphic>
          <a:graphicData uri="http://schemas.openxmlformats.org/drawingml/2006/table">
            <a:tbl>
              <a:tblPr bandRow="1">
                <a:noFill/>
                <a:tableStyleId>{C14310B4-761D-440C-B97F-3B79ECA8EF60}</a:tableStyleId>
              </a:tblPr>
              <a:tblGrid>
                <a:gridCol w="2369125">
                  <a:extLst>
                    <a:ext uri="{9D8B030D-6E8A-4147-A177-3AD203B41FA5}">
                      <a16:colId xmlns:a16="http://schemas.microsoft.com/office/drawing/2014/main" val="20000"/>
                    </a:ext>
                  </a:extLst>
                </a:gridCol>
              </a:tblGrid>
              <a:tr h="370850">
                <a:tc>
                  <a:txBody>
                    <a:bodyPr/>
                    <a:lstStyle/>
                    <a:p>
                      <a:pPr marL="0" marR="0" lvl="0" indent="0" algn="l" rtl="0">
                        <a:lnSpc>
                          <a:spcPct val="100000"/>
                        </a:lnSpc>
                        <a:spcBef>
                          <a:spcPts val="0"/>
                        </a:spcBef>
                        <a:spcAft>
                          <a:spcPts val="0"/>
                        </a:spcAft>
                        <a:buClr>
                          <a:schemeClr val="dk1"/>
                        </a:buClr>
                        <a:buSzPts val="1800"/>
                        <a:buFont typeface="Calibri"/>
                        <a:buNone/>
                      </a:pPr>
                      <a:r>
                        <a:rPr lang="en-US" sz="1800"/>
                        <a:t>Segment Descriptor n</a:t>
                      </a:r>
                      <a:endParaRPr/>
                    </a:p>
                    <a:p>
                      <a:pPr marL="0" marR="0" lvl="0" indent="0" algn="l" rtl="0">
                        <a:lnSpc>
                          <a:spcPct val="100000"/>
                        </a:lnSpc>
                        <a:spcBef>
                          <a:spcPts val="0"/>
                        </a:spcBef>
                        <a:spcAft>
                          <a:spcPts val="0"/>
                        </a:spcAft>
                        <a:buClr>
                          <a:schemeClr val="dk1"/>
                        </a:buClr>
                        <a:buSzPts val="1800"/>
                        <a:buFont typeface="Calibri"/>
                        <a:buNone/>
                      </a:pPr>
                      <a:endParaRPr sz="1800"/>
                    </a:p>
                  </a:txBody>
                  <a:tcPr marL="121925" marR="121925"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370850">
                <a:tc>
                  <a:txBody>
                    <a:bodyPr/>
                    <a:lstStyle/>
                    <a:p>
                      <a:pPr marL="0" marR="0" lvl="0" indent="0" algn="l" rtl="0">
                        <a:spcBef>
                          <a:spcPts val="0"/>
                        </a:spcBef>
                        <a:spcAft>
                          <a:spcPts val="0"/>
                        </a:spcAft>
                        <a:buNone/>
                      </a:pPr>
                      <a:endParaRPr sz="1800" dirty="0"/>
                    </a:p>
                  </a:txBody>
                  <a:tcPr marL="121925" marR="121925"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70850">
                <a:tc>
                  <a:txBody>
                    <a:bodyPr/>
                    <a:lstStyle/>
                    <a:p>
                      <a:pPr marL="0" marR="0" lvl="0" indent="0" algn="l" rtl="0">
                        <a:spcBef>
                          <a:spcPts val="0"/>
                        </a:spcBef>
                        <a:spcAft>
                          <a:spcPts val="0"/>
                        </a:spcAft>
                        <a:buNone/>
                      </a:pPr>
                      <a:endParaRPr sz="1800" dirty="0"/>
                    </a:p>
                  </a:txBody>
                  <a:tcPr marL="121925" marR="121925"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70850">
                <a:tc>
                  <a:txBody>
                    <a:bodyPr/>
                    <a:lstStyle/>
                    <a:p>
                      <a:pPr marL="0" marR="0" lvl="0" indent="0" algn="l" rtl="0">
                        <a:spcBef>
                          <a:spcPts val="0"/>
                        </a:spcBef>
                        <a:spcAft>
                          <a:spcPts val="0"/>
                        </a:spcAft>
                        <a:buNone/>
                      </a:pPr>
                      <a:endParaRPr sz="1800"/>
                    </a:p>
                  </a:txBody>
                  <a:tcPr marL="121925" marR="121925"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370850">
                <a:tc>
                  <a:txBody>
                    <a:bodyPr/>
                    <a:lstStyle/>
                    <a:p>
                      <a:pPr marL="0" marR="0" lvl="0" indent="0" algn="l" rtl="0">
                        <a:lnSpc>
                          <a:spcPct val="100000"/>
                        </a:lnSpc>
                        <a:spcBef>
                          <a:spcPts val="0"/>
                        </a:spcBef>
                        <a:spcAft>
                          <a:spcPts val="0"/>
                        </a:spcAft>
                        <a:buClr>
                          <a:schemeClr val="dk1"/>
                        </a:buClr>
                        <a:buSzPts val="1800"/>
                        <a:buFont typeface="Calibri"/>
                        <a:buNone/>
                      </a:pPr>
                      <a:r>
                        <a:rPr lang="en-US" sz="1800"/>
                        <a:t>Segment Descriptor 2</a:t>
                      </a:r>
                      <a:endParaRPr sz="1800"/>
                    </a:p>
                    <a:p>
                      <a:pPr marL="0" marR="0" lvl="0" indent="0" algn="l" rtl="0">
                        <a:spcBef>
                          <a:spcPts val="0"/>
                        </a:spcBef>
                        <a:spcAft>
                          <a:spcPts val="0"/>
                        </a:spcAft>
                        <a:buNone/>
                      </a:pPr>
                      <a:endParaRPr sz="1800"/>
                    </a:p>
                  </a:txBody>
                  <a:tcPr marL="121925" marR="121925"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370850">
                <a:tc>
                  <a:txBody>
                    <a:bodyPr/>
                    <a:lstStyle/>
                    <a:p>
                      <a:pPr marL="0" marR="0" lvl="0" indent="0" algn="l" rtl="0">
                        <a:spcBef>
                          <a:spcPts val="0"/>
                        </a:spcBef>
                        <a:spcAft>
                          <a:spcPts val="0"/>
                        </a:spcAft>
                        <a:buNone/>
                      </a:pPr>
                      <a:r>
                        <a:rPr lang="en-US" sz="1800"/>
                        <a:t>Segment Descriptor 1</a:t>
                      </a:r>
                      <a:endParaRPr/>
                    </a:p>
                    <a:p>
                      <a:pPr marL="0" marR="0" lvl="0" indent="0" algn="l" rtl="0">
                        <a:spcBef>
                          <a:spcPts val="0"/>
                        </a:spcBef>
                        <a:spcAft>
                          <a:spcPts val="0"/>
                        </a:spcAft>
                        <a:buNone/>
                      </a:pPr>
                      <a:endParaRPr sz="1800"/>
                    </a:p>
                  </a:txBody>
                  <a:tcPr marL="121925" marR="121925"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r h="370850">
                <a:tc>
                  <a:txBody>
                    <a:bodyPr/>
                    <a:lstStyle/>
                    <a:p>
                      <a:pPr marL="0" marR="0" lvl="0" indent="0" algn="l" rtl="0">
                        <a:spcBef>
                          <a:spcPts val="0"/>
                        </a:spcBef>
                        <a:spcAft>
                          <a:spcPts val="0"/>
                        </a:spcAft>
                        <a:buNone/>
                      </a:pPr>
                      <a:r>
                        <a:rPr lang="en-US" sz="1800" dirty="0"/>
                        <a:t>NULL Descriptor</a:t>
                      </a:r>
                      <a:endParaRPr sz="1800" dirty="0"/>
                    </a:p>
                  </a:txBody>
                  <a:tcPr marL="121925" marR="121925"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graphicFrame>
        <p:nvGraphicFramePr>
          <p:cNvPr id="1123" name="Google Shape;1123;p66"/>
          <p:cNvGraphicFramePr/>
          <p:nvPr>
            <p:extLst>
              <p:ext uri="{D42A27DB-BD31-4B8C-83A1-F6EECF244321}">
                <p14:modId xmlns:p14="http://schemas.microsoft.com/office/powerpoint/2010/main" val="2350935168"/>
              </p:ext>
            </p:extLst>
          </p:nvPr>
        </p:nvGraphicFramePr>
        <p:xfrm>
          <a:off x="135898" y="5530656"/>
          <a:ext cx="3855050" cy="579130"/>
        </p:xfrm>
        <a:graphic>
          <a:graphicData uri="http://schemas.openxmlformats.org/drawingml/2006/table">
            <a:tbl>
              <a:tblPr firstRow="1" bandRow="1">
                <a:noFill/>
                <a:tableStyleId>{C14310B4-761D-440C-B97F-3B79ECA8EF60}</a:tableStyleId>
              </a:tblPr>
              <a:tblGrid>
                <a:gridCol w="2439550">
                  <a:extLst>
                    <a:ext uri="{9D8B030D-6E8A-4147-A177-3AD203B41FA5}">
                      <a16:colId xmlns:a16="http://schemas.microsoft.com/office/drawing/2014/main" val="20000"/>
                    </a:ext>
                  </a:extLst>
                </a:gridCol>
                <a:gridCol w="1415500">
                  <a:extLst>
                    <a:ext uri="{9D8B030D-6E8A-4147-A177-3AD203B41FA5}">
                      <a16:colId xmlns:a16="http://schemas.microsoft.com/office/drawing/2014/main" val="20001"/>
                    </a:ext>
                  </a:extLst>
                </a:gridCol>
              </a:tblGrid>
              <a:tr h="370850">
                <a:tc>
                  <a:txBody>
                    <a:bodyPr/>
                    <a:lstStyle/>
                    <a:p>
                      <a:pPr marL="0" marR="0" lvl="0" indent="0" algn="l" rtl="0">
                        <a:spcBef>
                          <a:spcPts val="0"/>
                        </a:spcBef>
                        <a:spcAft>
                          <a:spcPts val="0"/>
                        </a:spcAft>
                        <a:buNone/>
                      </a:pPr>
                      <a:r>
                        <a:rPr lang="en-US" sz="1800"/>
                        <a:t>Base Address   </a:t>
                      </a:r>
                      <a:r>
                        <a:rPr lang="en-US" sz="1400"/>
                        <a:t>(32 Bit)</a:t>
                      </a:r>
                      <a:endParaRPr sz="1400"/>
                    </a:p>
                  </a:txBody>
                  <a:tcPr marL="121925" marR="121925" marT="45725" marB="45725"/>
                </a:tc>
                <a:tc>
                  <a:txBody>
                    <a:bodyPr/>
                    <a:lstStyle/>
                    <a:p>
                      <a:pPr marL="0" marR="0" lvl="0" indent="0" algn="l" rtl="0">
                        <a:spcBef>
                          <a:spcPts val="0"/>
                        </a:spcBef>
                        <a:spcAft>
                          <a:spcPts val="0"/>
                        </a:spcAft>
                        <a:buNone/>
                      </a:pPr>
                      <a:r>
                        <a:rPr lang="en-US" sz="1800"/>
                        <a:t>Limit – </a:t>
                      </a:r>
                      <a:r>
                        <a:rPr lang="en-US" sz="1400"/>
                        <a:t>1 (16 Bit</a:t>
                      </a:r>
                      <a:endParaRPr sz="1400"/>
                    </a:p>
                  </a:txBody>
                  <a:tcPr marL="121925" marR="121925" marT="45725" marB="45725"/>
                </a:tc>
                <a:extLst>
                  <a:ext uri="{0D108BD9-81ED-4DB2-BD59-A6C34878D82A}">
                    <a16:rowId xmlns:a16="http://schemas.microsoft.com/office/drawing/2014/main" val="10000"/>
                  </a:ext>
                </a:extLst>
              </a:tr>
            </a:tbl>
          </a:graphicData>
        </a:graphic>
      </p:graphicFrame>
      <p:sp>
        <p:nvSpPr>
          <p:cNvPr id="1124" name="Google Shape;1124;p66"/>
          <p:cNvSpPr/>
          <p:nvPr/>
        </p:nvSpPr>
        <p:spPr>
          <a:xfrm>
            <a:off x="4000500" y="5737612"/>
            <a:ext cx="857251" cy="214313"/>
          </a:xfrm>
          <a:prstGeom prst="rightArrow">
            <a:avLst>
              <a:gd name="adj1" fmla="val 50000"/>
              <a:gd name="adj2" fmla="val 50000"/>
            </a:avLst>
          </a:prstGeom>
          <a:solidFill>
            <a:schemeClr val="accent2"/>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imes New Roman" panose="02020603050405020304" pitchFamily="18" charset="0"/>
              <a:ea typeface="Calibri"/>
              <a:cs typeface="Times New Roman" panose="02020603050405020304" pitchFamily="18" charset="0"/>
              <a:sym typeface="Calibri"/>
            </a:endParaRPr>
          </a:p>
        </p:txBody>
      </p:sp>
      <p:cxnSp>
        <p:nvCxnSpPr>
          <p:cNvPr id="1125" name="Google Shape;1125;p66"/>
          <p:cNvCxnSpPr/>
          <p:nvPr/>
        </p:nvCxnSpPr>
        <p:spPr>
          <a:xfrm rot="-5400000">
            <a:off x="5418427" y="3677974"/>
            <a:ext cx="1357313" cy="2117"/>
          </a:xfrm>
          <a:prstGeom prst="straightConnector1">
            <a:avLst/>
          </a:prstGeom>
          <a:noFill/>
          <a:ln w="9525" cap="flat" cmpd="sng">
            <a:solidFill>
              <a:srgbClr val="4A7DBA"/>
            </a:solidFill>
            <a:prstDash val="solid"/>
            <a:round/>
            <a:headEnd type="none" w="sm" len="sm"/>
            <a:tailEnd type="stealth" w="med" len="med"/>
          </a:ln>
        </p:spPr>
      </p:cxnSp>
      <p:cxnSp>
        <p:nvCxnSpPr>
          <p:cNvPr id="1126" name="Google Shape;1126;p66"/>
          <p:cNvCxnSpPr>
            <a:endCxn id="1127" idx="2"/>
          </p:cNvCxnSpPr>
          <p:nvPr/>
        </p:nvCxnSpPr>
        <p:spPr>
          <a:xfrm>
            <a:off x="7101025" y="4041889"/>
            <a:ext cx="1503300" cy="62400"/>
          </a:xfrm>
          <a:prstGeom prst="straightConnector1">
            <a:avLst/>
          </a:prstGeom>
          <a:noFill/>
          <a:ln w="38100" cap="flat" cmpd="sng">
            <a:solidFill>
              <a:srgbClr val="C00000"/>
            </a:solidFill>
            <a:prstDash val="solid"/>
            <a:round/>
            <a:headEnd type="none" w="sm" len="sm"/>
            <a:tailEnd type="stealth" w="med" len="med"/>
          </a:ln>
        </p:spPr>
      </p:cxnSp>
      <p:sp>
        <p:nvSpPr>
          <p:cNvPr id="1127" name="Google Shape;1127;p66"/>
          <p:cNvSpPr/>
          <p:nvPr/>
        </p:nvSpPr>
        <p:spPr>
          <a:xfrm>
            <a:off x="8604325" y="3889977"/>
            <a:ext cx="571500" cy="428625"/>
          </a:xfrm>
          <a:prstGeom prst="ellipse">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rgbClr val="FF0000"/>
                </a:solidFill>
                <a:latin typeface="Times New Roman" panose="02020603050405020304" pitchFamily="18" charset="0"/>
                <a:ea typeface="Calibri"/>
                <a:cs typeface="Times New Roman" panose="02020603050405020304" pitchFamily="18" charset="0"/>
                <a:sym typeface="Calibri"/>
              </a:rPr>
              <a:t>+</a:t>
            </a:r>
            <a:endParaRPr sz="1800">
              <a:solidFill>
                <a:srgbClr val="FF0000"/>
              </a:solidFill>
              <a:latin typeface="Times New Roman" panose="02020603050405020304" pitchFamily="18" charset="0"/>
              <a:ea typeface="Calibri"/>
              <a:cs typeface="Times New Roman" panose="02020603050405020304" pitchFamily="18" charset="0"/>
              <a:sym typeface="Calibri"/>
            </a:endParaRPr>
          </a:p>
        </p:txBody>
      </p:sp>
      <p:sp>
        <p:nvSpPr>
          <p:cNvPr id="1128" name="Google Shape;1128;p66"/>
          <p:cNvSpPr txBox="1"/>
          <p:nvPr/>
        </p:nvSpPr>
        <p:spPr>
          <a:xfrm>
            <a:off x="8665638" y="4408946"/>
            <a:ext cx="1553372" cy="92328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FF0000"/>
                </a:solidFill>
                <a:latin typeface="Times New Roman" panose="02020603050405020304" pitchFamily="18" charset="0"/>
                <a:ea typeface="Calibri"/>
                <a:cs typeface="Times New Roman" panose="02020603050405020304" pitchFamily="18" charset="0"/>
                <a:sym typeface="Calibri"/>
              </a:rPr>
              <a:t>Linear address (32 bit)</a:t>
            </a:r>
            <a:endParaRPr sz="1800" b="1">
              <a:solidFill>
                <a:srgbClr val="FF0000"/>
              </a:solidFill>
              <a:latin typeface="Times New Roman" panose="02020603050405020304" pitchFamily="18" charset="0"/>
              <a:ea typeface="Calibri"/>
              <a:cs typeface="Times New Roman" panose="02020603050405020304" pitchFamily="18" charset="0"/>
              <a:sym typeface="Calibri"/>
            </a:endParaRPr>
          </a:p>
        </p:txBody>
      </p:sp>
      <p:sp>
        <p:nvSpPr>
          <p:cNvPr id="1129" name="Google Shape;1129;p66"/>
          <p:cNvSpPr/>
          <p:nvPr/>
        </p:nvSpPr>
        <p:spPr>
          <a:xfrm>
            <a:off x="6312260" y="1424267"/>
            <a:ext cx="2406728" cy="880732"/>
          </a:xfrm>
          <a:prstGeom prst="wedgeEllipseCallout">
            <a:avLst>
              <a:gd name="adj1" fmla="val 13833"/>
              <a:gd name="adj2" fmla="val 240026"/>
            </a:avLst>
          </a:prstGeom>
          <a:solidFill>
            <a:schemeClr val="accent2"/>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800">
                <a:solidFill>
                  <a:schemeClr val="lt1"/>
                </a:solidFill>
                <a:latin typeface="Times New Roman" panose="02020603050405020304" pitchFamily="18" charset="0"/>
                <a:ea typeface="Calibri"/>
                <a:cs typeface="Times New Roman" panose="02020603050405020304" pitchFamily="18" charset="0"/>
                <a:sym typeface="Calibri"/>
              </a:rPr>
              <a:t>Segment base address  (32 bit)</a:t>
            </a:r>
            <a:endParaRPr sz="1800">
              <a:solidFill>
                <a:schemeClr val="lt1"/>
              </a:solidFill>
              <a:latin typeface="Times New Roman" panose="02020603050405020304" pitchFamily="18" charset="0"/>
              <a:ea typeface="Calibri"/>
              <a:cs typeface="Times New Roman" panose="02020603050405020304" pitchFamily="18" charset="0"/>
              <a:sym typeface="Calibri"/>
            </a:endParaRPr>
          </a:p>
        </p:txBody>
      </p:sp>
      <p:sp>
        <p:nvSpPr>
          <p:cNvPr id="1130" name="Google Shape;1130;p66"/>
          <p:cNvSpPr/>
          <p:nvPr/>
        </p:nvSpPr>
        <p:spPr>
          <a:xfrm>
            <a:off x="8173717" y="2217470"/>
            <a:ext cx="1809751" cy="623887"/>
          </a:xfrm>
          <a:prstGeom prst="rect">
            <a:avLst/>
          </a:prstGeom>
          <a:solidFill>
            <a:schemeClr val="accent2"/>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Times New Roman" panose="02020603050405020304" pitchFamily="18" charset="0"/>
                <a:ea typeface="Calibri"/>
                <a:cs typeface="Times New Roman" panose="02020603050405020304" pitchFamily="18" charset="0"/>
                <a:sym typeface="Calibri"/>
              </a:rPr>
              <a:t>Offset</a:t>
            </a:r>
            <a:endParaRPr>
              <a:latin typeface="Times New Roman" panose="02020603050405020304" pitchFamily="18" charset="0"/>
              <a:cs typeface="Times New Roman" panose="02020603050405020304" pitchFamily="18" charset="0"/>
            </a:endParaRPr>
          </a:p>
          <a:p>
            <a:pPr marL="0" marR="0" lvl="0" indent="0" algn="ctr" rtl="0">
              <a:spcBef>
                <a:spcPts val="0"/>
              </a:spcBef>
              <a:spcAft>
                <a:spcPts val="0"/>
              </a:spcAft>
              <a:buNone/>
            </a:pPr>
            <a:r>
              <a:rPr lang="en-US" sz="1800">
                <a:solidFill>
                  <a:schemeClr val="lt1"/>
                </a:solidFill>
                <a:latin typeface="Times New Roman" panose="02020603050405020304" pitchFamily="18" charset="0"/>
                <a:ea typeface="Calibri"/>
                <a:cs typeface="Times New Roman" panose="02020603050405020304" pitchFamily="18" charset="0"/>
                <a:sym typeface="Calibri"/>
              </a:rPr>
              <a:t>(32)</a:t>
            </a:r>
            <a:endParaRPr sz="1800">
              <a:solidFill>
                <a:schemeClr val="lt1"/>
              </a:solidFill>
              <a:latin typeface="Times New Roman" panose="02020603050405020304" pitchFamily="18" charset="0"/>
              <a:ea typeface="Calibri"/>
              <a:cs typeface="Times New Roman" panose="02020603050405020304" pitchFamily="18" charset="0"/>
              <a:sym typeface="Calibri"/>
            </a:endParaRPr>
          </a:p>
        </p:txBody>
      </p:sp>
      <p:sp>
        <p:nvSpPr>
          <p:cNvPr id="1131" name="Google Shape;1131;p66"/>
          <p:cNvSpPr txBox="1"/>
          <p:nvPr/>
        </p:nvSpPr>
        <p:spPr>
          <a:xfrm>
            <a:off x="5768838" y="2071689"/>
            <a:ext cx="73548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FF0000"/>
                </a:solidFill>
                <a:latin typeface="Times New Roman" panose="02020603050405020304" pitchFamily="18" charset="0"/>
                <a:ea typeface="Calibri"/>
                <a:cs typeface="Times New Roman" panose="02020603050405020304" pitchFamily="18" charset="0"/>
                <a:sym typeface="Calibri"/>
              </a:rPr>
              <a:t>GDT</a:t>
            </a:r>
            <a:endParaRPr sz="1800" b="1">
              <a:solidFill>
                <a:srgbClr val="FF0000"/>
              </a:solidFill>
              <a:latin typeface="Times New Roman" panose="02020603050405020304" pitchFamily="18" charset="0"/>
              <a:ea typeface="Calibri"/>
              <a:cs typeface="Times New Roman" panose="02020603050405020304" pitchFamily="18" charset="0"/>
              <a:sym typeface="Calibri"/>
            </a:endParaRPr>
          </a:p>
        </p:txBody>
      </p:sp>
      <p:sp>
        <p:nvSpPr>
          <p:cNvPr id="1132" name="Google Shape;1132;p66"/>
          <p:cNvSpPr txBox="1"/>
          <p:nvPr/>
        </p:nvSpPr>
        <p:spPr>
          <a:xfrm>
            <a:off x="1904999" y="5143500"/>
            <a:ext cx="1241551" cy="36929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dirty="0">
                <a:solidFill>
                  <a:srgbClr val="FF0000"/>
                </a:solidFill>
                <a:latin typeface="Times New Roman" panose="02020603050405020304" pitchFamily="18" charset="0"/>
                <a:ea typeface="Calibri"/>
                <a:cs typeface="Times New Roman" panose="02020603050405020304" pitchFamily="18" charset="0"/>
                <a:sym typeface="Calibri"/>
              </a:rPr>
              <a:t>GDTR</a:t>
            </a:r>
            <a:endParaRPr sz="1800" b="1" dirty="0">
              <a:solidFill>
                <a:srgbClr val="FF0000"/>
              </a:solidFill>
              <a:latin typeface="Times New Roman" panose="02020603050405020304" pitchFamily="18" charset="0"/>
              <a:ea typeface="Calibri"/>
              <a:cs typeface="Times New Roman" panose="02020603050405020304" pitchFamily="18" charset="0"/>
              <a:sym typeface="Calibri"/>
            </a:endParaRPr>
          </a:p>
        </p:txBody>
      </p:sp>
      <p:graphicFrame>
        <p:nvGraphicFramePr>
          <p:cNvPr id="1133" name="Google Shape;1133;p66"/>
          <p:cNvGraphicFramePr/>
          <p:nvPr>
            <p:extLst>
              <p:ext uri="{D42A27DB-BD31-4B8C-83A1-F6EECF244321}">
                <p14:modId xmlns:p14="http://schemas.microsoft.com/office/powerpoint/2010/main" val="3782706477"/>
              </p:ext>
            </p:extLst>
          </p:nvPr>
        </p:nvGraphicFramePr>
        <p:xfrm>
          <a:off x="243577" y="4408946"/>
          <a:ext cx="3676600" cy="370850"/>
        </p:xfrm>
        <a:graphic>
          <a:graphicData uri="http://schemas.openxmlformats.org/drawingml/2006/table">
            <a:tbl>
              <a:tblPr firstRow="1" bandRow="1">
                <a:noFill/>
                <a:tableStyleId>{C14310B4-761D-440C-B97F-3B79ECA8EF60}</a:tableStyleId>
              </a:tblPr>
              <a:tblGrid>
                <a:gridCol w="2482375">
                  <a:extLst>
                    <a:ext uri="{9D8B030D-6E8A-4147-A177-3AD203B41FA5}">
                      <a16:colId xmlns:a16="http://schemas.microsoft.com/office/drawing/2014/main" val="20000"/>
                    </a:ext>
                  </a:extLst>
                </a:gridCol>
                <a:gridCol w="425500">
                  <a:extLst>
                    <a:ext uri="{9D8B030D-6E8A-4147-A177-3AD203B41FA5}">
                      <a16:colId xmlns:a16="http://schemas.microsoft.com/office/drawing/2014/main" val="20001"/>
                    </a:ext>
                  </a:extLst>
                </a:gridCol>
                <a:gridCol w="768725">
                  <a:extLst>
                    <a:ext uri="{9D8B030D-6E8A-4147-A177-3AD203B41FA5}">
                      <a16:colId xmlns:a16="http://schemas.microsoft.com/office/drawing/2014/main" val="20002"/>
                    </a:ext>
                  </a:extLst>
                </a:gridCol>
              </a:tblGrid>
              <a:tr h="370850">
                <a:tc>
                  <a:txBody>
                    <a:bodyPr/>
                    <a:lstStyle/>
                    <a:p>
                      <a:pPr marL="0" marR="0" lvl="0" indent="0" algn="l" rtl="0">
                        <a:spcBef>
                          <a:spcPts val="0"/>
                        </a:spcBef>
                        <a:spcAft>
                          <a:spcPts val="0"/>
                        </a:spcAft>
                        <a:buNone/>
                      </a:pPr>
                      <a:r>
                        <a:rPr lang="en-US" sz="1800"/>
                        <a:t>13 bit index X 8</a:t>
                      </a:r>
                      <a:endParaRPr sz="1800"/>
                    </a:p>
                  </a:txBody>
                  <a:tcPr marL="121925" marR="121925" marT="45725" marB="45725"/>
                </a:tc>
                <a:tc>
                  <a:txBody>
                    <a:bodyPr/>
                    <a:lstStyle/>
                    <a:p>
                      <a:pPr marL="0" marR="0" lvl="0" indent="0" algn="l" rtl="0">
                        <a:spcBef>
                          <a:spcPts val="0"/>
                        </a:spcBef>
                        <a:spcAft>
                          <a:spcPts val="0"/>
                        </a:spcAft>
                        <a:buNone/>
                      </a:pPr>
                      <a:r>
                        <a:rPr lang="en-US" sz="1800"/>
                        <a:t>TI</a:t>
                      </a:r>
                      <a:endParaRPr sz="1800"/>
                    </a:p>
                  </a:txBody>
                  <a:tcPr marL="121925" marR="121925" marT="45725" marB="45725"/>
                </a:tc>
                <a:tc>
                  <a:txBody>
                    <a:bodyPr/>
                    <a:lstStyle/>
                    <a:p>
                      <a:pPr marL="0" marR="0" lvl="0" indent="0" algn="l" rtl="0">
                        <a:spcBef>
                          <a:spcPts val="0"/>
                        </a:spcBef>
                        <a:spcAft>
                          <a:spcPts val="0"/>
                        </a:spcAft>
                        <a:buNone/>
                      </a:pPr>
                      <a:r>
                        <a:rPr lang="en-US" sz="1800"/>
                        <a:t>RPL</a:t>
                      </a:r>
                      <a:endParaRPr sz="1800"/>
                    </a:p>
                  </a:txBody>
                  <a:tcPr marL="121925" marR="121925" marT="45725" marB="45725"/>
                </a:tc>
                <a:extLst>
                  <a:ext uri="{0D108BD9-81ED-4DB2-BD59-A6C34878D82A}">
                    <a16:rowId xmlns:a16="http://schemas.microsoft.com/office/drawing/2014/main" val="10000"/>
                  </a:ext>
                </a:extLst>
              </a:tr>
            </a:tbl>
          </a:graphicData>
        </a:graphic>
      </p:graphicFrame>
      <p:sp>
        <p:nvSpPr>
          <p:cNvPr id="1134" name="Google Shape;1134;p66"/>
          <p:cNvSpPr txBox="1"/>
          <p:nvPr/>
        </p:nvSpPr>
        <p:spPr>
          <a:xfrm>
            <a:off x="666751" y="3929064"/>
            <a:ext cx="3219938" cy="36929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FF0000"/>
                </a:solidFill>
                <a:latin typeface="Times New Roman" panose="02020603050405020304" pitchFamily="18" charset="0"/>
                <a:ea typeface="Calibri"/>
                <a:cs typeface="Times New Roman" panose="02020603050405020304" pitchFamily="18" charset="0"/>
                <a:sym typeface="Calibri"/>
              </a:rPr>
              <a:t>Segment register 16 bit</a:t>
            </a:r>
            <a:endParaRPr sz="1800" b="1">
              <a:solidFill>
                <a:srgbClr val="FF0000"/>
              </a:solidFill>
              <a:latin typeface="Times New Roman" panose="02020603050405020304" pitchFamily="18" charset="0"/>
              <a:ea typeface="Calibri"/>
              <a:cs typeface="Times New Roman" panose="02020603050405020304" pitchFamily="18" charset="0"/>
              <a:sym typeface="Calibri"/>
            </a:endParaRPr>
          </a:p>
        </p:txBody>
      </p:sp>
      <p:sp>
        <p:nvSpPr>
          <p:cNvPr id="1135" name="Google Shape;1135;p66"/>
          <p:cNvSpPr/>
          <p:nvPr/>
        </p:nvSpPr>
        <p:spPr>
          <a:xfrm>
            <a:off x="925399" y="21416"/>
            <a:ext cx="4606191"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000" b="1">
                <a:solidFill>
                  <a:srgbClr val="002060"/>
                </a:solidFill>
                <a:latin typeface="Times New Roman" panose="02020603050405020304" pitchFamily="18" charset="0"/>
                <a:ea typeface="Calibri"/>
                <a:cs typeface="Times New Roman" panose="02020603050405020304" pitchFamily="18" charset="0"/>
                <a:sym typeface="Calibri"/>
              </a:rPr>
              <a:t>Accessing Segment</a:t>
            </a:r>
            <a:endParaRPr sz="4000">
              <a:solidFill>
                <a:schemeClr val="dk1"/>
              </a:solidFill>
              <a:latin typeface="Times New Roman" panose="02020603050405020304" pitchFamily="18" charset="0"/>
              <a:ea typeface="Calibri"/>
              <a:cs typeface="Times New Roman" panose="02020603050405020304" pitchFamily="18" charset="0"/>
              <a:sym typeface="Calibri"/>
            </a:endParaRPr>
          </a:p>
        </p:txBody>
      </p:sp>
      <p:sp>
        <p:nvSpPr>
          <p:cNvPr id="1136" name="Google Shape;1136;p66"/>
          <p:cNvSpPr/>
          <p:nvPr/>
        </p:nvSpPr>
        <p:spPr>
          <a:xfrm>
            <a:off x="10236194" y="4408946"/>
            <a:ext cx="1491840" cy="1770459"/>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600">
                <a:solidFill>
                  <a:schemeClr val="lt1"/>
                </a:solidFill>
                <a:latin typeface="Times New Roman" panose="02020603050405020304" pitchFamily="18" charset="0"/>
                <a:ea typeface="Calibri"/>
                <a:cs typeface="Times New Roman" panose="02020603050405020304" pitchFamily="18" charset="0"/>
                <a:sym typeface="Calibri"/>
              </a:rPr>
              <a:t>offset  Limit</a:t>
            </a:r>
            <a:endParaRPr sz="1600">
              <a:solidFill>
                <a:schemeClr val="lt1"/>
              </a:solidFill>
              <a:latin typeface="Times New Roman" panose="02020603050405020304" pitchFamily="18" charset="0"/>
              <a:ea typeface="Calibri"/>
              <a:cs typeface="Times New Roman" panose="02020603050405020304" pitchFamily="18" charset="0"/>
              <a:sym typeface="Calibri"/>
            </a:endParaRPr>
          </a:p>
          <a:p>
            <a:pPr marL="0" marR="0" lvl="0" indent="0" algn="l" rtl="0">
              <a:spcBef>
                <a:spcPts val="0"/>
              </a:spcBef>
              <a:spcAft>
                <a:spcPts val="0"/>
              </a:spcAft>
              <a:buNone/>
            </a:pPr>
            <a:r>
              <a:rPr lang="en-US" sz="1800">
                <a:solidFill>
                  <a:schemeClr val="lt1"/>
                </a:solidFill>
                <a:latin typeface="Times New Roman" panose="02020603050405020304" pitchFamily="18" charset="0"/>
                <a:ea typeface="Calibri"/>
                <a:cs typeface="Times New Roman" panose="02020603050405020304" pitchFamily="18" charset="0"/>
                <a:sym typeface="Calibri"/>
              </a:rPr>
              <a:t>            .</a:t>
            </a:r>
            <a:endParaRPr>
              <a:latin typeface="Times New Roman" panose="02020603050405020304" pitchFamily="18" charset="0"/>
              <a:cs typeface="Times New Roman" panose="02020603050405020304" pitchFamily="18" charset="0"/>
            </a:endParaRPr>
          </a:p>
          <a:p>
            <a:pPr marL="0" marR="0" lvl="0" indent="0" algn="l" rtl="0">
              <a:spcBef>
                <a:spcPts val="0"/>
              </a:spcBef>
              <a:spcAft>
                <a:spcPts val="0"/>
              </a:spcAft>
              <a:buNone/>
            </a:pPr>
            <a:r>
              <a:rPr lang="en-US" sz="1800">
                <a:solidFill>
                  <a:schemeClr val="lt1"/>
                </a:solidFill>
                <a:latin typeface="Times New Roman" panose="02020603050405020304" pitchFamily="18" charset="0"/>
                <a:ea typeface="Calibri"/>
                <a:cs typeface="Times New Roman" panose="02020603050405020304" pitchFamily="18" charset="0"/>
                <a:sym typeface="Calibri"/>
              </a:rPr>
              <a:t>            .</a:t>
            </a:r>
            <a:endParaRPr sz="1800">
              <a:solidFill>
                <a:schemeClr val="lt1"/>
              </a:solidFill>
              <a:latin typeface="Times New Roman" panose="02020603050405020304" pitchFamily="18" charset="0"/>
              <a:ea typeface="Calibri"/>
              <a:cs typeface="Times New Roman" panose="02020603050405020304" pitchFamily="18" charset="0"/>
              <a:sym typeface="Calibri"/>
            </a:endParaRPr>
          </a:p>
          <a:p>
            <a:pPr marL="0" marR="0" lvl="0" indent="0" algn="l" rtl="0">
              <a:spcBef>
                <a:spcPts val="0"/>
              </a:spcBef>
              <a:spcAft>
                <a:spcPts val="0"/>
              </a:spcAft>
              <a:buNone/>
            </a:pPr>
            <a:r>
              <a:rPr lang="en-US" sz="1800">
                <a:solidFill>
                  <a:schemeClr val="lt1"/>
                </a:solidFill>
                <a:latin typeface="Times New Roman" panose="02020603050405020304" pitchFamily="18" charset="0"/>
                <a:ea typeface="Calibri"/>
                <a:cs typeface="Times New Roman" panose="02020603050405020304" pitchFamily="18" charset="0"/>
                <a:sym typeface="Calibri"/>
              </a:rPr>
              <a:t>            2</a:t>
            </a:r>
            <a:endParaRPr>
              <a:latin typeface="Times New Roman" panose="02020603050405020304" pitchFamily="18" charset="0"/>
              <a:cs typeface="Times New Roman" panose="02020603050405020304" pitchFamily="18" charset="0"/>
            </a:endParaRPr>
          </a:p>
          <a:p>
            <a:pPr marL="0" marR="0" lvl="0" indent="0" algn="l" rtl="0">
              <a:spcBef>
                <a:spcPts val="0"/>
              </a:spcBef>
              <a:spcAft>
                <a:spcPts val="0"/>
              </a:spcAft>
              <a:buNone/>
            </a:pPr>
            <a:r>
              <a:rPr lang="en-US" sz="1800">
                <a:solidFill>
                  <a:schemeClr val="lt1"/>
                </a:solidFill>
                <a:latin typeface="Times New Roman" panose="02020603050405020304" pitchFamily="18" charset="0"/>
                <a:ea typeface="Calibri"/>
                <a:cs typeface="Times New Roman" panose="02020603050405020304" pitchFamily="18" charset="0"/>
                <a:sym typeface="Calibri"/>
              </a:rPr>
              <a:t>Offset 1</a:t>
            </a:r>
            <a:endParaRPr sz="1800">
              <a:solidFill>
                <a:schemeClr val="lt1"/>
              </a:solidFill>
              <a:latin typeface="Times New Roman" panose="02020603050405020304" pitchFamily="18" charset="0"/>
              <a:ea typeface="Calibri"/>
              <a:cs typeface="Times New Roman" panose="02020603050405020304" pitchFamily="18" charset="0"/>
              <a:sym typeface="Calibri"/>
            </a:endParaRPr>
          </a:p>
          <a:p>
            <a:pPr marL="0" marR="0" lvl="0" indent="0" algn="l" rtl="0">
              <a:spcBef>
                <a:spcPts val="0"/>
              </a:spcBef>
              <a:spcAft>
                <a:spcPts val="0"/>
              </a:spcAft>
              <a:buNone/>
            </a:pPr>
            <a:r>
              <a:rPr lang="en-US" sz="1800">
                <a:solidFill>
                  <a:schemeClr val="lt1"/>
                </a:solidFill>
                <a:latin typeface="Times New Roman" panose="02020603050405020304" pitchFamily="18" charset="0"/>
                <a:ea typeface="Calibri"/>
                <a:cs typeface="Times New Roman" panose="02020603050405020304" pitchFamily="18" charset="0"/>
                <a:sym typeface="Calibri"/>
              </a:rPr>
              <a:t>Offset 0</a:t>
            </a:r>
            <a:endParaRPr sz="1800">
              <a:solidFill>
                <a:schemeClr val="lt1"/>
              </a:solidFill>
              <a:latin typeface="Times New Roman" panose="02020603050405020304" pitchFamily="18" charset="0"/>
              <a:ea typeface="Calibri"/>
              <a:cs typeface="Times New Roman" panose="02020603050405020304" pitchFamily="18" charset="0"/>
              <a:sym typeface="Calibri"/>
            </a:endParaRPr>
          </a:p>
        </p:txBody>
      </p:sp>
      <p:cxnSp>
        <p:nvCxnSpPr>
          <p:cNvPr id="1137" name="Google Shape;1137;p66"/>
          <p:cNvCxnSpPr>
            <a:endCxn id="1136" idx="1"/>
          </p:cNvCxnSpPr>
          <p:nvPr/>
        </p:nvCxnSpPr>
        <p:spPr>
          <a:xfrm>
            <a:off x="8875394" y="5175976"/>
            <a:ext cx="1360800" cy="118200"/>
          </a:xfrm>
          <a:prstGeom prst="straightConnector1">
            <a:avLst/>
          </a:prstGeom>
          <a:noFill/>
          <a:ln w="9525" cap="flat" cmpd="sng">
            <a:solidFill>
              <a:srgbClr val="4A7DBA"/>
            </a:solidFill>
            <a:prstDash val="solid"/>
            <a:round/>
            <a:headEnd type="none" w="sm" len="sm"/>
            <a:tailEnd type="triangle" w="med" len="med"/>
          </a:ln>
        </p:spPr>
      </p:cxnSp>
      <p:sp>
        <p:nvSpPr>
          <p:cNvPr id="1138" name="Google Shape;1138;p66"/>
          <p:cNvSpPr/>
          <p:nvPr/>
        </p:nvSpPr>
        <p:spPr>
          <a:xfrm>
            <a:off x="9983468" y="6268313"/>
            <a:ext cx="1759169" cy="2842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Times New Roman" panose="02020603050405020304" pitchFamily="18" charset="0"/>
                <a:ea typeface="Calibri"/>
                <a:cs typeface="Times New Roman" panose="02020603050405020304" pitchFamily="18" charset="0"/>
                <a:sym typeface="Calibri"/>
              </a:rPr>
              <a:t>Segment</a:t>
            </a:r>
            <a:endParaRPr sz="1800">
              <a:solidFill>
                <a:schemeClr val="lt1"/>
              </a:solidFill>
              <a:latin typeface="Times New Roman" panose="02020603050405020304" pitchFamily="18" charset="0"/>
              <a:ea typeface="Calibri"/>
              <a:cs typeface="Times New Roman" panose="02020603050405020304" pitchFamily="18" charset="0"/>
              <a:sym typeface="Calibri"/>
            </a:endParaRPr>
          </a:p>
        </p:txBody>
      </p:sp>
      <p:sp>
        <p:nvSpPr>
          <p:cNvPr id="1139" name="Google Shape;1139;p66"/>
          <p:cNvSpPr/>
          <p:nvPr/>
        </p:nvSpPr>
        <p:spPr>
          <a:xfrm>
            <a:off x="7908291" y="5325504"/>
            <a:ext cx="952451" cy="60468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b="1">
                <a:solidFill>
                  <a:schemeClr val="dk1"/>
                </a:solidFill>
                <a:latin typeface="Times New Roman" panose="02020603050405020304" pitchFamily="18" charset="0"/>
                <a:ea typeface="Calibri"/>
                <a:cs typeface="Times New Roman" panose="02020603050405020304" pitchFamily="18" charset="0"/>
                <a:sym typeface="Calibri"/>
              </a:rPr>
              <a:t>32 bit Base Address</a:t>
            </a:r>
            <a:endParaRPr sz="1400" b="1">
              <a:solidFill>
                <a:schemeClr val="dk1"/>
              </a:solidFill>
              <a:latin typeface="Times New Roman" panose="02020603050405020304" pitchFamily="18" charset="0"/>
              <a:ea typeface="Calibri"/>
              <a:cs typeface="Times New Roman" panose="02020603050405020304" pitchFamily="18" charset="0"/>
              <a:sym typeface="Calibri"/>
            </a:endParaRPr>
          </a:p>
        </p:txBody>
      </p:sp>
      <p:sp>
        <p:nvSpPr>
          <p:cNvPr id="1140" name="Google Shape;1140;p66"/>
          <p:cNvSpPr/>
          <p:nvPr/>
        </p:nvSpPr>
        <p:spPr>
          <a:xfrm>
            <a:off x="8574067" y="3118733"/>
            <a:ext cx="2378215" cy="64629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a:solidFill>
                  <a:schemeClr val="dk1"/>
                </a:solidFill>
                <a:latin typeface="Times New Roman" panose="02020603050405020304" pitchFamily="18" charset="0"/>
                <a:ea typeface="Calibri"/>
                <a:cs typeface="Times New Roman" panose="02020603050405020304" pitchFamily="18" charset="0"/>
                <a:sym typeface="Calibri"/>
              </a:rPr>
              <a:t>Offset address Address</a:t>
            </a:r>
            <a:endParaRPr sz="1800" b="1">
              <a:solidFill>
                <a:schemeClr val="dk1"/>
              </a:solidFill>
              <a:latin typeface="Times New Roman" panose="02020603050405020304" pitchFamily="18" charset="0"/>
              <a:ea typeface="Calibri"/>
              <a:cs typeface="Times New Roman" panose="02020603050405020304" pitchFamily="18" charset="0"/>
              <a:sym typeface="Calibri"/>
            </a:endParaRPr>
          </a:p>
        </p:txBody>
      </p:sp>
      <p:cxnSp>
        <p:nvCxnSpPr>
          <p:cNvPr id="1141" name="Google Shape;1141;p66"/>
          <p:cNvCxnSpPr/>
          <p:nvPr/>
        </p:nvCxnSpPr>
        <p:spPr>
          <a:xfrm>
            <a:off x="7893560" y="4054230"/>
            <a:ext cx="0" cy="2002093"/>
          </a:xfrm>
          <a:prstGeom prst="straightConnector1">
            <a:avLst/>
          </a:prstGeom>
          <a:noFill/>
          <a:ln w="9525" cap="flat" cmpd="sng">
            <a:solidFill>
              <a:srgbClr val="4A7DBA"/>
            </a:solidFill>
            <a:prstDash val="solid"/>
            <a:round/>
            <a:headEnd type="none" w="sm" len="sm"/>
            <a:tailEnd type="triangle" w="med" len="med"/>
          </a:ln>
        </p:spPr>
      </p:cxnSp>
      <p:cxnSp>
        <p:nvCxnSpPr>
          <p:cNvPr id="1142" name="Google Shape;1142;p66"/>
          <p:cNvCxnSpPr/>
          <p:nvPr/>
        </p:nvCxnSpPr>
        <p:spPr>
          <a:xfrm>
            <a:off x="7893560" y="6056323"/>
            <a:ext cx="2357237" cy="42925"/>
          </a:xfrm>
          <a:prstGeom prst="straightConnector1">
            <a:avLst/>
          </a:prstGeom>
          <a:noFill/>
          <a:ln w="9525" cap="flat" cmpd="sng">
            <a:solidFill>
              <a:srgbClr val="4A7DBA"/>
            </a:solidFill>
            <a:prstDash val="solid"/>
            <a:round/>
            <a:headEnd type="none" w="sm" len="sm"/>
            <a:tailEnd type="triangle" w="med" len="med"/>
          </a:ln>
        </p:spPr>
      </p:cxnSp>
      <p:sp>
        <p:nvSpPr>
          <p:cNvPr id="1143" name="Google Shape;1143;p66"/>
          <p:cNvSpPr/>
          <p:nvPr/>
        </p:nvSpPr>
        <p:spPr>
          <a:xfrm>
            <a:off x="9828247" y="5280355"/>
            <a:ext cx="306901" cy="818893"/>
          </a:xfrm>
          <a:prstGeom prst="leftBrace">
            <a:avLst>
              <a:gd name="adj1" fmla="val 8333"/>
              <a:gd name="adj2" fmla="val 50000"/>
            </a:avLst>
          </a:prstGeom>
          <a:noFill/>
          <a:ln w="9525" cap="flat" cmpd="sng">
            <a:solidFill>
              <a:srgbClr val="4A7DB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Times New Roman" panose="02020603050405020304" pitchFamily="18" charset="0"/>
              <a:ea typeface="Calibri"/>
              <a:cs typeface="Times New Roman" panose="02020603050405020304" pitchFamily="18" charset="0"/>
              <a:sym typeface="Calibri"/>
            </a:endParaRPr>
          </a:p>
        </p:txBody>
      </p:sp>
      <p:sp>
        <p:nvSpPr>
          <p:cNvPr id="1144" name="Google Shape;1144;p66"/>
          <p:cNvSpPr txBox="1"/>
          <p:nvPr/>
        </p:nvSpPr>
        <p:spPr>
          <a:xfrm>
            <a:off x="5531590" y="79823"/>
            <a:ext cx="5854565" cy="83099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rgbClr val="FF0000"/>
                </a:solidFill>
                <a:latin typeface="Times New Roman" panose="02020603050405020304" pitchFamily="18" charset="0"/>
                <a:ea typeface="Calibri"/>
                <a:cs typeface="Times New Roman" panose="02020603050405020304" pitchFamily="18" charset="0"/>
                <a:sym typeface="Calibri"/>
              </a:rPr>
              <a:t>Linear Address</a:t>
            </a:r>
            <a:r>
              <a:rPr lang="en-US" sz="2400" b="1">
                <a:solidFill>
                  <a:schemeClr val="dk1"/>
                </a:solidFill>
                <a:latin typeface="Times New Roman" panose="02020603050405020304" pitchFamily="18" charset="0"/>
                <a:ea typeface="Calibri"/>
                <a:cs typeface="Times New Roman" panose="02020603050405020304" pitchFamily="18" charset="0"/>
                <a:sym typeface="Calibri"/>
              </a:rPr>
              <a:t>= </a:t>
            </a:r>
            <a:r>
              <a:rPr lang="en-US" sz="2400" b="1">
                <a:solidFill>
                  <a:srgbClr val="7030A0"/>
                </a:solidFill>
                <a:latin typeface="Times New Roman" panose="02020603050405020304" pitchFamily="18" charset="0"/>
                <a:ea typeface="Calibri"/>
                <a:cs typeface="Times New Roman" panose="02020603050405020304" pitchFamily="18" charset="0"/>
                <a:sym typeface="Calibri"/>
              </a:rPr>
              <a:t>Base address (Segment descriptor) </a:t>
            </a:r>
            <a:r>
              <a:rPr lang="en-US" sz="2400" b="1">
                <a:solidFill>
                  <a:schemeClr val="dk1"/>
                </a:solidFill>
                <a:latin typeface="Times New Roman" panose="02020603050405020304" pitchFamily="18" charset="0"/>
                <a:ea typeface="Calibri"/>
                <a:cs typeface="Times New Roman" panose="02020603050405020304" pitchFamily="18" charset="0"/>
                <a:sym typeface="Calibri"/>
              </a:rPr>
              <a:t>+ </a:t>
            </a:r>
            <a:r>
              <a:rPr lang="en-US" sz="2400" b="1">
                <a:solidFill>
                  <a:srgbClr val="006600"/>
                </a:solidFill>
                <a:latin typeface="Times New Roman" panose="02020603050405020304" pitchFamily="18" charset="0"/>
                <a:ea typeface="Calibri"/>
                <a:cs typeface="Times New Roman" panose="02020603050405020304" pitchFamily="18" charset="0"/>
                <a:sym typeface="Calibri"/>
              </a:rPr>
              <a:t>Offset Addr (Pointer register)</a:t>
            </a:r>
            <a:endParaRPr sz="2400" b="1">
              <a:solidFill>
                <a:srgbClr val="006600"/>
              </a:solidFill>
              <a:latin typeface="Times New Roman" panose="02020603050405020304" pitchFamily="18" charset="0"/>
              <a:ea typeface="Calibri"/>
              <a:cs typeface="Times New Roman" panose="02020603050405020304" pitchFamily="18" charset="0"/>
              <a:sym typeface="Calibri"/>
            </a:endParaRPr>
          </a:p>
        </p:txBody>
      </p:sp>
      <p:cxnSp>
        <p:nvCxnSpPr>
          <p:cNvPr id="1145" name="Google Shape;1145;p66"/>
          <p:cNvCxnSpPr/>
          <p:nvPr/>
        </p:nvCxnSpPr>
        <p:spPr>
          <a:xfrm rot="5400000">
            <a:off x="8323577" y="3334364"/>
            <a:ext cx="1071562" cy="2117"/>
          </a:xfrm>
          <a:prstGeom prst="straightConnector1">
            <a:avLst/>
          </a:prstGeom>
          <a:noFill/>
          <a:ln w="34925" cap="flat" cmpd="sng">
            <a:solidFill>
              <a:srgbClr val="C00000"/>
            </a:solidFill>
            <a:prstDash val="solid"/>
            <a:round/>
            <a:headEnd type="none" w="sm" len="sm"/>
            <a:tailEnd type="stealth" w="med" len="med"/>
          </a:ln>
        </p:spPr>
      </p:cxnSp>
      <p:cxnSp>
        <p:nvCxnSpPr>
          <p:cNvPr id="1146" name="Google Shape;1146;p66"/>
          <p:cNvCxnSpPr/>
          <p:nvPr/>
        </p:nvCxnSpPr>
        <p:spPr>
          <a:xfrm rot="5400000">
            <a:off x="8462802" y="4785256"/>
            <a:ext cx="857250" cy="2117"/>
          </a:xfrm>
          <a:prstGeom prst="straightConnector1">
            <a:avLst/>
          </a:prstGeom>
          <a:noFill/>
          <a:ln w="34925" cap="flat" cmpd="sng">
            <a:solidFill>
              <a:srgbClr val="C00000"/>
            </a:solidFill>
            <a:prstDash val="solid"/>
            <a:round/>
            <a:headEnd type="none" w="sm" len="sm"/>
            <a:tailEnd type="stealth" w="med" len="med"/>
          </a:ln>
        </p:spPr>
      </p:cxnSp>
      <p:sp>
        <p:nvSpPr>
          <p:cNvPr id="1147" name="Google Shape;1147;p66"/>
          <p:cNvSpPr txBox="1"/>
          <p:nvPr/>
        </p:nvSpPr>
        <p:spPr>
          <a:xfrm>
            <a:off x="9714691" y="5141847"/>
            <a:ext cx="319411" cy="95406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a:solidFill>
                  <a:schemeClr val="dk1"/>
                </a:solidFill>
                <a:latin typeface="Times New Roman" panose="02020603050405020304" pitchFamily="18" charset="0"/>
                <a:ea typeface="Calibri"/>
                <a:cs typeface="Times New Roman" panose="02020603050405020304" pitchFamily="18" charset="0"/>
                <a:sym typeface="Calibri"/>
              </a:rPr>
              <a:t>offset</a:t>
            </a:r>
            <a:endParaRPr sz="1400">
              <a:solidFill>
                <a:schemeClr val="dk1"/>
              </a:solidFill>
              <a:latin typeface="Times New Roman" panose="02020603050405020304" pitchFamily="18" charset="0"/>
              <a:ea typeface="Calibri"/>
              <a:cs typeface="Times New Roman" panose="02020603050405020304" pitchFamily="18" charset="0"/>
              <a:sym typeface="Calibri"/>
            </a:endParaRPr>
          </a:p>
        </p:txBody>
      </p:sp>
      <p:cxnSp>
        <p:nvCxnSpPr>
          <p:cNvPr id="1148" name="Google Shape;1148;p66"/>
          <p:cNvCxnSpPr/>
          <p:nvPr/>
        </p:nvCxnSpPr>
        <p:spPr>
          <a:xfrm>
            <a:off x="7100951" y="4041782"/>
            <a:ext cx="1503374" cy="62509"/>
          </a:xfrm>
          <a:prstGeom prst="straightConnector1">
            <a:avLst/>
          </a:prstGeom>
          <a:noFill/>
          <a:ln w="38100" cap="flat" cmpd="sng">
            <a:solidFill>
              <a:srgbClr val="C00000"/>
            </a:solidFill>
            <a:prstDash val="solid"/>
            <a:round/>
            <a:headEnd type="none" w="sm" len="sm"/>
            <a:tailEnd type="stealth" w="med" len="med"/>
          </a:ln>
        </p:spPr>
      </p:cxnSp>
      <p:sp>
        <p:nvSpPr>
          <p:cNvPr id="1149" name="Google Shape;1149;p66"/>
          <p:cNvSpPr/>
          <p:nvPr/>
        </p:nvSpPr>
        <p:spPr>
          <a:xfrm>
            <a:off x="8173717" y="2217471"/>
            <a:ext cx="1809751" cy="623887"/>
          </a:xfrm>
          <a:prstGeom prst="rect">
            <a:avLst/>
          </a:prstGeom>
          <a:solidFill>
            <a:schemeClr val="accent2"/>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Times New Roman" panose="02020603050405020304" pitchFamily="18" charset="0"/>
                <a:ea typeface="Calibri"/>
                <a:cs typeface="Times New Roman" panose="02020603050405020304" pitchFamily="18" charset="0"/>
                <a:sym typeface="Calibri"/>
              </a:rPr>
              <a:t>Offset</a:t>
            </a:r>
            <a:endParaRPr>
              <a:latin typeface="Times New Roman" panose="02020603050405020304" pitchFamily="18" charset="0"/>
              <a:cs typeface="Times New Roman" panose="02020603050405020304" pitchFamily="18" charset="0"/>
            </a:endParaRPr>
          </a:p>
          <a:p>
            <a:pPr marL="0" marR="0" lvl="0" indent="0" algn="ctr" rtl="0">
              <a:spcBef>
                <a:spcPts val="0"/>
              </a:spcBef>
              <a:spcAft>
                <a:spcPts val="0"/>
              </a:spcAft>
              <a:buNone/>
            </a:pPr>
            <a:r>
              <a:rPr lang="en-US" sz="1800">
                <a:solidFill>
                  <a:schemeClr val="lt1"/>
                </a:solidFill>
                <a:latin typeface="Times New Roman" panose="02020603050405020304" pitchFamily="18" charset="0"/>
                <a:ea typeface="Calibri"/>
                <a:cs typeface="Times New Roman" panose="02020603050405020304" pitchFamily="18" charset="0"/>
                <a:sym typeface="Calibri"/>
              </a:rPr>
              <a:t>(32)</a:t>
            </a:r>
            <a:endParaRPr sz="1800">
              <a:solidFill>
                <a:schemeClr val="lt1"/>
              </a:solidFill>
              <a:latin typeface="Times New Roman" panose="02020603050405020304" pitchFamily="18" charset="0"/>
              <a:ea typeface="Calibri"/>
              <a:cs typeface="Times New Roman" panose="02020603050405020304" pitchFamily="18" charset="0"/>
              <a:sym typeface="Calibri"/>
            </a:endParaRPr>
          </a:p>
        </p:txBody>
      </p:sp>
      <p:sp>
        <p:nvSpPr>
          <p:cNvPr id="1150" name="Google Shape;1150;p66"/>
          <p:cNvSpPr/>
          <p:nvPr/>
        </p:nvSpPr>
        <p:spPr>
          <a:xfrm>
            <a:off x="8574067" y="3118734"/>
            <a:ext cx="2378215" cy="64629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a:solidFill>
                  <a:schemeClr val="dk1"/>
                </a:solidFill>
                <a:latin typeface="Times New Roman" panose="02020603050405020304" pitchFamily="18" charset="0"/>
                <a:ea typeface="Calibri"/>
                <a:cs typeface="Times New Roman" panose="02020603050405020304" pitchFamily="18" charset="0"/>
                <a:sym typeface="Calibri"/>
              </a:rPr>
              <a:t>Offset address Address</a:t>
            </a:r>
            <a:endParaRPr sz="1800" b="1">
              <a:solidFill>
                <a:schemeClr val="dk1"/>
              </a:solidFill>
              <a:latin typeface="Times New Roman" panose="02020603050405020304" pitchFamily="18" charset="0"/>
              <a:ea typeface="Calibri"/>
              <a:cs typeface="Times New Roman" panose="02020603050405020304" pitchFamily="18" charset="0"/>
              <a:sym typeface="Calibri"/>
            </a:endParaRPr>
          </a:p>
        </p:txBody>
      </p:sp>
      <p:cxnSp>
        <p:nvCxnSpPr>
          <p:cNvPr id="1151" name="Google Shape;1151;p66"/>
          <p:cNvCxnSpPr/>
          <p:nvPr/>
        </p:nvCxnSpPr>
        <p:spPr>
          <a:xfrm>
            <a:off x="7893560" y="4054231"/>
            <a:ext cx="0" cy="2002093"/>
          </a:xfrm>
          <a:prstGeom prst="straightConnector1">
            <a:avLst/>
          </a:prstGeom>
          <a:noFill/>
          <a:ln w="9525" cap="flat" cmpd="sng">
            <a:solidFill>
              <a:srgbClr val="4A7DBA"/>
            </a:solidFill>
            <a:prstDash val="solid"/>
            <a:round/>
            <a:headEnd type="none" w="sm" len="sm"/>
            <a:tailEnd type="triangle" w="med" len="med"/>
          </a:ln>
        </p:spPr>
      </p:cxnSp>
      <p:cxnSp>
        <p:nvCxnSpPr>
          <p:cNvPr id="1152" name="Google Shape;1152;p66"/>
          <p:cNvCxnSpPr/>
          <p:nvPr/>
        </p:nvCxnSpPr>
        <p:spPr>
          <a:xfrm rot="5400000">
            <a:off x="8323577" y="3334365"/>
            <a:ext cx="1071562" cy="2117"/>
          </a:xfrm>
          <a:prstGeom prst="straightConnector1">
            <a:avLst/>
          </a:prstGeom>
          <a:noFill/>
          <a:ln w="34925" cap="flat" cmpd="sng">
            <a:solidFill>
              <a:srgbClr val="C00000"/>
            </a:solidFill>
            <a:prstDash val="solid"/>
            <a:round/>
            <a:headEnd type="none" w="sm" len="sm"/>
            <a:tailEnd type="stealth" w="med" len="med"/>
          </a:ln>
        </p:spPr>
      </p:cxnSp>
      <p:sp>
        <p:nvSpPr>
          <p:cNvPr id="1153" name="Google Shape;1153;p66"/>
          <p:cNvSpPr/>
          <p:nvPr/>
        </p:nvSpPr>
        <p:spPr>
          <a:xfrm>
            <a:off x="8173717" y="2217472"/>
            <a:ext cx="1809751" cy="623887"/>
          </a:xfrm>
          <a:prstGeom prst="rect">
            <a:avLst/>
          </a:prstGeom>
          <a:solidFill>
            <a:schemeClr val="accent2"/>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Times New Roman" panose="02020603050405020304" pitchFamily="18" charset="0"/>
                <a:ea typeface="Calibri"/>
                <a:cs typeface="Times New Roman" panose="02020603050405020304" pitchFamily="18" charset="0"/>
                <a:sym typeface="Calibri"/>
              </a:rPr>
              <a:t>Offset</a:t>
            </a:r>
            <a:endParaRPr>
              <a:latin typeface="Times New Roman" panose="02020603050405020304" pitchFamily="18" charset="0"/>
              <a:cs typeface="Times New Roman" panose="02020603050405020304" pitchFamily="18" charset="0"/>
            </a:endParaRPr>
          </a:p>
          <a:p>
            <a:pPr marL="0" marR="0" lvl="0" indent="0" algn="ctr" rtl="0">
              <a:spcBef>
                <a:spcPts val="0"/>
              </a:spcBef>
              <a:spcAft>
                <a:spcPts val="0"/>
              </a:spcAft>
              <a:buNone/>
            </a:pPr>
            <a:r>
              <a:rPr lang="en-US" sz="1800">
                <a:solidFill>
                  <a:schemeClr val="lt1"/>
                </a:solidFill>
                <a:latin typeface="Times New Roman" panose="02020603050405020304" pitchFamily="18" charset="0"/>
                <a:ea typeface="Calibri"/>
                <a:cs typeface="Times New Roman" panose="02020603050405020304" pitchFamily="18" charset="0"/>
                <a:sym typeface="Calibri"/>
              </a:rPr>
              <a:t>(32)</a:t>
            </a:r>
            <a:endParaRPr sz="1800">
              <a:solidFill>
                <a:schemeClr val="lt1"/>
              </a:solidFill>
              <a:latin typeface="Times New Roman" panose="02020603050405020304" pitchFamily="18" charset="0"/>
              <a:ea typeface="Calibri"/>
              <a:cs typeface="Times New Roman" panose="02020603050405020304" pitchFamily="18" charset="0"/>
              <a:sym typeface="Calibri"/>
            </a:endParaRPr>
          </a:p>
        </p:txBody>
      </p:sp>
      <p:cxnSp>
        <p:nvCxnSpPr>
          <p:cNvPr id="1154" name="Google Shape;1154;p66"/>
          <p:cNvCxnSpPr/>
          <p:nvPr/>
        </p:nvCxnSpPr>
        <p:spPr>
          <a:xfrm rot="5400000">
            <a:off x="8323577" y="3334366"/>
            <a:ext cx="1071562" cy="2117"/>
          </a:xfrm>
          <a:prstGeom prst="straightConnector1">
            <a:avLst/>
          </a:prstGeom>
          <a:noFill/>
          <a:ln w="34925" cap="flat" cmpd="sng">
            <a:solidFill>
              <a:srgbClr val="C00000"/>
            </a:solidFill>
            <a:prstDash val="solid"/>
            <a:round/>
            <a:headEnd type="none" w="sm" len="sm"/>
            <a:tailEnd type="stealth" w="med" len="med"/>
          </a:ln>
        </p:spPr>
      </p:cxnSp>
      <p:sp>
        <p:nvSpPr>
          <p:cNvPr id="1155" name="Google Shape;1155;p66"/>
          <p:cNvSpPr/>
          <p:nvPr/>
        </p:nvSpPr>
        <p:spPr>
          <a:xfrm>
            <a:off x="8173717" y="2217471"/>
            <a:ext cx="1809751" cy="623887"/>
          </a:xfrm>
          <a:prstGeom prst="rect">
            <a:avLst/>
          </a:prstGeom>
          <a:solidFill>
            <a:schemeClr val="accent2"/>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Times New Roman" panose="02020603050405020304" pitchFamily="18" charset="0"/>
                <a:ea typeface="Calibri"/>
                <a:cs typeface="Times New Roman" panose="02020603050405020304" pitchFamily="18" charset="0"/>
                <a:sym typeface="Calibri"/>
              </a:rPr>
              <a:t>Offset</a:t>
            </a:r>
            <a:endParaRPr>
              <a:latin typeface="Times New Roman" panose="02020603050405020304" pitchFamily="18" charset="0"/>
              <a:cs typeface="Times New Roman" panose="02020603050405020304" pitchFamily="18" charset="0"/>
            </a:endParaRPr>
          </a:p>
          <a:p>
            <a:pPr marL="0" marR="0" lvl="0" indent="0" algn="ctr" rtl="0">
              <a:spcBef>
                <a:spcPts val="0"/>
              </a:spcBef>
              <a:spcAft>
                <a:spcPts val="0"/>
              </a:spcAft>
              <a:buNone/>
            </a:pPr>
            <a:r>
              <a:rPr lang="en-US" sz="1800">
                <a:solidFill>
                  <a:schemeClr val="lt1"/>
                </a:solidFill>
                <a:latin typeface="Times New Roman" panose="02020603050405020304" pitchFamily="18" charset="0"/>
                <a:ea typeface="Calibri"/>
                <a:cs typeface="Times New Roman" panose="02020603050405020304" pitchFamily="18" charset="0"/>
                <a:sym typeface="Calibri"/>
              </a:rPr>
              <a:t>(32)</a:t>
            </a:r>
            <a:endParaRPr sz="1800">
              <a:solidFill>
                <a:schemeClr val="lt1"/>
              </a:solidFill>
              <a:latin typeface="Times New Roman" panose="02020603050405020304" pitchFamily="18" charset="0"/>
              <a:ea typeface="Calibri"/>
              <a:cs typeface="Times New Roman" panose="02020603050405020304" pitchFamily="18" charset="0"/>
              <a:sym typeface="Calibri"/>
            </a:endParaRPr>
          </a:p>
        </p:txBody>
      </p:sp>
      <p:sp>
        <p:nvSpPr>
          <p:cNvPr id="1156" name="Google Shape;1156;p66"/>
          <p:cNvSpPr/>
          <p:nvPr/>
        </p:nvSpPr>
        <p:spPr>
          <a:xfrm>
            <a:off x="8574067" y="3118735"/>
            <a:ext cx="2378215" cy="64629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a:solidFill>
                  <a:schemeClr val="dk1"/>
                </a:solidFill>
                <a:latin typeface="Times New Roman" panose="02020603050405020304" pitchFamily="18" charset="0"/>
                <a:ea typeface="Calibri"/>
                <a:cs typeface="Times New Roman" panose="02020603050405020304" pitchFamily="18" charset="0"/>
                <a:sym typeface="Calibri"/>
              </a:rPr>
              <a:t>Offset address Address</a:t>
            </a:r>
            <a:endParaRPr sz="1800" b="1">
              <a:solidFill>
                <a:schemeClr val="dk1"/>
              </a:solidFill>
              <a:latin typeface="Times New Roman" panose="02020603050405020304" pitchFamily="18" charset="0"/>
              <a:ea typeface="Calibri"/>
              <a:cs typeface="Times New Roman" panose="02020603050405020304" pitchFamily="18" charset="0"/>
              <a:sym typeface="Calibri"/>
            </a:endParaRPr>
          </a:p>
        </p:txBody>
      </p:sp>
      <p:cxnSp>
        <p:nvCxnSpPr>
          <p:cNvPr id="1157" name="Google Shape;1157;p66"/>
          <p:cNvCxnSpPr/>
          <p:nvPr/>
        </p:nvCxnSpPr>
        <p:spPr>
          <a:xfrm rot="5400000">
            <a:off x="8323577" y="3334367"/>
            <a:ext cx="1071562" cy="2117"/>
          </a:xfrm>
          <a:prstGeom prst="straightConnector1">
            <a:avLst/>
          </a:prstGeom>
          <a:noFill/>
          <a:ln w="34925" cap="flat" cmpd="sng">
            <a:solidFill>
              <a:srgbClr val="C00000"/>
            </a:solidFill>
            <a:prstDash val="solid"/>
            <a:round/>
            <a:headEnd type="none" w="sm" len="sm"/>
            <a:tailEnd type="stealth" w="med" len="med"/>
          </a:ln>
        </p:spPr>
      </p:cxnSp>
      <p:sp>
        <p:nvSpPr>
          <p:cNvPr id="1158" name="Google Shape;1158;p66"/>
          <p:cNvSpPr/>
          <p:nvPr/>
        </p:nvSpPr>
        <p:spPr>
          <a:xfrm>
            <a:off x="8604325" y="3889978"/>
            <a:ext cx="571500" cy="428625"/>
          </a:xfrm>
          <a:prstGeom prst="ellipse">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rgbClr val="FF0000"/>
                </a:solidFill>
                <a:latin typeface="Times New Roman" panose="02020603050405020304" pitchFamily="18" charset="0"/>
                <a:ea typeface="Calibri"/>
                <a:cs typeface="Times New Roman" panose="02020603050405020304" pitchFamily="18" charset="0"/>
                <a:sym typeface="Calibri"/>
              </a:rPr>
              <a:t>+</a:t>
            </a:r>
            <a:endParaRPr sz="1800">
              <a:solidFill>
                <a:srgbClr val="FF0000"/>
              </a:solidFill>
              <a:latin typeface="Times New Roman" panose="02020603050405020304" pitchFamily="18" charset="0"/>
              <a:ea typeface="Calibri"/>
              <a:cs typeface="Times New Roman" panose="02020603050405020304" pitchFamily="18" charset="0"/>
              <a:sym typeface="Calibri"/>
            </a:endParaRPr>
          </a:p>
        </p:txBody>
      </p:sp>
      <p:cxnSp>
        <p:nvCxnSpPr>
          <p:cNvPr id="1159" name="Google Shape;1159;p66"/>
          <p:cNvCxnSpPr/>
          <p:nvPr/>
        </p:nvCxnSpPr>
        <p:spPr>
          <a:xfrm rot="5400000">
            <a:off x="8462802" y="4785257"/>
            <a:ext cx="857250" cy="2117"/>
          </a:xfrm>
          <a:prstGeom prst="straightConnector1">
            <a:avLst/>
          </a:prstGeom>
          <a:noFill/>
          <a:ln w="34925" cap="flat" cmpd="sng">
            <a:solidFill>
              <a:srgbClr val="C00000"/>
            </a:solidFill>
            <a:prstDash val="solid"/>
            <a:round/>
            <a:headEnd type="none" w="sm" len="sm"/>
            <a:tailEnd type="stealth" w="med" len="med"/>
          </a:ln>
        </p:spPr>
      </p:cxnSp>
      <p:sp>
        <p:nvSpPr>
          <p:cNvPr id="1160" name="Google Shape;1160;p66"/>
          <p:cNvSpPr/>
          <p:nvPr/>
        </p:nvSpPr>
        <p:spPr>
          <a:xfrm>
            <a:off x="8173717" y="2217472"/>
            <a:ext cx="1809751" cy="623887"/>
          </a:xfrm>
          <a:prstGeom prst="rect">
            <a:avLst/>
          </a:prstGeom>
          <a:solidFill>
            <a:schemeClr val="accent2"/>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Times New Roman" panose="02020603050405020304" pitchFamily="18" charset="0"/>
                <a:ea typeface="Calibri"/>
                <a:cs typeface="Times New Roman" panose="02020603050405020304" pitchFamily="18" charset="0"/>
                <a:sym typeface="Calibri"/>
              </a:rPr>
              <a:t>Offset</a:t>
            </a:r>
            <a:endParaRPr>
              <a:latin typeface="Times New Roman" panose="02020603050405020304" pitchFamily="18" charset="0"/>
              <a:cs typeface="Times New Roman" panose="02020603050405020304" pitchFamily="18" charset="0"/>
            </a:endParaRPr>
          </a:p>
          <a:p>
            <a:pPr marL="0" marR="0" lvl="0" indent="0" algn="ctr" rtl="0">
              <a:spcBef>
                <a:spcPts val="0"/>
              </a:spcBef>
              <a:spcAft>
                <a:spcPts val="0"/>
              </a:spcAft>
              <a:buNone/>
            </a:pPr>
            <a:r>
              <a:rPr lang="en-US" sz="1800">
                <a:solidFill>
                  <a:schemeClr val="lt1"/>
                </a:solidFill>
                <a:latin typeface="Times New Roman" panose="02020603050405020304" pitchFamily="18" charset="0"/>
                <a:ea typeface="Calibri"/>
                <a:cs typeface="Times New Roman" panose="02020603050405020304" pitchFamily="18" charset="0"/>
                <a:sym typeface="Calibri"/>
              </a:rPr>
              <a:t>(32)</a:t>
            </a:r>
            <a:endParaRPr sz="1800">
              <a:solidFill>
                <a:schemeClr val="lt1"/>
              </a:solidFill>
              <a:latin typeface="Times New Roman" panose="02020603050405020304" pitchFamily="18" charset="0"/>
              <a:ea typeface="Calibri"/>
              <a:cs typeface="Times New Roman" panose="02020603050405020304" pitchFamily="18" charset="0"/>
              <a:sym typeface="Calibri"/>
            </a:endParaRPr>
          </a:p>
        </p:txBody>
      </p:sp>
      <p:sp>
        <p:nvSpPr>
          <p:cNvPr id="1161" name="Google Shape;1161;p66"/>
          <p:cNvSpPr/>
          <p:nvPr/>
        </p:nvSpPr>
        <p:spPr>
          <a:xfrm>
            <a:off x="8574067" y="3118736"/>
            <a:ext cx="2378215" cy="64629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a:solidFill>
                  <a:schemeClr val="dk1"/>
                </a:solidFill>
                <a:latin typeface="Times New Roman" panose="02020603050405020304" pitchFamily="18" charset="0"/>
                <a:ea typeface="Calibri"/>
                <a:cs typeface="Times New Roman" panose="02020603050405020304" pitchFamily="18" charset="0"/>
                <a:sym typeface="Calibri"/>
              </a:rPr>
              <a:t>Offset address Address</a:t>
            </a:r>
            <a:endParaRPr sz="1800" b="1">
              <a:solidFill>
                <a:schemeClr val="dk1"/>
              </a:solidFill>
              <a:latin typeface="Times New Roman" panose="02020603050405020304" pitchFamily="18" charset="0"/>
              <a:ea typeface="Calibri"/>
              <a:cs typeface="Times New Roman" panose="02020603050405020304" pitchFamily="18" charset="0"/>
              <a:sym typeface="Calibri"/>
            </a:endParaRPr>
          </a:p>
        </p:txBody>
      </p:sp>
      <p:cxnSp>
        <p:nvCxnSpPr>
          <p:cNvPr id="1162" name="Google Shape;1162;p66"/>
          <p:cNvCxnSpPr/>
          <p:nvPr/>
        </p:nvCxnSpPr>
        <p:spPr>
          <a:xfrm rot="5400000">
            <a:off x="8323577" y="3334368"/>
            <a:ext cx="1071562" cy="2117"/>
          </a:xfrm>
          <a:prstGeom prst="straightConnector1">
            <a:avLst/>
          </a:prstGeom>
          <a:noFill/>
          <a:ln w="34925" cap="flat" cmpd="sng">
            <a:solidFill>
              <a:srgbClr val="C00000"/>
            </a:solidFill>
            <a:prstDash val="solid"/>
            <a:round/>
            <a:headEnd type="none" w="sm" len="sm"/>
            <a:tailEnd type="stealth" w="med" len="med"/>
          </a:ln>
        </p:spPr>
      </p:cxnSp>
      <p:sp>
        <p:nvSpPr>
          <p:cNvPr id="1163" name="Google Shape;1163;p66"/>
          <p:cNvSpPr/>
          <p:nvPr/>
        </p:nvSpPr>
        <p:spPr>
          <a:xfrm>
            <a:off x="8173717" y="2217473"/>
            <a:ext cx="1809751" cy="623887"/>
          </a:xfrm>
          <a:prstGeom prst="rect">
            <a:avLst/>
          </a:prstGeom>
          <a:solidFill>
            <a:schemeClr val="accent2"/>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Times New Roman" panose="02020603050405020304" pitchFamily="18" charset="0"/>
                <a:ea typeface="Calibri"/>
                <a:cs typeface="Times New Roman" panose="02020603050405020304" pitchFamily="18" charset="0"/>
                <a:sym typeface="Calibri"/>
              </a:rPr>
              <a:t>Offset</a:t>
            </a:r>
            <a:endParaRPr>
              <a:latin typeface="Times New Roman" panose="02020603050405020304" pitchFamily="18" charset="0"/>
              <a:cs typeface="Times New Roman" panose="02020603050405020304" pitchFamily="18" charset="0"/>
            </a:endParaRPr>
          </a:p>
          <a:p>
            <a:pPr marL="0" marR="0" lvl="0" indent="0" algn="ctr" rtl="0">
              <a:spcBef>
                <a:spcPts val="0"/>
              </a:spcBef>
              <a:spcAft>
                <a:spcPts val="0"/>
              </a:spcAft>
              <a:buNone/>
            </a:pPr>
            <a:r>
              <a:rPr lang="en-US" sz="1800">
                <a:solidFill>
                  <a:schemeClr val="lt1"/>
                </a:solidFill>
                <a:latin typeface="Times New Roman" panose="02020603050405020304" pitchFamily="18" charset="0"/>
                <a:ea typeface="Calibri"/>
                <a:cs typeface="Times New Roman" panose="02020603050405020304" pitchFamily="18" charset="0"/>
                <a:sym typeface="Calibri"/>
              </a:rPr>
              <a:t>(32)</a:t>
            </a:r>
            <a:endParaRPr sz="1800">
              <a:solidFill>
                <a:schemeClr val="lt1"/>
              </a:solidFill>
              <a:latin typeface="Times New Roman" panose="02020603050405020304" pitchFamily="18" charset="0"/>
              <a:ea typeface="Calibri"/>
              <a:cs typeface="Times New Roman" panose="02020603050405020304" pitchFamily="18" charset="0"/>
              <a:sym typeface="Calibri"/>
            </a:endParaRPr>
          </a:p>
        </p:txBody>
      </p:sp>
      <p:cxnSp>
        <p:nvCxnSpPr>
          <p:cNvPr id="1164" name="Google Shape;1164;p66"/>
          <p:cNvCxnSpPr/>
          <p:nvPr/>
        </p:nvCxnSpPr>
        <p:spPr>
          <a:xfrm rot="5400000">
            <a:off x="8323577" y="3334369"/>
            <a:ext cx="1071562" cy="2117"/>
          </a:xfrm>
          <a:prstGeom prst="straightConnector1">
            <a:avLst/>
          </a:prstGeom>
          <a:noFill/>
          <a:ln w="34925" cap="flat" cmpd="sng">
            <a:solidFill>
              <a:srgbClr val="C00000"/>
            </a:solidFill>
            <a:prstDash val="solid"/>
            <a:round/>
            <a:headEnd type="none" w="sm" len="sm"/>
            <a:tailEnd type="stealth" w="med" len="med"/>
          </a:ln>
        </p:spPr>
      </p:cxnSp>
      <p:grpSp>
        <p:nvGrpSpPr>
          <p:cNvPr id="1165" name="Google Shape;1165;p66"/>
          <p:cNvGrpSpPr/>
          <p:nvPr/>
        </p:nvGrpSpPr>
        <p:grpSpPr>
          <a:xfrm>
            <a:off x="8173717" y="2217474"/>
            <a:ext cx="2778565" cy="3114762"/>
            <a:chOff x="8173717" y="2217474"/>
            <a:chExt cx="2778565" cy="3114762"/>
          </a:xfrm>
        </p:grpSpPr>
        <p:sp>
          <p:nvSpPr>
            <p:cNvPr id="1166" name="Google Shape;1166;p66"/>
            <p:cNvSpPr txBox="1"/>
            <p:nvPr/>
          </p:nvSpPr>
          <p:spPr>
            <a:xfrm>
              <a:off x="8665638" y="4408947"/>
              <a:ext cx="1553372" cy="92328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FF0000"/>
                  </a:solidFill>
                  <a:latin typeface="Times New Roman" panose="02020603050405020304" pitchFamily="18" charset="0"/>
                  <a:ea typeface="Calibri"/>
                  <a:cs typeface="Times New Roman" panose="02020603050405020304" pitchFamily="18" charset="0"/>
                  <a:sym typeface="Calibri"/>
                </a:rPr>
                <a:t>Linear address (32 bit)</a:t>
              </a:r>
              <a:endParaRPr sz="1800" b="1">
                <a:solidFill>
                  <a:srgbClr val="FF0000"/>
                </a:solidFill>
                <a:latin typeface="Times New Roman" panose="02020603050405020304" pitchFamily="18" charset="0"/>
                <a:ea typeface="Calibri"/>
                <a:cs typeface="Times New Roman" panose="02020603050405020304" pitchFamily="18" charset="0"/>
                <a:sym typeface="Calibri"/>
              </a:endParaRPr>
            </a:p>
          </p:txBody>
        </p:sp>
        <p:sp>
          <p:nvSpPr>
            <p:cNvPr id="1167" name="Google Shape;1167;p66"/>
            <p:cNvSpPr/>
            <p:nvPr/>
          </p:nvSpPr>
          <p:spPr>
            <a:xfrm>
              <a:off x="8604325" y="3889979"/>
              <a:ext cx="571500" cy="428625"/>
            </a:xfrm>
            <a:prstGeom prst="ellipse">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rgbClr val="FF0000"/>
                  </a:solidFill>
                  <a:latin typeface="Times New Roman" panose="02020603050405020304" pitchFamily="18" charset="0"/>
                  <a:ea typeface="Calibri"/>
                  <a:cs typeface="Times New Roman" panose="02020603050405020304" pitchFamily="18" charset="0"/>
                  <a:sym typeface="Calibri"/>
                </a:rPr>
                <a:t>+</a:t>
              </a:r>
              <a:endParaRPr sz="1800">
                <a:solidFill>
                  <a:srgbClr val="FF0000"/>
                </a:solidFill>
                <a:latin typeface="Times New Roman" panose="02020603050405020304" pitchFamily="18" charset="0"/>
                <a:ea typeface="Calibri"/>
                <a:cs typeface="Times New Roman" panose="02020603050405020304" pitchFamily="18" charset="0"/>
                <a:sym typeface="Calibri"/>
              </a:endParaRPr>
            </a:p>
          </p:txBody>
        </p:sp>
        <p:cxnSp>
          <p:nvCxnSpPr>
            <p:cNvPr id="1168" name="Google Shape;1168;p66"/>
            <p:cNvCxnSpPr/>
            <p:nvPr/>
          </p:nvCxnSpPr>
          <p:spPr>
            <a:xfrm rot="5400000">
              <a:off x="8462802" y="4785258"/>
              <a:ext cx="857250" cy="2117"/>
            </a:xfrm>
            <a:prstGeom prst="straightConnector1">
              <a:avLst/>
            </a:prstGeom>
            <a:noFill/>
            <a:ln w="34925" cap="flat" cmpd="sng">
              <a:solidFill>
                <a:srgbClr val="C00000"/>
              </a:solidFill>
              <a:prstDash val="solid"/>
              <a:round/>
              <a:headEnd type="none" w="sm" len="sm"/>
              <a:tailEnd type="stealth" w="med" len="med"/>
            </a:ln>
          </p:spPr>
        </p:cxnSp>
        <p:sp>
          <p:nvSpPr>
            <p:cNvPr id="1169" name="Google Shape;1169;p66"/>
            <p:cNvSpPr/>
            <p:nvPr/>
          </p:nvSpPr>
          <p:spPr>
            <a:xfrm>
              <a:off x="8574067" y="3118737"/>
              <a:ext cx="2378215" cy="64629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a:solidFill>
                    <a:schemeClr val="dk1"/>
                  </a:solidFill>
                  <a:latin typeface="Times New Roman" panose="02020603050405020304" pitchFamily="18" charset="0"/>
                  <a:ea typeface="Calibri"/>
                  <a:cs typeface="Times New Roman" panose="02020603050405020304" pitchFamily="18" charset="0"/>
                  <a:sym typeface="Calibri"/>
                </a:rPr>
                <a:t>Offset address Address</a:t>
              </a:r>
              <a:endParaRPr sz="1800" b="1">
                <a:solidFill>
                  <a:schemeClr val="dk1"/>
                </a:solidFill>
                <a:latin typeface="Times New Roman" panose="02020603050405020304" pitchFamily="18" charset="0"/>
                <a:ea typeface="Calibri"/>
                <a:cs typeface="Times New Roman" panose="02020603050405020304" pitchFamily="18" charset="0"/>
                <a:sym typeface="Calibri"/>
              </a:endParaRPr>
            </a:p>
          </p:txBody>
        </p:sp>
        <p:sp>
          <p:nvSpPr>
            <p:cNvPr id="1170" name="Google Shape;1170;p66"/>
            <p:cNvSpPr/>
            <p:nvPr/>
          </p:nvSpPr>
          <p:spPr>
            <a:xfrm>
              <a:off x="8173717" y="2217474"/>
              <a:ext cx="1809751" cy="623887"/>
            </a:xfrm>
            <a:prstGeom prst="rect">
              <a:avLst/>
            </a:prstGeom>
            <a:solidFill>
              <a:schemeClr val="accent2"/>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Times New Roman" panose="02020603050405020304" pitchFamily="18" charset="0"/>
                  <a:ea typeface="Calibri"/>
                  <a:cs typeface="Times New Roman" panose="02020603050405020304" pitchFamily="18" charset="0"/>
                  <a:sym typeface="Calibri"/>
                </a:rPr>
                <a:t>Offset</a:t>
              </a:r>
              <a:endParaRPr>
                <a:latin typeface="Times New Roman" panose="02020603050405020304" pitchFamily="18" charset="0"/>
                <a:cs typeface="Times New Roman" panose="02020603050405020304" pitchFamily="18" charset="0"/>
              </a:endParaRPr>
            </a:p>
            <a:p>
              <a:pPr marL="0" marR="0" lvl="0" indent="0" algn="ctr" rtl="0">
                <a:spcBef>
                  <a:spcPts val="0"/>
                </a:spcBef>
                <a:spcAft>
                  <a:spcPts val="0"/>
                </a:spcAft>
                <a:buNone/>
              </a:pPr>
              <a:r>
                <a:rPr lang="en-US" sz="1800">
                  <a:solidFill>
                    <a:schemeClr val="lt1"/>
                  </a:solidFill>
                  <a:latin typeface="Times New Roman" panose="02020603050405020304" pitchFamily="18" charset="0"/>
                  <a:ea typeface="Calibri"/>
                  <a:cs typeface="Times New Roman" panose="02020603050405020304" pitchFamily="18" charset="0"/>
                  <a:sym typeface="Calibri"/>
                </a:rPr>
                <a:t>(32)</a:t>
              </a:r>
              <a:endParaRPr sz="1800">
                <a:solidFill>
                  <a:schemeClr val="lt1"/>
                </a:solidFill>
                <a:latin typeface="Times New Roman" panose="02020603050405020304" pitchFamily="18" charset="0"/>
                <a:ea typeface="Calibri"/>
                <a:cs typeface="Times New Roman" panose="02020603050405020304" pitchFamily="18" charset="0"/>
                <a:sym typeface="Calibri"/>
              </a:endParaRPr>
            </a:p>
          </p:txBody>
        </p:sp>
        <p:cxnSp>
          <p:nvCxnSpPr>
            <p:cNvPr id="1171" name="Google Shape;1171;p66"/>
            <p:cNvCxnSpPr/>
            <p:nvPr/>
          </p:nvCxnSpPr>
          <p:spPr>
            <a:xfrm rot="5400000">
              <a:off x="8323577" y="3334370"/>
              <a:ext cx="1071562" cy="2117"/>
            </a:xfrm>
            <a:prstGeom prst="straightConnector1">
              <a:avLst/>
            </a:prstGeom>
            <a:noFill/>
            <a:ln w="34925" cap="flat" cmpd="sng">
              <a:solidFill>
                <a:srgbClr val="C00000"/>
              </a:solidFill>
              <a:prstDash val="solid"/>
              <a:round/>
              <a:headEnd type="none" w="sm" len="sm"/>
              <a:tailEnd type="stealth" w="med" len="med"/>
            </a:ln>
          </p:spPr>
        </p:cxnSp>
      </p:grpSp>
      <p:sp>
        <p:nvSpPr>
          <p:cNvPr id="1173" name="Google Shape;1173;p66"/>
          <p:cNvSpPr txBox="1"/>
          <p:nvPr/>
        </p:nvSpPr>
        <p:spPr>
          <a:xfrm>
            <a:off x="8737600" y="6356393"/>
            <a:ext cx="28448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1200">
                <a:solidFill>
                  <a:srgbClr val="888888"/>
                </a:solidFill>
                <a:latin typeface="Times New Roman" panose="02020603050405020304" pitchFamily="18" charset="0"/>
                <a:ea typeface="Calibri"/>
                <a:cs typeface="Times New Roman" panose="02020603050405020304" pitchFamily="18" charset="0"/>
                <a:sym typeface="Calibri"/>
              </a:rPr>
              <a:t>78</a:t>
            </a:fld>
            <a:endParaRPr sz="1200">
              <a:solidFill>
                <a:srgbClr val="888888"/>
              </a:solidFill>
              <a:latin typeface="Times New Roman" panose="02020603050405020304" pitchFamily="18" charset="0"/>
              <a:ea typeface="Calibri"/>
              <a:cs typeface="Times New Roman" panose="02020603050405020304" pitchFamily="18" charset="0"/>
              <a:sym typeface="Calibri"/>
            </a:endParaRPr>
          </a:p>
        </p:txBody>
      </p:sp>
      <p:sp>
        <p:nvSpPr>
          <p:cNvPr id="1174" name="Google Shape;1174;p66"/>
          <p:cNvSpPr txBox="1"/>
          <p:nvPr/>
        </p:nvSpPr>
        <p:spPr>
          <a:xfrm>
            <a:off x="1" y="972290"/>
            <a:ext cx="6312259" cy="13233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dirty="0">
                <a:solidFill>
                  <a:srgbClr val="C00000"/>
                </a:solidFill>
                <a:latin typeface="Times New Roman" panose="02020603050405020304" pitchFamily="18" charset="0"/>
                <a:ea typeface="Calibri"/>
                <a:cs typeface="Times New Roman" panose="02020603050405020304" pitchFamily="18" charset="0"/>
                <a:sym typeface="Calibri"/>
              </a:rPr>
              <a:t>Linear Address of segment descriptor </a:t>
            </a:r>
            <a:endParaRPr dirty="0">
              <a:latin typeface="Times New Roman" panose="02020603050405020304" pitchFamily="18" charset="0"/>
              <a:cs typeface="Times New Roman" panose="02020603050405020304" pitchFamily="18" charset="0"/>
            </a:endParaRPr>
          </a:p>
          <a:p>
            <a:pPr marL="0" marR="0" lvl="0" indent="0" algn="l" rtl="0">
              <a:spcBef>
                <a:spcPts val="0"/>
              </a:spcBef>
              <a:spcAft>
                <a:spcPts val="0"/>
              </a:spcAft>
              <a:buNone/>
            </a:pPr>
            <a:r>
              <a:rPr lang="en-US" sz="2000" b="1" dirty="0">
                <a:solidFill>
                  <a:srgbClr val="C00000"/>
                </a:solidFill>
                <a:latin typeface="Times New Roman" panose="02020603050405020304" pitchFamily="18" charset="0"/>
                <a:ea typeface="Calibri"/>
                <a:cs typeface="Times New Roman" panose="02020603050405020304" pitchFamily="18" charset="0"/>
                <a:sym typeface="Calibri"/>
              </a:rPr>
              <a:t>(present in GDT/LDT)= (</a:t>
            </a:r>
            <a:r>
              <a:rPr lang="en-US" sz="2000" b="1" dirty="0">
                <a:solidFill>
                  <a:srgbClr val="002060"/>
                </a:solidFill>
                <a:latin typeface="Times New Roman" panose="02020603050405020304" pitchFamily="18" charset="0"/>
                <a:ea typeface="Calibri"/>
                <a:cs typeface="Times New Roman" panose="02020603050405020304" pitchFamily="18" charset="0"/>
                <a:sym typeface="Calibri"/>
              </a:rPr>
              <a:t>32 bit Base Address of GDT) </a:t>
            </a:r>
            <a:endParaRPr dirty="0">
              <a:latin typeface="Times New Roman" panose="02020603050405020304" pitchFamily="18" charset="0"/>
              <a:cs typeface="Times New Roman" panose="02020603050405020304" pitchFamily="18" charset="0"/>
            </a:endParaRPr>
          </a:p>
          <a:p>
            <a:pPr marL="0" marR="0" lvl="0" indent="0" algn="l" rtl="0">
              <a:spcBef>
                <a:spcPts val="0"/>
              </a:spcBef>
              <a:spcAft>
                <a:spcPts val="0"/>
              </a:spcAft>
              <a:buNone/>
            </a:pPr>
            <a:r>
              <a:rPr lang="en-US" sz="2000" b="1" dirty="0">
                <a:solidFill>
                  <a:srgbClr val="002060"/>
                </a:solidFill>
                <a:latin typeface="Times New Roman" panose="02020603050405020304" pitchFamily="18" charset="0"/>
                <a:ea typeface="Calibri"/>
                <a:cs typeface="Times New Roman" panose="02020603050405020304" pitchFamily="18" charset="0"/>
                <a:sym typeface="Calibri"/>
              </a:rPr>
              <a:t>	                 + 13 bit Index x 8  (Offset with in GDT)</a:t>
            </a:r>
            <a:endParaRPr sz="2000" b="1" dirty="0">
              <a:solidFill>
                <a:srgbClr val="002060"/>
              </a:solidFill>
              <a:latin typeface="Times New Roman" panose="02020603050405020304" pitchFamily="18" charset="0"/>
              <a:ea typeface="Calibri"/>
              <a:cs typeface="Times New Roman" panose="02020603050405020304" pitchFamily="18" charset="0"/>
              <a:sym typeface="Calibri"/>
            </a:endParaRPr>
          </a:p>
        </p:txBody>
      </p:sp>
      <p:sp>
        <p:nvSpPr>
          <p:cNvPr id="1175" name="Google Shape;1175;p66"/>
          <p:cNvSpPr txBox="1"/>
          <p:nvPr/>
        </p:nvSpPr>
        <p:spPr>
          <a:xfrm>
            <a:off x="6839989" y="1074138"/>
            <a:ext cx="4902648" cy="27695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dirty="0">
                <a:solidFill>
                  <a:schemeClr val="dk1"/>
                </a:solidFill>
                <a:latin typeface="Times New Roman" panose="02020603050405020304" pitchFamily="18" charset="0"/>
                <a:ea typeface="Calibri"/>
                <a:cs typeface="Times New Roman" panose="02020603050405020304" pitchFamily="18" charset="0"/>
                <a:sym typeface="Calibri"/>
              </a:rPr>
              <a:t>*Reference: Part of the slide is taken from PPTs created by Prof. S. D. </a:t>
            </a:r>
            <a:r>
              <a:rPr lang="en-US" sz="1200" dirty="0" err="1">
                <a:solidFill>
                  <a:schemeClr val="dk1"/>
                </a:solidFill>
                <a:latin typeface="Times New Roman" panose="02020603050405020304" pitchFamily="18" charset="0"/>
                <a:ea typeface="Calibri"/>
                <a:cs typeface="Times New Roman" panose="02020603050405020304" pitchFamily="18" charset="0"/>
                <a:sym typeface="Calibri"/>
              </a:rPr>
              <a:t>Oza</a:t>
            </a:r>
            <a:endParaRPr sz="1200" dirty="0">
              <a:solidFill>
                <a:schemeClr val="dk1"/>
              </a:solidFill>
              <a:latin typeface="Times New Roman" panose="02020603050405020304" pitchFamily="18" charset="0"/>
              <a:ea typeface="Calibri"/>
              <a:cs typeface="Times New Roman" panose="02020603050405020304" pitchFamily="18" charset="0"/>
              <a:sym typeface="Calibri"/>
            </a:endParaRPr>
          </a:p>
        </p:txBody>
      </p:sp>
      <p:sp>
        <p:nvSpPr>
          <p:cNvPr id="1176" name="Google Shape;1176;p66"/>
          <p:cNvSpPr/>
          <p:nvPr/>
        </p:nvSpPr>
        <p:spPr>
          <a:xfrm>
            <a:off x="1179231" y="4953857"/>
            <a:ext cx="481121" cy="389530"/>
          </a:xfrm>
          <a:prstGeom prst="ellipse">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Times New Roman" panose="02020603050405020304" pitchFamily="18" charset="0"/>
                <a:ea typeface="Calibri"/>
                <a:cs typeface="Times New Roman" panose="02020603050405020304" pitchFamily="18" charset="0"/>
                <a:sym typeface="Calibri"/>
              </a:rPr>
              <a:t>+</a:t>
            </a:r>
            <a:endParaRPr sz="1800">
              <a:solidFill>
                <a:schemeClr val="lt1"/>
              </a:solidFill>
              <a:latin typeface="Times New Roman" panose="02020603050405020304" pitchFamily="18" charset="0"/>
              <a:ea typeface="Calibri"/>
              <a:cs typeface="Times New Roman" panose="02020603050405020304" pitchFamily="18" charset="0"/>
              <a:sym typeface="Calibri"/>
            </a:endParaRPr>
          </a:p>
        </p:txBody>
      </p:sp>
      <p:cxnSp>
        <p:nvCxnSpPr>
          <p:cNvPr id="1177" name="Google Shape;1177;p66"/>
          <p:cNvCxnSpPr/>
          <p:nvPr/>
        </p:nvCxnSpPr>
        <p:spPr>
          <a:xfrm rot="10800000" flipH="1">
            <a:off x="1678694" y="4732066"/>
            <a:ext cx="3179100" cy="454500"/>
          </a:xfrm>
          <a:prstGeom prst="bentConnector3">
            <a:avLst>
              <a:gd name="adj1" fmla="val 78762"/>
            </a:avLst>
          </a:prstGeom>
          <a:noFill/>
          <a:ln w="9525" cap="flat" cmpd="sng">
            <a:solidFill>
              <a:srgbClr val="4A7DBA"/>
            </a:solidFill>
            <a:prstDash val="solid"/>
            <a:round/>
            <a:headEnd type="stealth" w="med" len="med"/>
            <a:tailEnd type="stealth" w="med" len="med"/>
          </a:ln>
        </p:spPr>
      </p:cxnSp>
      <p:sp>
        <p:nvSpPr>
          <p:cNvPr id="1178" name="Google Shape;1178;p66"/>
          <p:cNvSpPr/>
          <p:nvPr/>
        </p:nvSpPr>
        <p:spPr>
          <a:xfrm>
            <a:off x="1286885" y="4786314"/>
            <a:ext cx="265811" cy="178235"/>
          </a:xfrm>
          <a:prstGeom prst="downArrow">
            <a:avLst>
              <a:gd name="adj1" fmla="val 50000"/>
              <a:gd name="adj2" fmla="val 50000"/>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imes New Roman" panose="02020603050405020304" pitchFamily="18" charset="0"/>
              <a:ea typeface="Calibri"/>
              <a:cs typeface="Times New Roman" panose="02020603050405020304" pitchFamily="18" charset="0"/>
              <a:sym typeface="Calibri"/>
            </a:endParaRPr>
          </a:p>
        </p:txBody>
      </p:sp>
      <p:sp>
        <p:nvSpPr>
          <p:cNvPr id="1179" name="Google Shape;1179;p66"/>
          <p:cNvSpPr/>
          <p:nvPr/>
        </p:nvSpPr>
        <p:spPr>
          <a:xfrm>
            <a:off x="1286885" y="5343387"/>
            <a:ext cx="265811" cy="169445"/>
          </a:xfrm>
          <a:prstGeom prst="upArrow">
            <a:avLst>
              <a:gd name="adj1" fmla="val 50000"/>
              <a:gd name="adj2" fmla="val 50000"/>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imes New Roman" panose="02020603050405020304" pitchFamily="18" charset="0"/>
              <a:ea typeface="Calibri"/>
              <a:cs typeface="Times New Roman" panose="02020603050405020304" pitchFamily="18" charset="0"/>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3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3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4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4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3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3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4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4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15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15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15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12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12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12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13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13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123"/>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132"/>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124"/>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153"/>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154"/>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1156"/>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157"/>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158"/>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1161"/>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1162"/>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1164"/>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1176"/>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nodeType="clickEffect">
                                  <p:stCondLst>
                                    <p:cond delay="0"/>
                                  </p:stCondLst>
                                  <p:childTnLst>
                                    <p:set>
                                      <p:cBhvr>
                                        <p:cTn id="80" dur="1" fill="hold">
                                          <p:stCondLst>
                                            <p:cond delay="0"/>
                                          </p:stCondLst>
                                        </p:cTn>
                                        <p:tgtEl>
                                          <p:spTgt spid="1177"/>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nodeType="clickEffect">
                                  <p:stCondLst>
                                    <p:cond delay="0"/>
                                  </p:stCondLst>
                                  <p:childTnLst>
                                    <p:set>
                                      <p:cBhvr>
                                        <p:cTn id="84" dur="1" fill="hold">
                                          <p:stCondLst>
                                            <p:cond delay="0"/>
                                          </p:stCondLst>
                                        </p:cTn>
                                        <p:tgtEl>
                                          <p:spTgt spid="11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1183"/>
        <p:cNvGrpSpPr/>
        <p:nvPr/>
      </p:nvGrpSpPr>
      <p:grpSpPr>
        <a:xfrm>
          <a:off x="0" y="0"/>
          <a:ext cx="0" cy="0"/>
          <a:chOff x="0" y="0"/>
          <a:chExt cx="0" cy="0"/>
        </a:xfrm>
      </p:grpSpPr>
      <p:sp>
        <p:nvSpPr>
          <p:cNvPr id="1184" name="Google Shape;1184;p67"/>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endParaRPr/>
          </a:p>
        </p:txBody>
      </p:sp>
      <p:sp>
        <p:nvSpPr>
          <p:cNvPr id="1185" name="Google Shape;1185;p67"/>
          <p:cNvSpPr txBox="1">
            <a:spLocks noGrp="1"/>
          </p:cNvSpPr>
          <p:nvPr>
            <p:ph type="body" idx="1"/>
          </p:nvPr>
        </p:nvSpPr>
        <p:spPr>
          <a:xfrm>
            <a:off x="609600" y="1600206"/>
            <a:ext cx="10972800" cy="4525963"/>
          </a:xfrm>
          <a:prstGeom prst="rect">
            <a:avLst/>
          </a:prstGeom>
          <a:noFill/>
          <a:ln>
            <a:noFill/>
          </a:ln>
        </p:spPr>
        <p:txBody>
          <a:bodyPr spcFirstLastPara="1" wrap="square" lIns="91425" tIns="45700" rIns="91425" bIns="45700" anchor="t" anchorCtr="0">
            <a:normAutofit/>
          </a:bodyPr>
          <a:lstStyle/>
          <a:p>
            <a:pPr marL="342900" lvl="0" indent="-139700" algn="l" rtl="0">
              <a:spcBef>
                <a:spcPts val="0"/>
              </a:spcBef>
              <a:spcAft>
                <a:spcPts val="0"/>
              </a:spcAft>
              <a:buClr>
                <a:schemeClr val="dk1"/>
              </a:buClr>
              <a:buSzPts val="3200"/>
              <a:buNone/>
            </a:pPr>
            <a:endParaRPr/>
          </a:p>
        </p:txBody>
      </p:sp>
      <p:sp>
        <p:nvSpPr>
          <p:cNvPr id="1186" name="Google Shape;1186;p67"/>
          <p:cNvSpPr txBox="1">
            <a:spLocks noGrp="1"/>
          </p:cNvSpPr>
          <p:nvPr>
            <p:ph type="dt" idx="10"/>
          </p:nvPr>
        </p:nvSpPr>
        <p:spPr>
          <a:xfrm>
            <a:off x="609600" y="6356393"/>
            <a:ext cx="28448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C2735482-F08B-453F-8BA3-9430BAB74E76}" type="datetime1">
              <a:rPr lang="en-US" smtClean="0"/>
              <a:t>3/29/2023</a:t>
            </a:fld>
            <a:endParaRPr/>
          </a:p>
        </p:txBody>
      </p:sp>
      <p:sp>
        <p:nvSpPr>
          <p:cNvPr id="1187" name="Google Shape;1187;p67"/>
          <p:cNvSpPr txBox="1">
            <a:spLocks noGrp="1"/>
          </p:cNvSpPr>
          <p:nvPr>
            <p:ph type="ftr" idx="11"/>
          </p:nvPr>
        </p:nvSpPr>
        <p:spPr>
          <a:xfrm>
            <a:off x="4165600" y="6356393"/>
            <a:ext cx="3860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GB" smtClean="0"/>
              <a:t>Microprocessor Architecture and Internet of Things_CET3014B    Unit 3      2022-23     S4  </a:t>
            </a:r>
            <a:endParaRPr/>
          </a:p>
        </p:txBody>
      </p:sp>
      <p:sp>
        <p:nvSpPr>
          <p:cNvPr id="1188" name="Google Shape;1188;p67"/>
          <p:cNvSpPr txBox="1">
            <a:spLocks noGrp="1"/>
          </p:cNvSpPr>
          <p:nvPr>
            <p:ph type="sldNum" idx="12"/>
          </p:nvPr>
        </p:nvSpPr>
        <p:spPr>
          <a:xfrm>
            <a:off x="8737600" y="6356393"/>
            <a:ext cx="28448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79</a:t>
            </a:fld>
            <a:endParaRPr/>
          </a:p>
        </p:txBody>
      </p:sp>
      <p:pic>
        <p:nvPicPr>
          <p:cNvPr id="1189" name="Google Shape;1189;p67"/>
          <p:cNvPicPr preferRelativeResize="0"/>
          <p:nvPr/>
        </p:nvPicPr>
        <p:blipFill rotWithShape="1">
          <a:blip r:embed="rId3">
            <a:alphaModFix/>
          </a:blip>
          <a:srcRect/>
          <a:stretch/>
        </p:blipFill>
        <p:spPr>
          <a:xfrm>
            <a:off x="263236" y="110836"/>
            <a:ext cx="11720946" cy="6015333"/>
          </a:xfrm>
          <a:prstGeom prst="rect">
            <a:avLst/>
          </a:prstGeom>
          <a:noFill/>
          <a:ln>
            <a:noFill/>
          </a:ln>
        </p:spPr>
      </p:pic>
      <p:pic>
        <p:nvPicPr>
          <p:cNvPr id="1190" name="Google Shape;1190;p67"/>
          <p:cNvPicPr preferRelativeResize="0"/>
          <p:nvPr/>
        </p:nvPicPr>
        <p:blipFill rotWithShape="1">
          <a:blip r:embed="rId4">
            <a:alphaModFix/>
          </a:blip>
          <a:srcRect/>
          <a:stretch/>
        </p:blipFill>
        <p:spPr>
          <a:xfrm>
            <a:off x="6288087" y="84107"/>
            <a:ext cx="3476625" cy="1285875"/>
          </a:xfrm>
          <a:prstGeom prst="rect">
            <a:avLst/>
          </a:prstGeom>
          <a:noFill/>
          <a:ln>
            <a:noFill/>
          </a:ln>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6"/>
          <p:cNvSpPr txBox="1">
            <a:spLocks noGrp="1"/>
          </p:cNvSpPr>
          <p:nvPr>
            <p:ph type="title"/>
          </p:nvPr>
        </p:nvSpPr>
        <p:spPr>
          <a:xfrm>
            <a:off x="944560" y="27788"/>
            <a:ext cx="9377363" cy="968375"/>
          </a:xfrm>
          <a:prstGeom prst="rect">
            <a:avLst/>
          </a:prstGeom>
          <a:noFill/>
          <a:ln>
            <a:noFill/>
          </a:ln>
        </p:spPr>
        <p:txBody>
          <a:bodyPr spcFirstLastPara="1" wrap="square" lIns="91425" tIns="45700" rIns="91425" bIns="45700" anchor="ctr" anchorCtr="0">
            <a:normAutofit/>
          </a:bodyPr>
          <a:lstStyle/>
          <a:p>
            <a:pPr algn="ctr"/>
            <a:r>
              <a:rPr lang="en-IN" b="1" dirty="0">
                <a:latin typeface="Times New Roman" panose="02020603050405020304" pitchFamily="18" charset="0"/>
                <a:cs typeface="Times New Roman" panose="02020603050405020304" pitchFamily="18" charset="0"/>
              </a:rPr>
              <a:t>Learning Resources: </a:t>
            </a:r>
            <a:r>
              <a:rPr lang="en-IN" dirty="0">
                <a:latin typeface="Times New Roman" panose="02020603050405020304" pitchFamily="18" charset="0"/>
                <a:cs typeface="Times New Roman" panose="02020603050405020304" pitchFamily="18" charset="0"/>
              </a:rPr>
              <a:t>	</a:t>
            </a:r>
          </a:p>
        </p:txBody>
      </p:sp>
      <p:sp>
        <p:nvSpPr>
          <p:cNvPr id="178" name="Google Shape;178;p6"/>
          <p:cNvSpPr txBox="1">
            <a:spLocks noGrp="1"/>
          </p:cNvSpPr>
          <p:nvPr>
            <p:ph type="body" idx="1"/>
          </p:nvPr>
        </p:nvSpPr>
        <p:spPr>
          <a:xfrm>
            <a:off x="845557" y="1042200"/>
            <a:ext cx="11221752" cy="5210802"/>
          </a:xfrm>
          <a:prstGeom prst="rect">
            <a:avLst/>
          </a:prstGeom>
          <a:noFill/>
          <a:ln>
            <a:noFill/>
          </a:ln>
        </p:spPr>
        <p:txBody>
          <a:bodyPr spcFirstLastPara="1" wrap="square" lIns="91425" tIns="45700" rIns="91425" bIns="45700" anchor="t" anchorCtr="0">
            <a:noAutofit/>
          </a:bodyPr>
          <a:lstStyle/>
          <a:p>
            <a:pPr marL="0" indent="0">
              <a:lnSpc>
                <a:spcPct val="100000"/>
              </a:lnSpc>
              <a:spcBef>
                <a:spcPts val="0"/>
              </a:spcBef>
              <a:buNone/>
            </a:pPr>
            <a:r>
              <a:rPr lang="en-IN" sz="2200" b="1" dirty="0">
                <a:latin typeface="Times New Roman" panose="02020603050405020304" pitchFamily="18" charset="0"/>
                <a:cs typeface="Times New Roman" panose="02020603050405020304" pitchFamily="18" charset="0"/>
              </a:rPr>
              <a:t>Text Books: </a:t>
            </a:r>
            <a:endParaRPr lang="en-IN" sz="2200" dirty="0">
              <a:latin typeface="Times New Roman" panose="02020603050405020304" pitchFamily="18" charset="0"/>
              <a:cs typeface="Times New Roman" panose="02020603050405020304" pitchFamily="18" charset="0"/>
            </a:endParaRPr>
          </a:p>
          <a:p>
            <a:pPr marL="0" indent="0">
              <a:lnSpc>
                <a:spcPct val="100000"/>
              </a:lnSpc>
              <a:spcBef>
                <a:spcPts val="0"/>
              </a:spcBef>
              <a:buNone/>
            </a:pPr>
            <a:r>
              <a:rPr lang="en-GB" sz="2200" dirty="0">
                <a:latin typeface="Times New Roman" panose="02020603050405020304" pitchFamily="18" charset="0"/>
                <a:cs typeface="Times New Roman" panose="02020603050405020304" pitchFamily="18" charset="0"/>
              </a:rPr>
              <a:t>1. The Internet of Things by </a:t>
            </a:r>
            <a:r>
              <a:rPr lang="en-GB" sz="2200" dirty="0" err="1">
                <a:latin typeface="Times New Roman" panose="02020603050405020304" pitchFamily="18" charset="0"/>
                <a:cs typeface="Times New Roman" panose="02020603050405020304" pitchFamily="18" charset="0"/>
              </a:rPr>
              <a:t>Hakima</a:t>
            </a:r>
            <a:r>
              <a:rPr lang="en-GB" sz="2200" dirty="0">
                <a:latin typeface="Times New Roman" panose="02020603050405020304" pitchFamily="18" charset="0"/>
                <a:cs typeface="Times New Roman" panose="02020603050405020304" pitchFamily="18" charset="0"/>
              </a:rPr>
              <a:t> </a:t>
            </a:r>
            <a:r>
              <a:rPr lang="en-GB" sz="2200" dirty="0" err="1">
                <a:latin typeface="Times New Roman" panose="02020603050405020304" pitchFamily="18" charset="0"/>
                <a:cs typeface="Times New Roman" panose="02020603050405020304" pitchFamily="18" charset="0"/>
              </a:rPr>
              <a:t>Chaouchi</a:t>
            </a:r>
            <a:r>
              <a:rPr lang="en-GB" sz="2200" dirty="0">
                <a:latin typeface="Times New Roman" panose="02020603050405020304" pitchFamily="18" charset="0"/>
                <a:cs typeface="Times New Roman" panose="02020603050405020304" pitchFamily="18" charset="0"/>
              </a:rPr>
              <a:t> Publishers: ISTE and Willey </a:t>
            </a:r>
          </a:p>
          <a:p>
            <a:pPr marL="0" indent="0">
              <a:lnSpc>
                <a:spcPct val="100000"/>
              </a:lnSpc>
              <a:spcBef>
                <a:spcPts val="0"/>
              </a:spcBef>
              <a:buNone/>
            </a:pPr>
            <a:r>
              <a:rPr lang="en-GB" sz="2200" dirty="0">
                <a:latin typeface="Times New Roman" panose="02020603050405020304" pitchFamily="18" charset="0"/>
                <a:cs typeface="Times New Roman" panose="02020603050405020304" pitchFamily="18" charset="0"/>
              </a:rPr>
              <a:t>2. James </a:t>
            </a:r>
            <a:r>
              <a:rPr lang="en-GB" sz="2200" dirty="0" err="1">
                <a:latin typeface="Times New Roman" panose="02020603050405020304" pitchFamily="18" charset="0"/>
                <a:cs typeface="Times New Roman" panose="02020603050405020304" pitchFamily="18" charset="0"/>
              </a:rPr>
              <a:t>Antonakos</a:t>
            </a:r>
            <a:r>
              <a:rPr lang="en-GB" sz="2200" dirty="0">
                <a:latin typeface="Times New Roman" panose="02020603050405020304" pitchFamily="18" charset="0"/>
                <a:cs typeface="Times New Roman" panose="02020603050405020304" pitchFamily="18" charset="0"/>
              </a:rPr>
              <a:t>, “The Pentium Microprocessor”, 2004, Pearson Education ISBN – 81-7808-545-3. </a:t>
            </a:r>
          </a:p>
          <a:p>
            <a:pPr marL="0" indent="0">
              <a:lnSpc>
                <a:spcPct val="100000"/>
              </a:lnSpc>
              <a:spcBef>
                <a:spcPts val="0"/>
              </a:spcBef>
              <a:buNone/>
            </a:pPr>
            <a:endParaRPr lang="en-IN" sz="2200" dirty="0">
              <a:latin typeface="Times New Roman" panose="02020603050405020304" pitchFamily="18" charset="0"/>
              <a:cs typeface="Times New Roman" panose="02020603050405020304" pitchFamily="18" charset="0"/>
            </a:endParaRPr>
          </a:p>
          <a:p>
            <a:pPr marL="0" indent="0">
              <a:lnSpc>
                <a:spcPct val="100000"/>
              </a:lnSpc>
              <a:spcBef>
                <a:spcPts val="0"/>
              </a:spcBef>
              <a:buNone/>
            </a:pPr>
            <a:r>
              <a:rPr lang="en-IN" sz="2200" b="1" dirty="0">
                <a:latin typeface="Times New Roman" panose="02020603050405020304" pitchFamily="18" charset="0"/>
                <a:cs typeface="Times New Roman" panose="02020603050405020304" pitchFamily="18" charset="0"/>
              </a:rPr>
              <a:t>Reference </a:t>
            </a:r>
            <a:r>
              <a:rPr lang="en-IN" sz="2200" b="1" dirty="0" smtClean="0">
                <a:latin typeface="Times New Roman" panose="02020603050405020304" pitchFamily="18" charset="0"/>
                <a:cs typeface="Times New Roman" panose="02020603050405020304" pitchFamily="18" charset="0"/>
              </a:rPr>
              <a:t>Books: </a:t>
            </a:r>
            <a:endParaRPr lang="en-IN" sz="2200" b="1" dirty="0">
              <a:latin typeface="Times New Roman" panose="02020603050405020304" pitchFamily="18" charset="0"/>
              <a:cs typeface="Times New Roman" panose="02020603050405020304" pitchFamily="18" charset="0"/>
            </a:endParaRPr>
          </a:p>
          <a:p>
            <a:pPr marL="0" indent="0">
              <a:lnSpc>
                <a:spcPct val="100000"/>
              </a:lnSpc>
              <a:spcBef>
                <a:spcPts val="0"/>
              </a:spcBef>
              <a:buNone/>
            </a:pPr>
            <a:r>
              <a:rPr lang="en-GB" sz="2200" dirty="0">
                <a:latin typeface="Times New Roman" panose="02020603050405020304" pitchFamily="18" charset="0"/>
                <a:cs typeface="Times New Roman" panose="02020603050405020304" pitchFamily="18" charset="0"/>
              </a:rPr>
              <a:t>1. Beginning Arduino by </a:t>
            </a:r>
            <a:r>
              <a:rPr lang="en-GB" sz="2200" dirty="0" err="1">
                <a:latin typeface="Times New Roman" panose="02020603050405020304" pitchFamily="18" charset="0"/>
                <a:cs typeface="Times New Roman" panose="02020603050405020304" pitchFamily="18" charset="0"/>
              </a:rPr>
              <a:t>Micheal</a:t>
            </a:r>
            <a:r>
              <a:rPr lang="en-GB" sz="2200" dirty="0">
                <a:latin typeface="Times New Roman" panose="02020603050405020304" pitchFamily="18" charset="0"/>
                <a:cs typeface="Times New Roman" panose="02020603050405020304" pitchFamily="18" charset="0"/>
              </a:rPr>
              <a:t> </a:t>
            </a:r>
            <a:r>
              <a:rPr lang="en-GB" sz="2200" dirty="0" err="1">
                <a:latin typeface="Times New Roman" panose="02020603050405020304" pitchFamily="18" charset="0"/>
                <a:cs typeface="Times New Roman" panose="02020603050405020304" pitchFamily="18" charset="0"/>
              </a:rPr>
              <a:t>McRoberts</a:t>
            </a:r>
            <a:r>
              <a:rPr lang="en-GB" sz="2200" dirty="0">
                <a:latin typeface="Times New Roman" panose="02020603050405020304" pitchFamily="18" charset="0"/>
                <a:cs typeface="Times New Roman" panose="02020603050405020304" pitchFamily="18" charset="0"/>
              </a:rPr>
              <a:t> Publishers: Technology in Action </a:t>
            </a:r>
          </a:p>
          <a:p>
            <a:pPr marL="0" indent="0">
              <a:lnSpc>
                <a:spcPct val="100000"/>
              </a:lnSpc>
              <a:spcBef>
                <a:spcPts val="0"/>
              </a:spcBef>
              <a:buNone/>
            </a:pPr>
            <a:r>
              <a:rPr lang="en-GB" sz="2200" dirty="0">
                <a:latin typeface="Times New Roman" panose="02020603050405020304" pitchFamily="18" charset="0"/>
                <a:cs typeface="Times New Roman" panose="02020603050405020304" pitchFamily="18" charset="0"/>
              </a:rPr>
              <a:t>2. IoT Fundamental by </a:t>
            </a:r>
            <a:r>
              <a:rPr lang="en-GB" sz="2200" dirty="0" err="1">
                <a:latin typeface="Times New Roman" panose="02020603050405020304" pitchFamily="18" charset="0"/>
                <a:cs typeface="Times New Roman" panose="02020603050405020304" pitchFamily="18" charset="0"/>
              </a:rPr>
              <a:t>Devid</a:t>
            </a:r>
            <a:r>
              <a:rPr lang="en-GB" sz="2200" dirty="0">
                <a:latin typeface="Times New Roman" panose="02020603050405020304" pitchFamily="18" charset="0"/>
                <a:cs typeface="Times New Roman" panose="02020603050405020304" pitchFamily="18" charset="0"/>
              </a:rPr>
              <a:t> Hanes Publishers: CISCO </a:t>
            </a:r>
          </a:p>
          <a:p>
            <a:pPr marL="0" indent="0">
              <a:lnSpc>
                <a:spcPct val="100000"/>
              </a:lnSpc>
              <a:spcBef>
                <a:spcPts val="0"/>
              </a:spcBef>
              <a:buNone/>
            </a:pPr>
            <a:r>
              <a:rPr lang="en-GB" sz="2200" dirty="0">
                <a:latin typeface="Times New Roman" panose="02020603050405020304" pitchFamily="18" charset="0"/>
                <a:cs typeface="Times New Roman" panose="02020603050405020304" pitchFamily="18" charset="0"/>
              </a:rPr>
              <a:t>3. Raspberry Pi Cookbook for Python Programmers by Tim Cox Publishers: PACKT </a:t>
            </a:r>
          </a:p>
          <a:p>
            <a:pPr marL="0" indent="0">
              <a:lnSpc>
                <a:spcPct val="100000"/>
              </a:lnSpc>
              <a:spcBef>
                <a:spcPts val="0"/>
              </a:spcBef>
              <a:buNone/>
            </a:pPr>
            <a:r>
              <a:rPr lang="en-GB" sz="2200" dirty="0">
                <a:latin typeface="Times New Roman" panose="02020603050405020304" pitchFamily="18" charset="0"/>
                <a:cs typeface="Times New Roman" panose="02020603050405020304" pitchFamily="18" charset="0"/>
              </a:rPr>
              <a:t>4. The Official Raspberry Pi Project Book </a:t>
            </a:r>
          </a:p>
          <a:p>
            <a:pPr marL="0" indent="0">
              <a:lnSpc>
                <a:spcPct val="100000"/>
              </a:lnSpc>
              <a:spcBef>
                <a:spcPts val="0"/>
              </a:spcBef>
              <a:buNone/>
            </a:pPr>
            <a:r>
              <a:rPr lang="en-GB" sz="2200" dirty="0">
                <a:latin typeface="Times New Roman" panose="02020603050405020304" pitchFamily="18" charset="0"/>
                <a:cs typeface="Times New Roman" panose="02020603050405020304" pitchFamily="18" charset="0"/>
              </a:rPr>
              <a:t>5. Beginning Sensor Networks with Arduino and Raspberry Pi by Charles Bell Publishers: Technology in Action </a:t>
            </a:r>
          </a:p>
          <a:p>
            <a:pPr marL="0" indent="0">
              <a:lnSpc>
                <a:spcPct val="100000"/>
              </a:lnSpc>
              <a:spcBef>
                <a:spcPts val="0"/>
              </a:spcBef>
              <a:buNone/>
            </a:pPr>
            <a:r>
              <a:rPr lang="en-GB" sz="2200" dirty="0">
                <a:latin typeface="Times New Roman" panose="02020603050405020304" pitchFamily="18" charset="0"/>
                <a:cs typeface="Times New Roman" panose="02020603050405020304" pitchFamily="18" charset="0"/>
              </a:rPr>
              <a:t>6. Intel architecture software developer's manual volume 3. </a:t>
            </a:r>
          </a:p>
          <a:p>
            <a:pPr marL="0" indent="0">
              <a:lnSpc>
                <a:spcPct val="100000"/>
              </a:lnSpc>
              <a:spcBef>
                <a:spcPts val="0"/>
              </a:spcBef>
              <a:buNone/>
            </a:pPr>
            <a:r>
              <a:rPr lang="en-GB" sz="2200" dirty="0">
                <a:latin typeface="Times New Roman" panose="02020603050405020304" pitchFamily="18" charset="0"/>
                <a:cs typeface="Times New Roman" panose="02020603050405020304" pitchFamily="18" charset="0"/>
              </a:rPr>
              <a:t>7. Intel architecture software developer's manual volume 1. </a:t>
            </a:r>
          </a:p>
          <a:p>
            <a:pPr marL="0" indent="0">
              <a:lnSpc>
                <a:spcPct val="100000"/>
              </a:lnSpc>
              <a:spcBef>
                <a:spcPts val="0"/>
              </a:spcBef>
              <a:buNone/>
            </a:pPr>
            <a:r>
              <a:rPr lang="en-GB" sz="2200" dirty="0">
                <a:latin typeface="Times New Roman" panose="02020603050405020304" pitchFamily="18" charset="0"/>
                <a:cs typeface="Times New Roman" panose="02020603050405020304" pitchFamily="18" charset="0"/>
              </a:rPr>
              <a:t>8. Intel 64 and IA-32 Architecture’s software developer's manual </a:t>
            </a:r>
          </a:p>
          <a:p>
            <a:pPr marL="114300" indent="0">
              <a:lnSpc>
                <a:spcPct val="100000"/>
              </a:lnSpc>
              <a:buNone/>
            </a:pPr>
            <a:r>
              <a:rPr lang="en-IN" sz="2200" dirty="0">
                <a:latin typeface="Times New Roman" panose="02020603050405020304" pitchFamily="18" charset="0"/>
                <a:cs typeface="Times New Roman" panose="02020603050405020304" pitchFamily="18" charset="0"/>
              </a:rPr>
              <a:t>	</a:t>
            </a:r>
          </a:p>
        </p:txBody>
      </p:sp>
      <p:sp>
        <p:nvSpPr>
          <p:cNvPr id="179" name="Google Shape;179;p6"/>
          <p:cNvSpPr txBox="1">
            <a:spLocks noGrp="1"/>
          </p:cNvSpPr>
          <p:nvPr>
            <p:ph type="dt" idx="10"/>
          </p:nvPr>
        </p:nvSpPr>
        <p:spPr>
          <a:xfrm>
            <a:off x="762000" y="6459538"/>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C30C3DDC-E678-4231-8AE1-ABB4652935D3}" type="datetime1">
              <a:rPr lang="en-US" sz="1050" b="1" smtClean="0">
                <a:solidFill>
                  <a:srgbClr val="000000"/>
                </a:solidFill>
                <a:latin typeface="Times New Roman" panose="02020603050405020304" pitchFamily="18" charset="0"/>
                <a:cs typeface="Times New Roman" panose="02020603050405020304" pitchFamily="18" charset="0"/>
                <a:sym typeface="Times New Roman"/>
              </a:rPr>
              <a:t>3/29/2023</a:t>
            </a:fld>
            <a:endParaRPr sz="1050" b="1">
              <a:solidFill>
                <a:srgbClr val="000000"/>
              </a:solidFill>
              <a:latin typeface="Times New Roman" panose="02020603050405020304" pitchFamily="18" charset="0"/>
              <a:ea typeface="Times New Roman"/>
              <a:cs typeface="Times New Roman" panose="02020603050405020304" pitchFamily="18" charset="0"/>
              <a:sym typeface="Times New Roman"/>
            </a:endParaRPr>
          </a:p>
        </p:txBody>
      </p:sp>
      <p:sp>
        <p:nvSpPr>
          <p:cNvPr id="180" name="Google Shape;180;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GB" smtClean="0">
                <a:latin typeface="Times New Roman" panose="02020603050405020304" pitchFamily="18" charset="0"/>
                <a:cs typeface="Times New Roman" panose="02020603050405020304" pitchFamily="18" charset="0"/>
              </a:rPr>
              <a:t>Microprocessor Architecture and Internet of Things_CET3014B    Unit 3      2022-23     S4  </a:t>
            </a:r>
            <a:endParaRPr>
              <a:latin typeface="Times New Roman" panose="02020603050405020304" pitchFamily="18" charset="0"/>
              <a:cs typeface="Times New Roman" panose="02020603050405020304" pitchFamily="18" charset="0"/>
            </a:endParaRPr>
          </a:p>
        </p:txBody>
      </p:sp>
      <p:sp>
        <p:nvSpPr>
          <p:cNvPr id="181" name="Google Shape;181;p6"/>
          <p:cNvSpPr/>
          <p:nvPr/>
        </p:nvSpPr>
        <p:spPr>
          <a:xfrm>
            <a:off x="62491" y="35746"/>
            <a:ext cx="654050" cy="864123"/>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4400"/>
              <a:buFont typeface="Arial"/>
              <a:buNone/>
            </a:pPr>
            <a:endParaRPr sz="4400">
              <a:solidFill>
                <a:schemeClr val="dk1"/>
              </a:solidFill>
              <a:latin typeface="Times New Roman" panose="02020603050405020304" pitchFamily="18" charset="0"/>
              <a:ea typeface="Calibri"/>
              <a:cs typeface="Times New Roman" panose="02020603050405020304" pitchFamily="18" charset="0"/>
              <a:sym typeface="Calibri"/>
            </a:endParaRPr>
          </a:p>
        </p:txBody>
      </p:sp>
      <p:cxnSp>
        <p:nvCxnSpPr>
          <p:cNvPr id="182" name="Google Shape;182;p6"/>
          <p:cNvCxnSpPr/>
          <p:nvPr/>
        </p:nvCxnSpPr>
        <p:spPr>
          <a:xfrm rot="10800000" flipH="1">
            <a:off x="0" y="957180"/>
            <a:ext cx="12192000" cy="27709"/>
          </a:xfrm>
          <a:prstGeom prst="straightConnector1">
            <a:avLst/>
          </a:prstGeom>
          <a:noFill/>
          <a:ln w="9525" cap="flat" cmpd="sng">
            <a:solidFill>
              <a:srgbClr val="00B050"/>
            </a:solidFill>
            <a:prstDash val="solid"/>
            <a:miter lim="800000"/>
            <a:headEnd type="none" w="sm" len="sm"/>
            <a:tailEnd type="none" w="sm" len="sm"/>
          </a:ln>
        </p:spPr>
      </p:cxnSp>
      <p:sp>
        <p:nvSpPr>
          <p:cNvPr id="183" name="Google Shape;183;p6"/>
          <p:cNvSpPr/>
          <p:nvPr/>
        </p:nvSpPr>
        <p:spPr>
          <a:xfrm>
            <a:off x="146051" y="6356350"/>
            <a:ext cx="471487" cy="457200"/>
          </a:xfrm>
          <a:prstGeom prst="rect">
            <a:avLst/>
          </a:prstGeom>
          <a:solidFill>
            <a:srgbClr val="7030A0"/>
          </a:solidFill>
          <a:ln w="12700" cap="flat" cmpd="sng">
            <a:solidFill>
              <a:srgbClr val="7030A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imes New Roman" panose="02020603050405020304" pitchFamily="18" charset="0"/>
              <a:cs typeface="Times New Roman" panose="02020603050405020304" pitchFamily="18" charset="0"/>
              <a:sym typeface="Arial"/>
            </a:endParaRPr>
          </a:p>
        </p:txBody>
      </p:sp>
      <p:cxnSp>
        <p:nvCxnSpPr>
          <p:cNvPr id="184" name="Google Shape;184;p6"/>
          <p:cNvCxnSpPr/>
          <p:nvPr/>
        </p:nvCxnSpPr>
        <p:spPr>
          <a:xfrm flipH="1">
            <a:off x="773905" y="13063"/>
            <a:ext cx="14288" cy="6821487"/>
          </a:xfrm>
          <a:prstGeom prst="straightConnector1">
            <a:avLst/>
          </a:prstGeom>
          <a:noFill/>
          <a:ln w="15875" cap="flat" cmpd="sng">
            <a:solidFill>
              <a:srgbClr val="00B050"/>
            </a:solidFill>
            <a:prstDash val="solid"/>
            <a:miter lim="800000"/>
            <a:headEnd type="none" w="sm" len="sm"/>
            <a:tailEnd type="none" w="sm" len="sm"/>
          </a:ln>
        </p:spPr>
      </p:cxnSp>
      <p:cxnSp>
        <p:nvCxnSpPr>
          <p:cNvPr id="185" name="Google Shape;185;p6"/>
          <p:cNvCxnSpPr/>
          <p:nvPr/>
        </p:nvCxnSpPr>
        <p:spPr>
          <a:xfrm>
            <a:off x="-10316" y="6264275"/>
            <a:ext cx="12192000" cy="0"/>
          </a:xfrm>
          <a:prstGeom prst="straightConnector1">
            <a:avLst/>
          </a:prstGeom>
          <a:noFill/>
          <a:ln w="15875" cap="flat" cmpd="sng">
            <a:solidFill>
              <a:srgbClr val="00B050"/>
            </a:solidFill>
            <a:prstDash val="solid"/>
            <a:miter lim="800000"/>
            <a:headEnd type="none" w="sm" len="sm"/>
            <a:tailEnd type="none" w="sm" len="sm"/>
          </a:ln>
        </p:spPr>
      </p:cxnSp>
      <p:sp>
        <p:nvSpPr>
          <p:cNvPr id="186" name="Google Shape;186;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atin typeface="Times New Roman" panose="02020603050405020304" pitchFamily="18" charset="0"/>
                <a:cs typeface="Times New Roman" panose="02020603050405020304" pitchFamily="18" charset="0"/>
              </a:rPr>
              <a:t>8</a:t>
            </a:fld>
            <a:endParaRPr>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73353804"/>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1194"/>
        <p:cNvGrpSpPr/>
        <p:nvPr/>
      </p:nvGrpSpPr>
      <p:grpSpPr>
        <a:xfrm>
          <a:off x="0" y="0"/>
          <a:ext cx="0" cy="0"/>
          <a:chOff x="0" y="0"/>
          <a:chExt cx="0" cy="0"/>
        </a:xfrm>
      </p:grpSpPr>
      <p:sp>
        <p:nvSpPr>
          <p:cNvPr id="1195" name="Google Shape;1195;p68"/>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endParaRPr/>
          </a:p>
        </p:txBody>
      </p:sp>
      <p:pic>
        <p:nvPicPr>
          <p:cNvPr id="1196" name="Google Shape;1196;p68"/>
          <p:cNvPicPr preferRelativeResize="0">
            <a:picLocks noGrp="1"/>
          </p:cNvPicPr>
          <p:nvPr>
            <p:ph type="body" idx="1"/>
          </p:nvPr>
        </p:nvPicPr>
        <p:blipFill rotWithShape="1">
          <a:blip r:embed="rId3">
            <a:alphaModFix/>
          </a:blip>
          <a:srcRect/>
          <a:stretch/>
        </p:blipFill>
        <p:spPr>
          <a:xfrm>
            <a:off x="263236" y="110837"/>
            <a:ext cx="11568546" cy="6123708"/>
          </a:xfrm>
          <a:prstGeom prst="rect">
            <a:avLst/>
          </a:prstGeom>
          <a:noFill/>
          <a:ln>
            <a:noFill/>
          </a:ln>
        </p:spPr>
      </p:pic>
      <p:sp>
        <p:nvSpPr>
          <p:cNvPr id="1197" name="Google Shape;1197;p68"/>
          <p:cNvSpPr txBox="1">
            <a:spLocks noGrp="1"/>
          </p:cNvSpPr>
          <p:nvPr>
            <p:ph type="dt" idx="10"/>
          </p:nvPr>
        </p:nvSpPr>
        <p:spPr>
          <a:xfrm>
            <a:off x="609600" y="6356393"/>
            <a:ext cx="28448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68937557-1346-4D66-BFAE-5F4ED738EEF4}" type="datetime1">
              <a:rPr lang="en-US" smtClean="0"/>
              <a:t>3/29/2023</a:t>
            </a:fld>
            <a:endParaRPr/>
          </a:p>
        </p:txBody>
      </p:sp>
      <p:sp>
        <p:nvSpPr>
          <p:cNvPr id="1198" name="Google Shape;1198;p68"/>
          <p:cNvSpPr txBox="1">
            <a:spLocks noGrp="1"/>
          </p:cNvSpPr>
          <p:nvPr>
            <p:ph type="ftr" idx="11"/>
          </p:nvPr>
        </p:nvSpPr>
        <p:spPr>
          <a:xfrm>
            <a:off x="4165600" y="6356393"/>
            <a:ext cx="3860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GB" smtClean="0"/>
              <a:t>Microprocessor Architecture and Internet of Things_CET3014B    Unit 3      2022-23     S4  </a:t>
            </a:r>
            <a:endParaRPr/>
          </a:p>
        </p:txBody>
      </p:sp>
      <p:sp>
        <p:nvSpPr>
          <p:cNvPr id="1199" name="Google Shape;1199;p68"/>
          <p:cNvSpPr txBox="1">
            <a:spLocks noGrp="1"/>
          </p:cNvSpPr>
          <p:nvPr>
            <p:ph type="sldNum" idx="12"/>
          </p:nvPr>
        </p:nvSpPr>
        <p:spPr>
          <a:xfrm>
            <a:off x="8737600" y="6356393"/>
            <a:ext cx="28448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80</a:t>
            </a:fld>
            <a:endParaRPr/>
          </a:p>
        </p:txBody>
      </p:sp>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1203"/>
        <p:cNvGrpSpPr/>
        <p:nvPr/>
      </p:nvGrpSpPr>
      <p:grpSpPr>
        <a:xfrm>
          <a:off x="0" y="0"/>
          <a:ext cx="0" cy="0"/>
          <a:chOff x="0" y="0"/>
          <a:chExt cx="0" cy="0"/>
        </a:xfrm>
      </p:grpSpPr>
      <p:sp>
        <p:nvSpPr>
          <p:cNvPr id="1204" name="Google Shape;1204;p69"/>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endParaRPr/>
          </a:p>
        </p:txBody>
      </p:sp>
      <p:graphicFrame>
        <p:nvGraphicFramePr>
          <p:cNvPr id="1205" name="Google Shape;1205;p69"/>
          <p:cNvGraphicFramePr/>
          <p:nvPr>
            <p:extLst>
              <p:ext uri="{D42A27DB-BD31-4B8C-83A1-F6EECF244321}">
                <p14:modId xmlns:p14="http://schemas.microsoft.com/office/powerpoint/2010/main" val="793232582"/>
              </p:ext>
            </p:extLst>
          </p:nvPr>
        </p:nvGraphicFramePr>
        <p:xfrm>
          <a:off x="242454" y="150998"/>
          <a:ext cx="11707100" cy="6141335"/>
        </p:xfrm>
        <a:graphic>
          <a:graphicData uri="http://schemas.openxmlformats.org/drawingml/2006/table">
            <a:tbl>
              <a:tblPr firstRow="1" firstCol="1" bandRow="1">
                <a:noFill/>
                <a:tableStyleId>{C14310B4-761D-440C-B97F-3B79ECA8EF60}</a:tableStyleId>
              </a:tblPr>
              <a:tblGrid>
                <a:gridCol w="1434800">
                  <a:extLst>
                    <a:ext uri="{9D8B030D-6E8A-4147-A177-3AD203B41FA5}">
                      <a16:colId xmlns:a16="http://schemas.microsoft.com/office/drawing/2014/main" val="20000"/>
                    </a:ext>
                  </a:extLst>
                </a:gridCol>
                <a:gridCol w="10272300">
                  <a:extLst>
                    <a:ext uri="{9D8B030D-6E8A-4147-A177-3AD203B41FA5}">
                      <a16:colId xmlns:a16="http://schemas.microsoft.com/office/drawing/2014/main" val="20001"/>
                    </a:ext>
                  </a:extLst>
                </a:gridCol>
              </a:tblGrid>
              <a:tr h="593975">
                <a:tc>
                  <a:txBody>
                    <a:bodyPr/>
                    <a:lstStyle/>
                    <a:p>
                      <a:pPr marL="0" marR="0" lvl="0" indent="0" algn="l" rtl="0">
                        <a:lnSpc>
                          <a:spcPct val="100000"/>
                        </a:lnSpc>
                        <a:spcBef>
                          <a:spcPts val="0"/>
                        </a:spcBef>
                        <a:spcAft>
                          <a:spcPts val="0"/>
                        </a:spcAft>
                        <a:buNone/>
                      </a:pPr>
                      <a:r>
                        <a:rPr lang="en-US" sz="2800">
                          <a:latin typeface="Times New Roman"/>
                          <a:ea typeface="Times New Roman"/>
                          <a:cs typeface="Times New Roman"/>
                          <a:sym typeface="Times New Roman"/>
                        </a:rPr>
                        <a:t>Q1</a:t>
                      </a:r>
                      <a:endParaRPr sz="2800">
                        <a:latin typeface="Times New Roman"/>
                        <a:ea typeface="Times New Roman"/>
                        <a:cs typeface="Times New Roman"/>
                        <a:sym typeface="Times New Roman"/>
                      </a:endParaRPr>
                    </a:p>
                  </a:txBody>
                  <a:tcPr marL="68575" marR="68575" marT="0" marB="0"/>
                </a:tc>
                <a:tc>
                  <a:txBody>
                    <a:bodyPr/>
                    <a:lstStyle/>
                    <a:p>
                      <a:pPr marL="0" marR="0" lvl="0" indent="0" algn="just" rtl="0">
                        <a:lnSpc>
                          <a:spcPct val="100000"/>
                        </a:lnSpc>
                        <a:spcBef>
                          <a:spcPts val="0"/>
                        </a:spcBef>
                        <a:spcAft>
                          <a:spcPts val="0"/>
                        </a:spcAft>
                        <a:buNone/>
                      </a:pPr>
                      <a:r>
                        <a:rPr lang="en-US" sz="2800">
                          <a:latin typeface="Times New Roman"/>
                          <a:ea typeface="Times New Roman"/>
                          <a:cs typeface="Times New Roman"/>
                          <a:sym typeface="Times New Roman"/>
                        </a:rPr>
                        <a:t>Explain segment level protections in Pentium.</a:t>
                      </a:r>
                      <a:endParaRPr sz="2800">
                        <a:solidFill>
                          <a:srgbClr val="000000"/>
                        </a:solidFill>
                        <a:latin typeface="Times New Roman"/>
                        <a:ea typeface="Times New Roman"/>
                        <a:cs typeface="Times New Roman"/>
                        <a:sym typeface="Times New Roman"/>
                      </a:endParaRPr>
                    </a:p>
                  </a:txBody>
                  <a:tcPr marL="68575" marR="68575" marT="0" marB="0"/>
                </a:tc>
                <a:extLst>
                  <a:ext uri="{0D108BD9-81ED-4DB2-BD59-A6C34878D82A}">
                    <a16:rowId xmlns:a16="http://schemas.microsoft.com/office/drawing/2014/main" val="10000"/>
                  </a:ext>
                </a:extLst>
              </a:tr>
              <a:tr h="1007725">
                <a:tc>
                  <a:txBody>
                    <a:bodyPr/>
                    <a:lstStyle/>
                    <a:p>
                      <a:pPr marL="0" marR="0" lvl="0" indent="0" algn="l" rtl="0">
                        <a:lnSpc>
                          <a:spcPct val="100000"/>
                        </a:lnSpc>
                        <a:spcBef>
                          <a:spcPts val="0"/>
                        </a:spcBef>
                        <a:spcAft>
                          <a:spcPts val="0"/>
                        </a:spcAft>
                        <a:buNone/>
                      </a:pPr>
                      <a:r>
                        <a:rPr lang="en-US" sz="2800">
                          <a:latin typeface="Times New Roman"/>
                          <a:ea typeface="Times New Roman"/>
                          <a:cs typeface="Times New Roman"/>
                          <a:sym typeface="Times New Roman"/>
                        </a:rPr>
                        <a:t>Q2.</a:t>
                      </a:r>
                      <a:endParaRPr sz="2800">
                        <a:latin typeface="Times New Roman"/>
                        <a:ea typeface="Times New Roman"/>
                        <a:cs typeface="Times New Roman"/>
                        <a:sym typeface="Times New Roman"/>
                      </a:endParaRPr>
                    </a:p>
                  </a:txBody>
                  <a:tcPr marL="68575" marR="68575" marT="0" marB="0"/>
                </a:tc>
                <a:tc>
                  <a:txBody>
                    <a:bodyPr/>
                    <a:lstStyle/>
                    <a:p>
                      <a:pPr marL="0" marR="0" lvl="0" indent="0" algn="just" rtl="0">
                        <a:lnSpc>
                          <a:spcPct val="100000"/>
                        </a:lnSpc>
                        <a:spcBef>
                          <a:spcPts val="0"/>
                        </a:spcBef>
                        <a:spcAft>
                          <a:spcPts val="0"/>
                        </a:spcAft>
                        <a:buNone/>
                      </a:pPr>
                      <a:r>
                        <a:rPr lang="en-US" sz="2800" dirty="0">
                          <a:latin typeface="Times New Roman"/>
                          <a:ea typeface="Times New Roman"/>
                          <a:cs typeface="Times New Roman"/>
                          <a:sym typeface="Times New Roman"/>
                        </a:rPr>
                        <a:t>If the value in the segment selector is </a:t>
                      </a:r>
                      <a:r>
                        <a:rPr lang="en-US" sz="2800" dirty="0">
                          <a:solidFill>
                            <a:srgbClr val="C00000"/>
                          </a:solidFill>
                          <a:latin typeface="Times New Roman"/>
                          <a:ea typeface="Times New Roman"/>
                          <a:cs typeface="Times New Roman"/>
                          <a:sym typeface="Times New Roman"/>
                        </a:rPr>
                        <a:t>DS=0043</a:t>
                      </a:r>
                      <a:r>
                        <a:rPr lang="en-US" sz="2800" dirty="0">
                          <a:latin typeface="Times New Roman"/>
                          <a:ea typeface="Times New Roman"/>
                          <a:cs typeface="Times New Roman"/>
                          <a:sym typeface="Times New Roman"/>
                        </a:rPr>
                        <a:t>H, find</a:t>
                      </a:r>
                      <a:endParaRPr sz="2800" dirty="0">
                        <a:latin typeface="Times New Roman"/>
                        <a:ea typeface="Times New Roman"/>
                        <a:cs typeface="Times New Roman"/>
                        <a:sym typeface="Times New Roman"/>
                      </a:endParaRPr>
                    </a:p>
                    <a:p>
                      <a:pPr marL="0" marR="0" lvl="0" indent="-177800" algn="just" rtl="0">
                        <a:lnSpc>
                          <a:spcPct val="100000"/>
                        </a:lnSpc>
                        <a:spcBef>
                          <a:spcPts val="0"/>
                        </a:spcBef>
                        <a:spcAft>
                          <a:spcPts val="0"/>
                        </a:spcAft>
                        <a:buClr>
                          <a:schemeClr val="dk1"/>
                        </a:buClr>
                        <a:buSzPts val="2800"/>
                        <a:buFont typeface="Calibri"/>
                        <a:buAutoNum type="alphaLcPeriod"/>
                      </a:pPr>
                      <a:r>
                        <a:rPr lang="en-US" sz="2800" dirty="0">
                          <a:latin typeface="Times New Roman"/>
                          <a:ea typeface="Times New Roman"/>
                          <a:cs typeface="Times New Roman"/>
                          <a:sym typeface="Times New Roman"/>
                        </a:rPr>
                        <a:t>Descriptor table accessed</a:t>
                      </a:r>
                      <a:endParaRPr sz="2800" dirty="0">
                        <a:latin typeface="Times New Roman"/>
                        <a:ea typeface="Times New Roman"/>
                        <a:cs typeface="Times New Roman"/>
                        <a:sym typeface="Times New Roman"/>
                      </a:endParaRPr>
                    </a:p>
                    <a:p>
                      <a:pPr marL="0" marR="0" lvl="0" indent="-177800" algn="just" rtl="0">
                        <a:lnSpc>
                          <a:spcPct val="100000"/>
                        </a:lnSpc>
                        <a:spcBef>
                          <a:spcPts val="0"/>
                        </a:spcBef>
                        <a:spcAft>
                          <a:spcPts val="0"/>
                        </a:spcAft>
                        <a:buClr>
                          <a:schemeClr val="dk1"/>
                        </a:buClr>
                        <a:buSzPts val="2800"/>
                        <a:buFont typeface="Calibri"/>
                        <a:buAutoNum type="alphaLcPeriod"/>
                      </a:pPr>
                      <a:r>
                        <a:rPr lang="en-US" sz="2800" dirty="0">
                          <a:latin typeface="Times New Roman"/>
                          <a:ea typeface="Times New Roman"/>
                          <a:cs typeface="Times New Roman"/>
                          <a:sym typeface="Times New Roman"/>
                        </a:rPr>
                        <a:t>Descriptor number in the table</a:t>
                      </a:r>
                      <a:endParaRPr sz="2800" dirty="0">
                        <a:latin typeface="Times New Roman"/>
                        <a:ea typeface="Times New Roman"/>
                        <a:cs typeface="Times New Roman"/>
                        <a:sym typeface="Times New Roman"/>
                      </a:endParaRPr>
                    </a:p>
                    <a:p>
                      <a:pPr marL="0" marR="0" lvl="0" indent="-177800" algn="just" rtl="0">
                        <a:lnSpc>
                          <a:spcPct val="100000"/>
                        </a:lnSpc>
                        <a:spcBef>
                          <a:spcPts val="0"/>
                        </a:spcBef>
                        <a:spcAft>
                          <a:spcPts val="0"/>
                        </a:spcAft>
                        <a:buClr>
                          <a:schemeClr val="dk1"/>
                        </a:buClr>
                        <a:buSzPts val="2800"/>
                        <a:buFont typeface="Calibri"/>
                        <a:buAutoNum type="alphaLcPeriod"/>
                      </a:pPr>
                      <a:r>
                        <a:rPr lang="en-US" sz="2800" dirty="0">
                          <a:latin typeface="Times New Roman"/>
                          <a:ea typeface="Times New Roman"/>
                          <a:cs typeface="Times New Roman"/>
                          <a:sym typeface="Times New Roman"/>
                        </a:rPr>
                        <a:t>Address of the </a:t>
                      </a:r>
                      <a:r>
                        <a:rPr lang="en-US" sz="2800" dirty="0" smtClean="0">
                          <a:latin typeface="Times New Roman"/>
                          <a:ea typeface="Times New Roman"/>
                          <a:cs typeface="Times New Roman"/>
                          <a:sym typeface="Times New Roman"/>
                        </a:rPr>
                        <a:t>descriptor </a:t>
                      </a:r>
                      <a:r>
                        <a:rPr lang="en-US" sz="2400" dirty="0" smtClean="0">
                          <a:latin typeface="Times New Roman"/>
                          <a:ea typeface="Times New Roman"/>
                          <a:cs typeface="Times New Roman"/>
                          <a:sym typeface="Times New Roman"/>
                        </a:rPr>
                        <a:t>(Assume </a:t>
                      </a:r>
                      <a:r>
                        <a:rPr lang="en-US" sz="2400" dirty="0">
                          <a:latin typeface="Times New Roman"/>
                          <a:ea typeface="Times New Roman"/>
                          <a:cs typeface="Times New Roman"/>
                          <a:sym typeface="Times New Roman"/>
                        </a:rPr>
                        <a:t>GDT Base Address is 00000010H) </a:t>
                      </a:r>
                      <a:endParaRPr lang="en-US" sz="2800" dirty="0" smtClean="0">
                        <a:latin typeface="Times New Roman"/>
                        <a:ea typeface="Times New Roman"/>
                        <a:cs typeface="Times New Roman"/>
                        <a:sym typeface="Times New Roman"/>
                      </a:endParaRPr>
                    </a:p>
                    <a:p>
                      <a:pPr marL="0" marR="0" lvl="0" indent="0" algn="just" rtl="0">
                        <a:lnSpc>
                          <a:spcPct val="100000"/>
                        </a:lnSpc>
                        <a:spcBef>
                          <a:spcPts val="0"/>
                        </a:spcBef>
                        <a:spcAft>
                          <a:spcPts val="0"/>
                        </a:spcAft>
                        <a:buClr>
                          <a:schemeClr val="dk1"/>
                        </a:buClr>
                        <a:buSzPts val="2800"/>
                        <a:buFont typeface="Calibri"/>
                        <a:buNone/>
                      </a:pPr>
                      <a:r>
                        <a:rPr lang="en-US" sz="2800" dirty="0" smtClean="0">
                          <a:latin typeface="Times New Roman"/>
                          <a:ea typeface="Times New Roman"/>
                          <a:cs typeface="Times New Roman"/>
                          <a:sym typeface="Times New Roman"/>
                        </a:rPr>
                        <a:t>d</a:t>
                      </a:r>
                      <a:r>
                        <a:rPr lang="en-US" sz="2800" dirty="0">
                          <a:latin typeface="Times New Roman"/>
                          <a:ea typeface="Times New Roman"/>
                          <a:cs typeface="Times New Roman"/>
                          <a:sym typeface="Times New Roman"/>
                        </a:rPr>
                        <a:t>. RPL value </a:t>
                      </a:r>
                      <a:endParaRPr sz="2800" dirty="0">
                        <a:solidFill>
                          <a:srgbClr val="000000"/>
                        </a:solidFill>
                        <a:latin typeface="Times New Roman"/>
                        <a:ea typeface="Times New Roman"/>
                        <a:cs typeface="Times New Roman"/>
                        <a:sym typeface="Times New Roman"/>
                      </a:endParaRPr>
                    </a:p>
                  </a:txBody>
                  <a:tcPr marL="68575" marR="68575" marT="0" marB="0"/>
                </a:tc>
                <a:extLst>
                  <a:ext uri="{0D108BD9-81ED-4DB2-BD59-A6C34878D82A}">
                    <a16:rowId xmlns:a16="http://schemas.microsoft.com/office/drawing/2014/main" val="10001"/>
                  </a:ext>
                </a:extLst>
              </a:tr>
              <a:tr h="2349275">
                <a:tc>
                  <a:txBody>
                    <a:bodyPr/>
                    <a:lstStyle/>
                    <a:p>
                      <a:pPr marL="0" marR="0" lvl="0" indent="0" algn="l" rtl="0">
                        <a:lnSpc>
                          <a:spcPct val="100000"/>
                        </a:lnSpc>
                        <a:spcBef>
                          <a:spcPts val="0"/>
                        </a:spcBef>
                        <a:spcAft>
                          <a:spcPts val="0"/>
                        </a:spcAft>
                        <a:buNone/>
                      </a:pPr>
                      <a:r>
                        <a:rPr lang="en-US" sz="2800">
                          <a:latin typeface="Times New Roman"/>
                          <a:ea typeface="Times New Roman"/>
                          <a:cs typeface="Times New Roman"/>
                          <a:sym typeface="Times New Roman"/>
                        </a:rPr>
                        <a:t>Q3.</a:t>
                      </a:r>
                      <a:endParaRPr sz="2800">
                        <a:latin typeface="Times New Roman"/>
                        <a:ea typeface="Times New Roman"/>
                        <a:cs typeface="Times New Roman"/>
                        <a:sym typeface="Times New Roman"/>
                      </a:endParaRPr>
                    </a:p>
                  </a:txBody>
                  <a:tcPr marL="68575" marR="68575" marT="0" marB="0"/>
                </a:tc>
                <a:tc>
                  <a:txBody>
                    <a:bodyPr/>
                    <a:lstStyle/>
                    <a:p>
                      <a:pPr marL="0" marR="0" lvl="0" indent="0" algn="just" rtl="0">
                        <a:lnSpc>
                          <a:spcPct val="100000"/>
                        </a:lnSpc>
                        <a:spcBef>
                          <a:spcPts val="0"/>
                        </a:spcBef>
                        <a:spcAft>
                          <a:spcPts val="0"/>
                        </a:spcAft>
                        <a:buNone/>
                      </a:pPr>
                      <a:r>
                        <a:rPr lang="en-US" sz="2800" dirty="0">
                          <a:latin typeface="Times New Roman"/>
                          <a:ea typeface="Times New Roman"/>
                          <a:cs typeface="Times New Roman"/>
                          <a:sym typeface="Times New Roman"/>
                        </a:rPr>
                        <a:t>For a given instruction MOV BL, [ESI], assume that ESI=00220011 H, the base address of the LDT is 00123400H and the GDT base address is 00100110H. If the value of the selector loaded into the DS register is 003DH, then what is the request privilege level? Is the segment descriptor located in the GDT or LDT? What is the address of the segment descriptor? Calculate Physical address (Linear Address as Paging is disabled). Assume base address of the segment present in its segment descriptor is 11000011H and  LDTR is 0111H.</a:t>
                      </a:r>
                      <a:endParaRPr sz="2800" dirty="0">
                        <a:solidFill>
                          <a:srgbClr val="000000"/>
                        </a:solidFill>
                        <a:latin typeface="Times New Roman"/>
                        <a:ea typeface="Times New Roman"/>
                        <a:cs typeface="Times New Roman"/>
                        <a:sym typeface="Times New Roman"/>
                      </a:endParaRPr>
                    </a:p>
                  </a:txBody>
                  <a:tcPr marL="68575" marR="68575" marT="0" marB="0"/>
                </a:tc>
                <a:extLst>
                  <a:ext uri="{0D108BD9-81ED-4DB2-BD59-A6C34878D82A}">
                    <a16:rowId xmlns:a16="http://schemas.microsoft.com/office/drawing/2014/main" val="10002"/>
                  </a:ext>
                </a:extLst>
              </a:tr>
            </a:tbl>
          </a:graphicData>
        </a:graphic>
      </p:graphicFrame>
      <p:sp>
        <p:nvSpPr>
          <p:cNvPr id="1206" name="Google Shape;1206;p69"/>
          <p:cNvSpPr txBox="1">
            <a:spLocks noGrp="1"/>
          </p:cNvSpPr>
          <p:nvPr>
            <p:ph type="dt" idx="10"/>
          </p:nvPr>
        </p:nvSpPr>
        <p:spPr>
          <a:xfrm>
            <a:off x="609600" y="6356393"/>
            <a:ext cx="28448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7112319D-413D-46CF-A581-C4C29A5B2B1D}" type="datetime1">
              <a:rPr lang="en-US" smtClean="0"/>
              <a:t>3/29/2023</a:t>
            </a:fld>
            <a:endParaRPr/>
          </a:p>
        </p:txBody>
      </p:sp>
      <p:sp>
        <p:nvSpPr>
          <p:cNvPr id="1207" name="Google Shape;1207;p69"/>
          <p:cNvSpPr txBox="1">
            <a:spLocks noGrp="1"/>
          </p:cNvSpPr>
          <p:nvPr>
            <p:ph type="ftr" idx="11"/>
          </p:nvPr>
        </p:nvSpPr>
        <p:spPr>
          <a:xfrm>
            <a:off x="4165600" y="6356393"/>
            <a:ext cx="3860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GB" smtClean="0"/>
              <a:t>Microprocessor Architecture and Internet of Things_CET3014B    Unit 3      2022-23     S4  </a:t>
            </a:r>
            <a:endParaRPr/>
          </a:p>
        </p:txBody>
      </p:sp>
      <p:sp>
        <p:nvSpPr>
          <p:cNvPr id="1208" name="Google Shape;1208;p69"/>
          <p:cNvSpPr txBox="1">
            <a:spLocks noGrp="1"/>
          </p:cNvSpPr>
          <p:nvPr>
            <p:ph type="sldNum" idx="12"/>
          </p:nvPr>
        </p:nvSpPr>
        <p:spPr>
          <a:xfrm>
            <a:off x="8737600" y="6356393"/>
            <a:ext cx="28448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81</a:t>
            </a:fld>
            <a:endParaRPr/>
          </a:p>
        </p:txBody>
      </p:sp>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250" y="-166304"/>
            <a:ext cx="11666393" cy="859584"/>
          </a:xfrm>
        </p:spPr>
        <p:txBody>
          <a:bodyPr>
            <a:normAutofit/>
          </a:bodyPr>
          <a:lstStyle/>
          <a:p>
            <a:r>
              <a:rPr lang="en-GB" sz="3200" b="1" dirty="0" smtClean="0">
                <a:solidFill>
                  <a:srgbClr val="C00000"/>
                </a:solidFill>
                <a:latin typeface="Times New Roman" panose="02020603050405020304" pitchFamily="18" charset="0"/>
                <a:cs typeface="Times New Roman" panose="02020603050405020304" pitchFamily="18" charset="0"/>
              </a:rPr>
              <a:t>Solution</a:t>
            </a:r>
            <a:endParaRPr lang="en-IN" sz="3200" b="1"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fld id="{F40FA8ED-22F1-4735-B143-8D5C1581E0E3}" type="datetime1">
              <a:rPr lang="en-US" smtClean="0"/>
              <a:t>3/29/2023</a:t>
            </a:fld>
            <a:endParaRPr lang="en-US"/>
          </a:p>
        </p:txBody>
      </p:sp>
      <p:sp>
        <p:nvSpPr>
          <p:cNvPr id="5" name="Footer Placeholder 4"/>
          <p:cNvSpPr>
            <a:spLocks noGrp="1"/>
          </p:cNvSpPr>
          <p:nvPr>
            <p:ph type="ftr" sz="quarter" idx="11"/>
          </p:nvPr>
        </p:nvSpPr>
        <p:spPr>
          <a:xfrm>
            <a:off x="3103418" y="6356393"/>
            <a:ext cx="4922982" cy="365125"/>
          </a:xfrm>
        </p:spPr>
        <p:txBody>
          <a:bodyPr/>
          <a:lstStyle/>
          <a:p>
            <a:r>
              <a:rPr lang="fr-FR" dirty="0" smtClean="0"/>
              <a:t>Microprocessor Architectutres_CET2012A_Module 2      2020-21      T5   </a:t>
            </a:r>
            <a:endParaRPr lang="en-US" dirty="0"/>
          </a:p>
        </p:txBody>
      </p:sp>
      <p:sp>
        <p:nvSpPr>
          <p:cNvPr id="6" name="Slide Number Placeholder 5"/>
          <p:cNvSpPr>
            <a:spLocks noGrp="1"/>
          </p:cNvSpPr>
          <p:nvPr>
            <p:ph type="sldNum" sz="quarter" idx="12"/>
          </p:nvPr>
        </p:nvSpPr>
        <p:spPr/>
        <p:txBody>
          <a:bodyPr/>
          <a:lstStyle/>
          <a:p>
            <a:fld id="{B6777EDF-8266-4D24-8986-7AADE8C439AE}" type="slidenum">
              <a:rPr lang="en-US" smtClean="0"/>
              <a:pPr/>
              <a:t>82</a:t>
            </a:fld>
            <a:endParaRPr lang="en-US"/>
          </a:p>
        </p:txBody>
      </p:sp>
      <p:pic>
        <p:nvPicPr>
          <p:cNvPr id="9" name="Picture 8"/>
          <p:cNvPicPr>
            <a:picLocks noChangeAspect="1"/>
          </p:cNvPicPr>
          <p:nvPr/>
        </p:nvPicPr>
        <p:blipFill>
          <a:blip r:embed="rId2" cstate="print"/>
          <a:stretch>
            <a:fillRect/>
          </a:stretch>
        </p:blipFill>
        <p:spPr>
          <a:xfrm>
            <a:off x="80250" y="62750"/>
            <a:ext cx="801911" cy="796834"/>
          </a:xfrm>
          <a:prstGeom prst="rect">
            <a:avLst/>
          </a:prstGeom>
        </p:spPr>
      </p:pic>
      <p:sp>
        <p:nvSpPr>
          <p:cNvPr id="3" name="Rectangle 2"/>
          <p:cNvSpPr/>
          <p:nvPr/>
        </p:nvSpPr>
        <p:spPr>
          <a:xfrm>
            <a:off x="831273" y="557037"/>
            <a:ext cx="10751127" cy="3539430"/>
          </a:xfrm>
          <a:prstGeom prst="rect">
            <a:avLst/>
          </a:prstGeom>
        </p:spPr>
        <p:txBody>
          <a:bodyPr wrap="square">
            <a:spAutoFit/>
          </a:bodyPr>
          <a:lstStyle/>
          <a:p>
            <a:pPr algn="just">
              <a:tabLst>
                <a:tab pos="1228725" algn="l"/>
              </a:tabLst>
            </a:pPr>
            <a:r>
              <a:rPr lang="en-US" sz="2800" dirty="0">
                <a:latin typeface="Times New Roman" panose="02020603050405020304" pitchFamily="18" charset="0"/>
                <a:cs typeface="Times New Roman" panose="02020603050405020304" pitchFamily="18" charset="0"/>
              </a:rPr>
              <a:t>For a given instruction MOV </a:t>
            </a:r>
            <a:r>
              <a:rPr lang="en-US" sz="2800" dirty="0" smtClean="0">
                <a:latin typeface="Times New Roman" panose="02020603050405020304" pitchFamily="18" charset="0"/>
                <a:cs typeface="Times New Roman" panose="02020603050405020304" pitchFamily="18" charset="0"/>
              </a:rPr>
              <a:t>[</a:t>
            </a:r>
            <a:r>
              <a:rPr lang="en-US" sz="2800" dirty="0">
                <a:latin typeface="Times New Roman" panose="02020603050405020304" pitchFamily="18" charset="0"/>
                <a:cs typeface="Times New Roman" panose="02020603050405020304" pitchFamily="18" charset="0"/>
              </a:rPr>
              <a:t>ESI</a:t>
            </a:r>
            <a:r>
              <a:rPr lang="en-US" sz="2800" dirty="0" smtClean="0">
                <a:latin typeface="Times New Roman" panose="02020603050405020304" pitchFamily="18" charset="0"/>
                <a:cs typeface="Times New Roman" panose="02020603050405020304" pitchFamily="18" charset="0"/>
              </a:rPr>
              <a:t>],BH.  Assume </a:t>
            </a:r>
            <a:r>
              <a:rPr lang="en-US" sz="2800" dirty="0">
                <a:latin typeface="Times New Roman" panose="02020603050405020304" pitchFamily="18" charset="0"/>
                <a:cs typeface="Times New Roman" panose="02020603050405020304" pitchFamily="18" charset="0"/>
              </a:rPr>
              <a:t>that </a:t>
            </a:r>
            <a:r>
              <a:rPr lang="en-US" sz="2800" dirty="0" smtClean="0">
                <a:latin typeface="Times New Roman" panose="02020603050405020304" pitchFamily="18" charset="0"/>
                <a:cs typeface="Times New Roman" panose="02020603050405020304" pitchFamily="18" charset="0"/>
              </a:rPr>
              <a:t>ESI=11000011 </a:t>
            </a:r>
            <a:r>
              <a:rPr lang="en-US" sz="2800" dirty="0">
                <a:latin typeface="Times New Roman" panose="02020603050405020304" pitchFamily="18" charset="0"/>
                <a:cs typeface="Times New Roman" panose="02020603050405020304" pitchFamily="18" charset="0"/>
              </a:rPr>
              <a:t>H, the base address of the LDT is </a:t>
            </a:r>
            <a:r>
              <a:rPr lang="en-US" sz="2800" dirty="0" smtClean="0">
                <a:latin typeface="Times New Roman" panose="02020603050405020304" pitchFamily="18" charset="0"/>
                <a:cs typeface="Times New Roman" panose="02020603050405020304" pitchFamily="18" charset="0"/>
              </a:rPr>
              <a:t>11120000H </a:t>
            </a:r>
            <a:r>
              <a:rPr lang="en-US" sz="2800" dirty="0">
                <a:latin typeface="Times New Roman" panose="02020603050405020304" pitchFamily="18" charset="0"/>
                <a:cs typeface="Times New Roman" panose="02020603050405020304" pitchFamily="18" charset="0"/>
              </a:rPr>
              <a:t>and the GDT base address is </a:t>
            </a:r>
            <a:r>
              <a:rPr lang="en-US" sz="2800" dirty="0" smtClean="0">
                <a:latin typeface="Times New Roman" panose="02020603050405020304" pitchFamily="18" charset="0"/>
                <a:cs typeface="Times New Roman" panose="02020603050405020304" pitchFamily="18" charset="0"/>
              </a:rPr>
              <a:t>00123000H</a:t>
            </a:r>
            <a:r>
              <a:rPr lang="en-US" sz="2800" dirty="0">
                <a:latin typeface="Times New Roman" panose="02020603050405020304" pitchFamily="18" charset="0"/>
                <a:cs typeface="Times New Roman" panose="02020603050405020304" pitchFamily="18" charset="0"/>
              </a:rPr>
              <a:t>. If the value of the selector loaded into the DS register is </a:t>
            </a:r>
            <a:r>
              <a:rPr lang="en-US" sz="2800" dirty="0" smtClean="0">
                <a:latin typeface="Times New Roman" panose="02020603050405020304" pitchFamily="18" charset="0"/>
                <a:cs typeface="Times New Roman" panose="02020603050405020304" pitchFamily="18" charset="0"/>
              </a:rPr>
              <a:t>0046H</a:t>
            </a:r>
            <a:r>
              <a:rPr lang="en-US" sz="2800" dirty="0">
                <a:latin typeface="Times New Roman" panose="02020603050405020304" pitchFamily="18" charset="0"/>
                <a:cs typeface="Times New Roman" panose="02020603050405020304" pitchFamily="18" charset="0"/>
              </a:rPr>
              <a:t>, then what is the request privilege level? Is the segment descriptor located in the GDT or LDT? What is the address of the segment descriptor? Calculate Physical address (Linear Address as Paging is disabled). Assume base address of the segment present in its segment descriptor is </a:t>
            </a:r>
            <a:r>
              <a:rPr lang="en-US" sz="2800" dirty="0" smtClean="0">
                <a:latin typeface="Times New Roman" panose="02020603050405020304" pitchFamily="18" charset="0"/>
                <a:cs typeface="Times New Roman" panose="02020603050405020304" pitchFamily="18" charset="0"/>
              </a:rPr>
              <a:t>10010011H </a:t>
            </a:r>
            <a:r>
              <a:rPr lang="en-US" sz="2800" dirty="0">
                <a:latin typeface="Times New Roman" panose="02020603050405020304" pitchFamily="18" charset="0"/>
                <a:cs typeface="Times New Roman" panose="02020603050405020304" pitchFamily="18" charset="0"/>
              </a:rPr>
              <a:t>and  LDTR is </a:t>
            </a:r>
            <a:r>
              <a:rPr lang="en-US" sz="2800" dirty="0" smtClean="0">
                <a:latin typeface="Times New Roman" panose="02020603050405020304" pitchFamily="18" charset="0"/>
                <a:cs typeface="Times New Roman" panose="02020603050405020304" pitchFamily="18" charset="0"/>
              </a:rPr>
              <a:t>0110H</a:t>
            </a:r>
            <a:r>
              <a:rPr lang="en-US" sz="2800" dirty="0">
                <a:latin typeface="Times New Roman" panose="02020603050405020304" pitchFamily="18" charset="0"/>
                <a:cs typeface="Times New Roman" panose="02020603050405020304" pitchFamily="18" charset="0"/>
              </a:rPr>
              <a:t>.</a:t>
            </a:r>
            <a:endParaRPr lang="en-IN" sz="28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p:txBody>
      </p:sp>
      <p:pic>
        <p:nvPicPr>
          <p:cNvPr id="8" name="Picture 7"/>
          <p:cNvPicPr>
            <a:picLocks noChangeAspect="1"/>
          </p:cNvPicPr>
          <p:nvPr/>
        </p:nvPicPr>
        <p:blipFill>
          <a:blip r:embed="rId3"/>
          <a:stretch>
            <a:fillRect/>
          </a:stretch>
        </p:blipFill>
        <p:spPr>
          <a:xfrm>
            <a:off x="882161" y="4197754"/>
            <a:ext cx="10391775" cy="1992335"/>
          </a:xfrm>
          <a:prstGeom prst="rect">
            <a:avLst/>
          </a:prstGeom>
        </p:spPr>
      </p:pic>
    </p:spTree>
    <p:extLst>
      <p:ext uri="{BB962C8B-B14F-4D97-AF65-F5344CB8AC3E}">
        <p14:creationId xmlns:p14="http://schemas.microsoft.com/office/powerpoint/2010/main" val="4621776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7" name="Content Placeholder 6"/>
          <p:cNvPicPr>
            <a:picLocks noGrp="1" noChangeAspect="1"/>
          </p:cNvPicPr>
          <p:nvPr>
            <p:ph idx="1"/>
          </p:nvPr>
        </p:nvPicPr>
        <p:blipFill>
          <a:blip r:embed="rId2"/>
          <a:stretch>
            <a:fillRect/>
          </a:stretch>
        </p:blipFill>
        <p:spPr>
          <a:xfrm>
            <a:off x="491233" y="260990"/>
            <a:ext cx="6366767" cy="5068509"/>
          </a:xfrm>
          <a:prstGeom prst="rect">
            <a:avLst/>
          </a:prstGeom>
        </p:spPr>
      </p:pic>
      <p:sp>
        <p:nvSpPr>
          <p:cNvPr id="4" name="Date Placeholder 3"/>
          <p:cNvSpPr>
            <a:spLocks noGrp="1"/>
          </p:cNvSpPr>
          <p:nvPr>
            <p:ph type="dt" sz="half" idx="10"/>
          </p:nvPr>
        </p:nvSpPr>
        <p:spPr/>
        <p:txBody>
          <a:bodyPr/>
          <a:lstStyle/>
          <a:p>
            <a:pPr>
              <a:defRPr/>
            </a:pPr>
            <a:fld id="{F27E96EA-F4A0-4F93-9CA9-45A6004195A3}" type="datetime1">
              <a:rPr lang="en-US" smtClean="0"/>
              <a:pPr>
                <a:defRPr/>
              </a:pPr>
              <a:t>3/29/2023</a:t>
            </a:fld>
            <a:endParaRPr lang="en-US"/>
          </a:p>
        </p:txBody>
      </p:sp>
      <p:sp>
        <p:nvSpPr>
          <p:cNvPr id="5" name="Footer Placeholder 4"/>
          <p:cNvSpPr>
            <a:spLocks noGrp="1"/>
          </p:cNvSpPr>
          <p:nvPr>
            <p:ph type="ftr" sz="quarter" idx="11"/>
          </p:nvPr>
        </p:nvSpPr>
        <p:spPr/>
        <p:txBody>
          <a:bodyPr/>
          <a:lstStyle/>
          <a:p>
            <a:pPr>
              <a:defRPr/>
            </a:pPr>
            <a:r>
              <a:rPr lang="en-US" smtClean="0"/>
              <a:t>Microprocessor Architectures</a:t>
            </a:r>
            <a:endParaRPr lang="en-US"/>
          </a:p>
        </p:txBody>
      </p:sp>
      <p:sp>
        <p:nvSpPr>
          <p:cNvPr id="6" name="Slide Number Placeholder 5"/>
          <p:cNvSpPr>
            <a:spLocks noGrp="1"/>
          </p:cNvSpPr>
          <p:nvPr>
            <p:ph type="sldNum" sz="quarter" idx="12"/>
          </p:nvPr>
        </p:nvSpPr>
        <p:spPr/>
        <p:txBody>
          <a:bodyPr/>
          <a:lstStyle/>
          <a:p>
            <a:pPr>
              <a:defRPr/>
            </a:pPr>
            <a:fld id="{D3F69DD0-CF42-400E-80E2-28589A4A7536}" type="slidenum">
              <a:rPr lang="en-US" smtClean="0"/>
              <a:pPr>
                <a:defRPr/>
              </a:pPr>
              <a:t>83</a:t>
            </a:fld>
            <a:endParaRPr lang="en-US"/>
          </a:p>
        </p:txBody>
      </p:sp>
      <p:sp>
        <p:nvSpPr>
          <p:cNvPr id="8" name="Rectangle 7"/>
          <p:cNvSpPr/>
          <p:nvPr/>
        </p:nvSpPr>
        <p:spPr>
          <a:xfrm>
            <a:off x="491233" y="5385724"/>
            <a:ext cx="11273051" cy="13357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rgbClr val="FFFF00"/>
                </a:solidFill>
              </a:rPr>
              <a:t>Linear </a:t>
            </a:r>
            <a:r>
              <a:rPr lang="en-US" sz="2400" b="1" dirty="0" err="1" smtClean="0">
                <a:solidFill>
                  <a:srgbClr val="FFFF00"/>
                </a:solidFill>
              </a:rPr>
              <a:t>Addr</a:t>
            </a:r>
            <a:r>
              <a:rPr lang="en-US" sz="2400" b="1" dirty="0" smtClean="0">
                <a:solidFill>
                  <a:srgbClr val="FFFF00"/>
                </a:solidFill>
              </a:rPr>
              <a:t> =  Base address of the segment  +  Offset</a:t>
            </a:r>
          </a:p>
          <a:p>
            <a:pPr algn="ctr"/>
            <a:r>
              <a:rPr lang="en-US" sz="2400" b="1" dirty="0">
                <a:solidFill>
                  <a:srgbClr val="FFFF00"/>
                </a:solidFill>
              </a:rPr>
              <a:t> </a:t>
            </a:r>
            <a:r>
              <a:rPr lang="en-US" sz="2400" b="1" dirty="0" smtClean="0">
                <a:solidFill>
                  <a:srgbClr val="FFFF00"/>
                </a:solidFill>
              </a:rPr>
              <a:t>                         =  </a:t>
            </a:r>
            <a:r>
              <a:rPr lang="en-US" sz="2800" b="1" dirty="0" smtClean="0">
                <a:solidFill>
                  <a:srgbClr val="FFFF00"/>
                </a:solidFill>
              </a:rPr>
              <a:t>10010011  + 11000011 = 21010022 H</a:t>
            </a:r>
          </a:p>
          <a:p>
            <a:pPr algn="ctr"/>
            <a:r>
              <a:rPr lang="en-US" sz="2800" b="1" dirty="0" smtClean="0">
                <a:solidFill>
                  <a:srgbClr val="FFFF00"/>
                </a:solidFill>
              </a:rPr>
              <a:t>Linear address itself is Physical address.</a:t>
            </a:r>
            <a:endParaRPr lang="en-US" sz="2800" b="1" dirty="0">
              <a:solidFill>
                <a:srgbClr val="FFFF00"/>
              </a:solidFill>
            </a:endParaRPr>
          </a:p>
        </p:txBody>
      </p:sp>
      <p:pic>
        <p:nvPicPr>
          <p:cNvPr id="9" name="Picture 8"/>
          <p:cNvPicPr>
            <a:picLocks noChangeAspect="1"/>
          </p:cNvPicPr>
          <p:nvPr/>
        </p:nvPicPr>
        <p:blipFill>
          <a:blip r:embed="rId3"/>
          <a:stretch>
            <a:fillRect/>
          </a:stretch>
        </p:blipFill>
        <p:spPr>
          <a:xfrm>
            <a:off x="6858001" y="274638"/>
            <a:ext cx="5334000" cy="5054861"/>
          </a:xfrm>
          <a:prstGeom prst="rect">
            <a:avLst/>
          </a:prstGeom>
        </p:spPr>
      </p:pic>
    </p:spTree>
    <p:extLst>
      <p:ext uri="{BB962C8B-B14F-4D97-AF65-F5344CB8AC3E}">
        <p14:creationId xmlns:p14="http://schemas.microsoft.com/office/powerpoint/2010/main" val="40536491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1237"/>
        <p:cNvGrpSpPr/>
        <p:nvPr/>
      </p:nvGrpSpPr>
      <p:grpSpPr>
        <a:xfrm>
          <a:off x="0" y="0"/>
          <a:ext cx="0" cy="0"/>
          <a:chOff x="0" y="0"/>
          <a:chExt cx="0" cy="0"/>
        </a:xfrm>
      </p:grpSpPr>
      <p:sp>
        <p:nvSpPr>
          <p:cNvPr id="1238" name="Google Shape;1238;p72"/>
          <p:cNvSpPr txBox="1">
            <a:spLocks noGrp="1"/>
          </p:cNvSpPr>
          <p:nvPr>
            <p:ph type="dt" idx="10"/>
          </p:nvPr>
        </p:nvSpPr>
        <p:spPr>
          <a:xfrm>
            <a:off x="1041889" y="6336377"/>
            <a:ext cx="28448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0F3FA13A-BC4F-4C5A-A8FC-0319FA2BBD96}" type="datetime1">
              <a:rPr lang="en-US" smtClean="0"/>
              <a:t>3/29/2023</a:t>
            </a:fld>
            <a:endParaRPr/>
          </a:p>
        </p:txBody>
      </p:sp>
      <p:sp>
        <p:nvSpPr>
          <p:cNvPr id="1239" name="Google Shape;1239;p72"/>
          <p:cNvSpPr txBox="1">
            <a:spLocks noGrp="1"/>
          </p:cNvSpPr>
          <p:nvPr>
            <p:ph type="ftr" idx="11"/>
          </p:nvPr>
        </p:nvSpPr>
        <p:spPr>
          <a:xfrm>
            <a:off x="4165600" y="6356393"/>
            <a:ext cx="3860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GB" smtClean="0"/>
              <a:t>Microprocessor Architecture and Internet of Things_CET3014B    Unit 3      2022-23     S4  </a:t>
            </a:r>
            <a:endParaRPr/>
          </a:p>
        </p:txBody>
      </p:sp>
      <p:sp>
        <p:nvSpPr>
          <p:cNvPr id="1240" name="Google Shape;1240;p72"/>
          <p:cNvSpPr txBox="1">
            <a:spLocks noGrp="1"/>
          </p:cNvSpPr>
          <p:nvPr>
            <p:ph type="sldNum" idx="12"/>
          </p:nvPr>
        </p:nvSpPr>
        <p:spPr>
          <a:xfrm>
            <a:off x="8737600" y="6356393"/>
            <a:ext cx="28448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84</a:t>
            </a:fld>
            <a:endParaRPr/>
          </a:p>
        </p:txBody>
      </p:sp>
      <p:cxnSp>
        <p:nvCxnSpPr>
          <p:cNvPr id="1241" name="Google Shape;1241;p72"/>
          <p:cNvCxnSpPr/>
          <p:nvPr/>
        </p:nvCxnSpPr>
        <p:spPr>
          <a:xfrm rot="10800000" flipH="1">
            <a:off x="0" y="767575"/>
            <a:ext cx="12192000" cy="27709"/>
          </a:xfrm>
          <a:prstGeom prst="straightConnector1">
            <a:avLst/>
          </a:prstGeom>
          <a:noFill/>
          <a:ln w="9525" cap="flat" cmpd="sng">
            <a:solidFill>
              <a:srgbClr val="00B050"/>
            </a:solidFill>
            <a:prstDash val="solid"/>
            <a:round/>
            <a:headEnd type="none" w="sm" len="sm"/>
            <a:tailEnd type="none" w="sm" len="sm"/>
          </a:ln>
        </p:spPr>
      </p:cxnSp>
      <p:sp>
        <p:nvSpPr>
          <p:cNvPr id="1242" name="Google Shape;1242;p72"/>
          <p:cNvSpPr/>
          <p:nvPr/>
        </p:nvSpPr>
        <p:spPr>
          <a:xfrm>
            <a:off x="146051" y="6356350"/>
            <a:ext cx="471487" cy="457200"/>
          </a:xfrm>
          <a:prstGeom prst="rect">
            <a:avLst/>
          </a:prstGeom>
          <a:solidFill>
            <a:srgbClr val="7030A0"/>
          </a:solidFill>
          <a:ln w="25400" cap="flat" cmpd="sng">
            <a:solidFill>
              <a:srgbClr val="7030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1243" name="Google Shape;1243;p72"/>
          <p:cNvCxnSpPr/>
          <p:nvPr/>
        </p:nvCxnSpPr>
        <p:spPr>
          <a:xfrm flipH="1">
            <a:off x="882161" y="0"/>
            <a:ext cx="14288" cy="6821487"/>
          </a:xfrm>
          <a:prstGeom prst="straightConnector1">
            <a:avLst/>
          </a:prstGeom>
          <a:noFill/>
          <a:ln w="15875" cap="flat" cmpd="sng">
            <a:solidFill>
              <a:srgbClr val="00B050"/>
            </a:solidFill>
            <a:prstDash val="solid"/>
            <a:round/>
            <a:headEnd type="none" w="sm" len="sm"/>
            <a:tailEnd type="none" w="sm" len="sm"/>
          </a:ln>
        </p:spPr>
      </p:cxnSp>
      <p:cxnSp>
        <p:nvCxnSpPr>
          <p:cNvPr id="1244" name="Google Shape;1244;p72"/>
          <p:cNvCxnSpPr/>
          <p:nvPr/>
        </p:nvCxnSpPr>
        <p:spPr>
          <a:xfrm>
            <a:off x="-10316" y="6264275"/>
            <a:ext cx="12192000" cy="0"/>
          </a:xfrm>
          <a:prstGeom prst="straightConnector1">
            <a:avLst/>
          </a:prstGeom>
          <a:noFill/>
          <a:ln w="15875" cap="flat" cmpd="sng">
            <a:solidFill>
              <a:srgbClr val="00B050"/>
            </a:solidFill>
            <a:prstDash val="solid"/>
            <a:round/>
            <a:headEnd type="none" w="sm" len="sm"/>
            <a:tailEnd type="none" w="sm" len="sm"/>
          </a:ln>
        </p:spPr>
      </p:cxnSp>
      <p:pic>
        <p:nvPicPr>
          <p:cNvPr id="1245" name="Google Shape;1245;p72"/>
          <p:cNvPicPr preferRelativeResize="0"/>
          <p:nvPr/>
        </p:nvPicPr>
        <p:blipFill rotWithShape="1">
          <a:blip r:embed="rId3">
            <a:alphaModFix/>
          </a:blip>
          <a:srcRect/>
          <a:stretch/>
        </p:blipFill>
        <p:spPr>
          <a:xfrm>
            <a:off x="80250" y="-51168"/>
            <a:ext cx="801911" cy="796834"/>
          </a:xfrm>
          <a:prstGeom prst="rect">
            <a:avLst/>
          </a:prstGeom>
          <a:noFill/>
          <a:ln>
            <a:noFill/>
          </a:ln>
        </p:spPr>
      </p:pic>
      <p:sp>
        <p:nvSpPr>
          <p:cNvPr id="1246" name="Google Shape;1246;p72"/>
          <p:cNvSpPr txBox="1">
            <a:spLocks noGrp="1"/>
          </p:cNvSpPr>
          <p:nvPr>
            <p:ph type="title"/>
          </p:nvPr>
        </p:nvSpPr>
        <p:spPr>
          <a:xfrm>
            <a:off x="1146785" y="92986"/>
            <a:ext cx="9447916" cy="508527"/>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rgbClr val="C00000"/>
              </a:buClr>
              <a:buSzPts val="4400"/>
              <a:buFont typeface="Times New Roman"/>
              <a:buNone/>
            </a:pPr>
            <a:r>
              <a:rPr lang="en-US" b="1">
                <a:solidFill>
                  <a:srgbClr val="C00000"/>
                </a:solidFill>
                <a:latin typeface="Times New Roman"/>
                <a:ea typeface="Times New Roman"/>
                <a:cs typeface="Times New Roman"/>
                <a:sym typeface="Times New Roman"/>
              </a:rPr>
              <a:t>Logical to Linear Address Translation </a:t>
            </a:r>
            <a:endParaRPr/>
          </a:p>
        </p:txBody>
      </p:sp>
      <p:pic>
        <p:nvPicPr>
          <p:cNvPr id="1247" name="Google Shape;1247;p72"/>
          <p:cNvPicPr preferRelativeResize="0"/>
          <p:nvPr/>
        </p:nvPicPr>
        <p:blipFill rotWithShape="1">
          <a:blip r:embed="rId4">
            <a:alphaModFix/>
          </a:blip>
          <a:srcRect/>
          <a:stretch/>
        </p:blipFill>
        <p:spPr>
          <a:xfrm>
            <a:off x="1146784" y="1158724"/>
            <a:ext cx="10238448" cy="4998864"/>
          </a:xfrm>
          <a:prstGeom prst="rect">
            <a:avLst/>
          </a:prstGeom>
          <a:noFill/>
          <a:ln>
            <a:noFill/>
          </a:ln>
        </p:spPr>
      </p:pic>
      <p:pic>
        <p:nvPicPr>
          <p:cNvPr id="1248" name="Google Shape;1248;p72"/>
          <p:cNvPicPr preferRelativeResize="0"/>
          <p:nvPr/>
        </p:nvPicPr>
        <p:blipFill rotWithShape="1">
          <a:blip r:embed="rId5">
            <a:alphaModFix/>
          </a:blip>
          <a:srcRect/>
          <a:stretch/>
        </p:blipFill>
        <p:spPr>
          <a:xfrm>
            <a:off x="1004887" y="817193"/>
            <a:ext cx="10799186" cy="5447081"/>
          </a:xfrm>
          <a:prstGeom prst="rect">
            <a:avLst/>
          </a:prstGeom>
          <a:noFill/>
          <a:ln>
            <a:noFill/>
          </a:ln>
        </p:spPr>
      </p:pic>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1223"/>
        <p:cNvGrpSpPr/>
        <p:nvPr/>
      </p:nvGrpSpPr>
      <p:grpSpPr>
        <a:xfrm>
          <a:off x="0" y="0"/>
          <a:ext cx="0" cy="0"/>
          <a:chOff x="0" y="0"/>
          <a:chExt cx="0" cy="0"/>
        </a:xfrm>
      </p:grpSpPr>
      <p:sp>
        <p:nvSpPr>
          <p:cNvPr id="1224" name="Google Shape;1224;p71"/>
          <p:cNvSpPr txBox="1">
            <a:spLocks noGrp="1"/>
          </p:cNvSpPr>
          <p:nvPr>
            <p:ph type="dt" idx="10"/>
          </p:nvPr>
        </p:nvSpPr>
        <p:spPr>
          <a:xfrm>
            <a:off x="1041889" y="6336377"/>
            <a:ext cx="28448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C9E83322-4A42-42D1-B3D7-DB59D0CEDB09}" type="datetime1">
              <a:rPr lang="en-US" smtClean="0"/>
              <a:t>3/29/2023</a:t>
            </a:fld>
            <a:endParaRPr/>
          </a:p>
        </p:txBody>
      </p:sp>
      <p:sp>
        <p:nvSpPr>
          <p:cNvPr id="1225" name="Google Shape;1225;p71"/>
          <p:cNvSpPr txBox="1">
            <a:spLocks noGrp="1"/>
          </p:cNvSpPr>
          <p:nvPr>
            <p:ph type="ftr" idx="11"/>
          </p:nvPr>
        </p:nvSpPr>
        <p:spPr>
          <a:xfrm>
            <a:off x="4165600" y="6356393"/>
            <a:ext cx="3860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GB" smtClean="0"/>
              <a:t>Microprocessor Architecture and Internet of Things_CET3014B    Unit 3      2022-23     S4  </a:t>
            </a:r>
            <a:endParaRPr/>
          </a:p>
        </p:txBody>
      </p:sp>
      <p:sp>
        <p:nvSpPr>
          <p:cNvPr id="1226" name="Google Shape;1226;p71"/>
          <p:cNvSpPr txBox="1">
            <a:spLocks noGrp="1"/>
          </p:cNvSpPr>
          <p:nvPr>
            <p:ph type="sldNum" idx="12"/>
          </p:nvPr>
        </p:nvSpPr>
        <p:spPr>
          <a:xfrm>
            <a:off x="8737600" y="6356393"/>
            <a:ext cx="28448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85</a:t>
            </a:fld>
            <a:endParaRPr/>
          </a:p>
        </p:txBody>
      </p:sp>
      <p:cxnSp>
        <p:nvCxnSpPr>
          <p:cNvPr id="1227" name="Google Shape;1227;p71"/>
          <p:cNvCxnSpPr/>
          <p:nvPr/>
        </p:nvCxnSpPr>
        <p:spPr>
          <a:xfrm rot="10800000" flipH="1">
            <a:off x="80250" y="894625"/>
            <a:ext cx="12192000" cy="27709"/>
          </a:xfrm>
          <a:prstGeom prst="straightConnector1">
            <a:avLst/>
          </a:prstGeom>
          <a:noFill/>
          <a:ln w="9525" cap="flat" cmpd="sng">
            <a:solidFill>
              <a:srgbClr val="00B050"/>
            </a:solidFill>
            <a:prstDash val="solid"/>
            <a:round/>
            <a:headEnd type="none" w="sm" len="sm"/>
            <a:tailEnd type="none" w="sm" len="sm"/>
          </a:ln>
        </p:spPr>
      </p:cxnSp>
      <p:sp>
        <p:nvSpPr>
          <p:cNvPr id="1228" name="Google Shape;1228;p71"/>
          <p:cNvSpPr/>
          <p:nvPr/>
        </p:nvSpPr>
        <p:spPr>
          <a:xfrm>
            <a:off x="146051" y="6356350"/>
            <a:ext cx="471487" cy="457200"/>
          </a:xfrm>
          <a:prstGeom prst="rect">
            <a:avLst/>
          </a:prstGeom>
          <a:solidFill>
            <a:srgbClr val="7030A0"/>
          </a:solidFill>
          <a:ln w="25400" cap="flat" cmpd="sng">
            <a:solidFill>
              <a:srgbClr val="7030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1229" name="Google Shape;1229;p71"/>
          <p:cNvCxnSpPr/>
          <p:nvPr/>
        </p:nvCxnSpPr>
        <p:spPr>
          <a:xfrm flipH="1">
            <a:off x="882161" y="0"/>
            <a:ext cx="14288" cy="6821487"/>
          </a:xfrm>
          <a:prstGeom prst="straightConnector1">
            <a:avLst/>
          </a:prstGeom>
          <a:noFill/>
          <a:ln w="15875" cap="flat" cmpd="sng">
            <a:solidFill>
              <a:srgbClr val="00B050"/>
            </a:solidFill>
            <a:prstDash val="solid"/>
            <a:round/>
            <a:headEnd type="none" w="sm" len="sm"/>
            <a:tailEnd type="none" w="sm" len="sm"/>
          </a:ln>
        </p:spPr>
      </p:cxnSp>
      <p:cxnSp>
        <p:nvCxnSpPr>
          <p:cNvPr id="1230" name="Google Shape;1230;p71"/>
          <p:cNvCxnSpPr/>
          <p:nvPr/>
        </p:nvCxnSpPr>
        <p:spPr>
          <a:xfrm>
            <a:off x="-10316" y="6264275"/>
            <a:ext cx="12192000" cy="0"/>
          </a:xfrm>
          <a:prstGeom prst="straightConnector1">
            <a:avLst/>
          </a:prstGeom>
          <a:noFill/>
          <a:ln w="15875" cap="flat" cmpd="sng">
            <a:solidFill>
              <a:srgbClr val="00B050"/>
            </a:solidFill>
            <a:prstDash val="solid"/>
            <a:round/>
            <a:headEnd type="none" w="sm" len="sm"/>
            <a:tailEnd type="none" w="sm" len="sm"/>
          </a:ln>
        </p:spPr>
      </p:cxnSp>
      <p:pic>
        <p:nvPicPr>
          <p:cNvPr id="1231" name="Google Shape;1231;p71"/>
          <p:cNvPicPr preferRelativeResize="0"/>
          <p:nvPr/>
        </p:nvPicPr>
        <p:blipFill rotWithShape="1">
          <a:blip r:embed="rId3">
            <a:alphaModFix/>
          </a:blip>
          <a:srcRect/>
          <a:stretch/>
        </p:blipFill>
        <p:spPr>
          <a:xfrm>
            <a:off x="80250" y="62750"/>
            <a:ext cx="801911" cy="796834"/>
          </a:xfrm>
          <a:prstGeom prst="rect">
            <a:avLst/>
          </a:prstGeom>
          <a:noFill/>
          <a:ln>
            <a:noFill/>
          </a:ln>
        </p:spPr>
      </p:pic>
      <p:sp>
        <p:nvSpPr>
          <p:cNvPr id="1232" name="Google Shape;1232;p71"/>
          <p:cNvSpPr txBox="1">
            <a:spLocks noGrp="1"/>
          </p:cNvSpPr>
          <p:nvPr>
            <p:ph type="title"/>
          </p:nvPr>
        </p:nvSpPr>
        <p:spPr>
          <a:xfrm>
            <a:off x="1573349" y="70052"/>
            <a:ext cx="9530080" cy="626394"/>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rgbClr val="C00000"/>
              </a:buClr>
              <a:buSzPts val="4000"/>
              <a:buFont typeface="Times New Roman"/>
              <a:buNone/>
            </a:pPr>
            <a:r>
              <a:rPr lang="en-US" sz="4000" b="1">
                <a:solidFill>
                  <a:srgbClr val="C00000"/>
                </a:solidFill>
                <a:latin typeface="Times New Roman"/>
                <a:ea typeface="Times New Roman"/>
                <a:cs typeface="Times New Roman"/>
                <a:sym typeface="Times New Roman"/>
              </a:rPr>
              <a:t>Logical to Linear Address Translation</a:t>
            </a:r>
            <a:endParaRPr sz="4000" b="1">
              <a:solidFill>
                <a:srgbClr val="C00000"/>
              </a:solidFill>
              <a:latin typeface="Times New Roman"/>
              <a:ea typeface="Times New Roman"/>
              <a:cs typeface="Times New Roman"/>
              <a:sym typeface="Times New Roman"/>
            </a:endParaRPr>
          </a:p>
        </p:txBody>
      </p:sp>
      <p:sp>
        <p:nvSpPr>
          <p:cNvPr id="1233" name="Google Shape;1233;p71"/>
          <p:cNvSpPr txBox="1">
            <a:spLocks noGrp="1"/>
          </p:cNvSpPr>
          <p:nvPr>
            <p:ph type="body" idx="1"/>
          </p:nvPr>
        </p:nvSpPr>
        <p:spPr>
          <a:xfrm>
            <a:off x="896449" y="957375"/>
            <a:ext cx="11101587" cy="5379002"/>
          </a:xfrm>
          <a:prstGeom prst="rect">
            <a:avLst/>
          </a:prstGeom>
          <a:noFill/>
          <a:ln>
            <a:noFill/>
          </a:ln>
        </p:spPr>
        <p:txBody>
          <a:bodyPr spcFirstLastPara="1" wrap="square" lIns="91425" tIns="45700" rIns="91425" bIns="45700" anchor="t" anchorCtr="0">
            <a:noAutofit/>
          </a:bodyPr>
          <a:lstStyle/>
          <a:p>
            <a:pPr marL="0" lvl="0" indent="-127000" algn="l" rtl="0">
              <a:spcBef>
                <a:spcPts val="0"/>
              </a:spcBef>
              <a:spcAft>
                <a:spcPts val="0"/>
              </a:spcAft>
              <a:buClr>
                <a:schemeClr val="dk1"/>
              </a:buClr>
              <a:buSzPts val="2000"/>
              <a:buFont typeface="Noto Sans Symbols"/>
              <a:buChar char="⮚"/>
            </a:pPr>
            <a:r>
              <a:rPr lang="en-US" sz="2000">
                <a:latin typeface="Times New Roman"/>
                <a:ea typeface="Times New Roman"/>
                <a:cs typeface="Times New Roman"/>
                <a:sym typeface="Times New Roman"/>
              </a:rPr>
              <a:t>To locate any Byte in the Segment the </a:t>
            </a:r>
            <a:r>
              <a:rPr lang="en-US" sz="2000">
                <a:solidFill>
                  <a:srgbClr val="FF0000"/>
                </a:solidFill>
                <a:latin typeface="Times New Roman"/>
                <a:ea typeface="Times New Roman"/>
                <a:cs typeface="Times New Roman"/>
                <a:sym typeface="Times New Roman"/>
              </a:rPr>
              <a:t>logical address </a:t>
            </a:r>
            <a:r>
              <a:rPr lang="en-US" sz="2000">
                <a:latin typeface="Times New Roman"/>
                <a:ea typeface="Times New Roman"/>
                <a:cs typeface="Times New Roman"/>
                <a:sym typeface="Times New Roman"/>
              </a:rPr>
              <a:t>must be provided.</a:t>
            </a:r>
            <a:endParaRPr sz="2000">
              <a:latin typeface="Times New Roman"/>
              <a:ea typeface="Times New Roman"/>
              <a:cs typeface="Times New Roman"/>
              <a:sym typeface="Times New Roman"/>
            </a:endParaRPr>
          </a:p>
          <a:p>
            <a:pPr marL="0" lvl="0" indent="-127000" algn="l" rtl="0">
              <a:spcBef>
                <a:spcPts val="0"/>
              </a:spcBef>
              <a:spcAft>
                <a:spcPts val="0"/>
              </a:spcAft>
              <a:buClr>
                <a:srgbClr val="7030A0"/>
              </a:buClr>
              <a:buSzPts val="2000"/>
              <a:buFont typeface="Noto Sans Symbols"/>
              <a:buChar char="⮚"/>
            </a:pPr>
            <a:r>
              <a:rPr lang="en-US" sz="2000" b="1" i="1">
                <a:solidFill>
                  <a:srgbClr val="7030A0"/>
                </a:solidFill>
                <a:latin typeface="Times New Roman"/>
                <a:ea typeface="Times New Roman"/>
                <a:cs typeface="Times New Roman"/>
                <a:sym typeface="Times New Roman"/>
              </a:rPr>
              <a:t>Logical address </a:t>
            </a:r>
            <a:r>
              <a:rPr lang="en-US" sz="2000" b="1" i="1">
                <a:latin typeface="Times New Roman"/>
                <a:ea typeface="Times New Roman"/>
                <a:cs typeface="Times New Roman"/>
                <a:sym typeface="Times New Roman"/>
              </a:rPr>
              <a:t>consist of </a:t>
            </a:r>
            <a:r>
              <a:rPr lang="en-US" sz="2000" b="1" i="1">
                <a:solidFill>
                  <a:srgbClr val="FF0000"/>
                </a:solidFill>
                <a:latin typeface="Times New Roman"/>
                <a:ea typeface="Times New Roman"/>
                <a:cs typeface="Times New Roman"/>
                <a:sym typeface="Times New Roman"/>
              </a:rPr>
              <a:t>Segment Selector </a:t>
            </a:r>
            <a:r>
              <a:rPr lang="en-US" sz="2000" b="1" i="1">
                <a:solidFill>
                  <a:srgbClr val="7030A0"/>
                </a:solidFill>
                <a:latin typeface="Times New Roman"/>
                <a:ea typeface="Times New Roman"/>
                <a:cs typeface="Times New Roman"/>
                <a:sym typeface="Times New Roman"/>
              </a:rPr>
              <a:t>and </a:t>
            </a:r>
            <a:r>
              <a:rPr lang="en-US" sz="2000" b="1" i="1">
                <a:solidFill>
                  <a:srgbClr val="FF0000"/>
                </a:solidFill>
                <a:latin typeface="Times New Roman"/>
                <a:ea typeface="Times New Roman"/>
                <a:cs typeface="Times New Roman"/>
                <a:sym typeface="Times New Roman"/>
              </a:rPr>
              <a:t>Offset called as Pointer.</a:t>
            </a:r>
            <a:endParaRPr/>
          </a:p>
          <a:p>
            <a:pPr marL="342900" lvl="0" indent="-215900" algn="l" rtl="0">
              <a:spcBef>
                <a:spcPts val="0"/>
              </a:spcBef>
              <a:spcAft>
                <a:spcPts val="0"/>
              </a:spcAft>
              <a:buClr>
                <a:schemeClr val="dk1"/>
              </a:buClr>
              <a:buSzPts val="2000"/>
              <a:buFont typeface="Noto Sans Symbols"/>
              <a:buNone/>
            </a:pPr>
            <a:endParaRPr sz="2000" b="1" i="1">
              <a:solidFill>
                <a:srgbClr val="FF0000"/>
              </a:solidFill>
              <a:latin typeface="Times New Roman"/>
              <a:ea typeface="Times New Roman"/>
              <a:cs typeface="Times New Roman"/>
              <a:sym typeface="Times New Roman"/>
            </a:endParaRPr>
          </a:p>
          <a:p>
            <a:pPr marL="0" lvl="1" indent="-127000" algn="l" rtl="0">
              <a:spcBef>
                <a:spcPts val="0"/>
              </a:spcBef>
              <a:spcAft>
                <a:spcPts val="0"/>
              </a:spcAft>
              <a:buClr>
                <a:srgbClr val="FF0000"/>
              </a:buClr>
              <a:buSzPts val="2000"/>
              <a:buFont typeface="Noto Sans Symbols"/>
              <a:buChar char="⮚"/>
            </a:pPr>
            <a:r>
              <a:rPr lang="en-US" sz="2000">
                <a:solidFill>
                  <a:srgbClr val="FF0000"/>
                </a:solidFill>
                <a:latin typeface="Times New Roman"/>
                <a:ea typeface="Times New Roman"/>
                <a:cs typeface="Times New Roman"/>
                <a:sym typeface="Times New Roman"/>
              </a:rPr>
              <a:t>Segment Selector </a:t>
            </a:r>
            <a:r>
              <a:rPr lang="en-US" sz="2000">
                <a:latin typeface="Times New Roman"/>
                <a:ea typeface="Times New Roman"/>
                <a:cs typeface="Times New Roman"/>
                <a:sym typeface="Times New Roman"/>
              </a:rPr>
              <a:t>is a unique Identifier which </a:t>
            </a:r>
            <a:r>
              <a:rPr lang="en-US" sz="2000">
                <a:solidFill>
                  <a:srgbClr val="FF0000"/>
                </a:solidFill>
                <a:latin typeface="Times New Roman"/>
                <a:ea typeface="Times New Roman"/>
                <a:cs typeface="Times New Roman"/>
                <a:sym typeface="Times New Roman"/>
              </a:rPr>
              <a:t>provides Offset in Descriptor Table </a:t>
            </a:r>
            <a:r>
              <a:rPr lang="en-US" sz="2000" b="1">
                <a:solidFill>
                  <a:srgbClr val="FF0000"/>
                </a:solidFill>
                <a:latin typeface="Times New Roman"/>
                <a:ea typeface="Times New Roman"/>
                <a:cs typeface="Times New Roman"/>
                <a:sym typeface="Times New Roman"/>
              </a:rPr>
              <a:t>(GDT/LDT) </a:t>
            </a:r>
            <a:r>
              <a:rPr lang="en-US" sz="2000">
                <a:latin typeface="Times New Roman"/>
                <a:ea typeface="Times New Roman"/>
                <a:cs typeface="Times New Roman"/>
                <a:sym typeface="Times New Roman"/>
              </a:rPr>
              <a:t>to a data structure </a:t>
            </a:r>
            <a:r>
              <a:rPr lang="en-US" sz="2000">
                <a:solidFill>
                  <a:srgbClr val="7030A0"/>
                </a:solidFill>
                <a:latin typeface="Times New Roman"/>
                <a:ea typeface="Times New Roman"/>
                <a:cs typeface="Times New Roman"/>
                <a:sym typeface="Times New Roman"/>
              </a:rPr>
              <a:t>called as Segment  Descriptor. </a:t>
            </a:r>
            <a:endParaRPr sz="2000">
              <a:solidFill>
                <a:srgbClr val="7030A0"/>
              </a:solidFill>
              <a:latin typeface="Times New Roman"/>
              <a:ea typeface="Times New Roman"/>
              <a:cs typeface="Times New Roman"/>
              <a:sym typeface="Times New Roman"/>
            </a:endParaRPr>
          </a:p>
          <a:p>
            <a:pPr marL="0" lvl="1" indent="0" algn="l" rtl="0">
              <a:spcBef>
                <a:spcPts val="0"/>
              </a:spcBef>
              <a:spcAft>
                <a:spcPts val="0"/>
              </a:spcAft>
              <a:buClr>
                <a:schemeClr val="dk1"/>
              </a:buClr>
              <a:buSzPts val="2000"/>
              <a:buFont typeface="Noto Sans Symbols"/>
              <a:buNone/>
            </a:pPr>
            <a:endParaRPr sz="2000">
              <a:solidFill>
                <a:srgbClr val="7030A0"/>
              </a:solidFill>
              <a:latin typeface="Times New Roman"/>
              <a:ea typeface="Times New Roman"/>
              <a:cs typeface="Times New Roman"/>
              <a:sym typeface="Times New Roman"/>
            </a:endParaRPr>
          </a:p>
          <a:p>
            <a:pPr marL="0" lvl="1" indent="-127000" algn="l" rtl="0">
              <a:spcBef>
                <a:spcPts val="0"/>
              </a:spcBef>
              <a:spcAft>
                <a:spcPts val="0"/>
              </a:spcAft>
              <a:buClr>
                <a:srgbClr val="7030A0"/>
              </a:buClr>
              <a:buSzPts val="2000"/>
              <a:buFont typeface="Noto Sans Symbols"/>
              <a:buChar char="⮚"/>
            </a:pPr>
            <a:r>
              <a:rPr lang="en-US" sz="2000" b="1">
                <a:solidFill>
                  <a:srgbClr val="7030A0"/>
                </a:solidFill>
                <a:latin typeface="Times New Roman"/>
                <a:ea typeface="Times New Roman"/>
                <a:cs typeface="Times New Roman"/>
                <a:sym typeface="Times New Roman"/>
              </a:rPr>
              <a:t>Offset of descriptor in GDT/LDT = 13 bit Index value of selector x 8   = </a:t>
            </a:r>
            <a:r>
              <a:rPr lang="en-US" sz="2000" b="1">
                <a:solidFill>
                  <a:srgbClr val="006600"/>
                </a:solidFill>
                <a:latin typeface="Times New Roman"/>
                <a:ea typeface="Times New Roman"/>
                <a:cs typeface="Times New Roman"/>
                <a:sym typeface="Times New Roman"/>
              </a:rPr>
              <a:t>m</a:t>
            </a:r>
            <a:r>
              <a:rPr lang="en-US" sz="2000" b="1" baseline="30000">
                <a:solidFill>
                  <a:srgbClr val="006600"/>
                </a:solidFill>
                <a:latin typeface="Times New Roman"/>
                <a:ea typeface="Times New Roman"/>
                <a:cs typeface="Times New Roman"/>
                <a:sym typeface="Times New Roman"/>
              </a:rPr>
              <a:t>th</a:t>
            </a:r>
            <a:r>
              <a:rPr lang="en-US" sz="2000" b="1">
                <a:solidFill>
                  <a:srgbClr val="006600"/>
                </a:solidFill>
                <a:latin typeface="Times New Roman"/>
                <a:ea typeface="Times New Roman"/>
                <a:cs typeface="Times New Roman"/>
                <a:sym typeface="Times New Roman"/>
              </a:rPr>
              <a:t>  descriptor x 8.</a:t>
            </a:r>
            <a:endParaRPr sz="2000" b="1">
              <a:solidFill>
                <a:srgbClr val="006600"/>
              </a:solidFill>
              <a:latin typeface="Times New Roman"/>
              <a:ea typeface="Times New Roman"/>
              <a:cs typeface="Times New Roman"/>
              <a:sym typeface="Times New Roman"/>
            </a:endParaRPr>
          </a:p>
          <a:p>
            <a:pPr marL="0" lvl="1" indent="-127000" algn="l" rtl="0">
              <a:spcBef>
                <a:spcPts val="0"/>
              </a:spcBef>
              <a:spcAft>
                <a:spcPts val="0"/>
              </a:spcAft>
              <a:buClr>
                <a:srgbClr val="006600"/>
              </a:buClr>
              <a:buSzPts val="2000"/>
              <a:buFont typeface="Noto Sans Symbols"/>
              <a:buChar char="⮚"/>
            </a:pPr>
            <a:r>
              <a:rPr lang="en-US" sz="2000" b="1">
                <a:solidFill>
                  <a:srgbClr val="006600"/>
                </a:solidFill>
                <a:latin typeface="Times New Roman"/>
                <a:ea typeface="Times New Roman"/>
                <a:cs typeface="Times New Roman"/>
                <a:sym typeface="Times New Roman"/>
              </a:rPr>
              <a:t> (As size of segment descriptor is of 8 byte and 13 bit Index value gives mth descriptor in the table).</a:t>
            </a:r>
            <a:endParaRPr sz="2000" b="1">
              <a:solidFill>
                <a:srgbClr val="006600"/>
              </a:solidFill>
              <a:latin typeface="Times New Roman"/>
              <a:ea typeface="Times New Roman"/>
              <a:cs typeface="Times New Roman"/>
              <a:sym typeface="Times New Roman"/>
            </a:endParaRPr>
          </a:p>
          <a:p>
            <a:pPr marL="0" lvl="1" indent="0" algn="l" rtl="0">
              <a:spcBef>
                <a:spcPts val="0"/>
              </a:spcBef>
              <a:spcAft>
                <a:spcPts val="0"/>
              </a:spcAft>
              <a:buClr>
                <a:schemeClr val="dk1"/>
              </a:buClr>
              <a:buSzPts val="2000"/>
              <a:buFont typeface="Noto Sans Symbols"/>
              <a:buNone/>
            </a:pPr>
            <a:endParaRPr sz="2000" b="1">
              <a:solidFill>
                <a:srgbClr val="7030A0"/>
              </a:solidFill>
              <a:latin typeface="Times New Roman"/>
              <a:ea typeface="Times New Roman"/>
              <a:cs typeface="Times New Roman"/>
              <a:sym typeface="Times New Roman"/>
            </a:endParaRPr>
          </a:p>
          <a:p>
            <a:pPr marL="0" lvl="1" indent="-127000" algn="l" rtl="0">
              <a:spcBef>
                <a:spcPts val="0"/>
              </a:spcBef>
              <a:spcAft>
                <a:spcPts val="0"/>
              </a:spcAft>
              <a:buClr>
                <a:srgbClr val="7030A0"/>
              </a:buClr>
              <a:buSzPts val="2000"/>
              <a:buFont typeface="Noto Sans Symbols"/>
              <a:buChar char="⮚"/>
            </a:pPr>
            <a:r>
              <a:rPr lang="en-US" sz="2000" b="1">
                <a:solidFill>
                  <a:srgbClr val="7030A0"/>
                </a:solidFill>
                <a:latin typeface="Times New Roman"/>
                <a:ea typeface="Times New Roman"/>
                <a:cs typeface="Times New Roman"/>
                <a:sym typeface="Times New Roman"/>
              </a:rPr>
              <a:t>Linear Address of Segment Descriptor = Offset of descriptor (mth descriptor x 8) + Base address of GDT (given by GDTR).</a:t>
            </a:r>
            <a:endParaRPr sz="2000" b="1">
              <a:solidFill>
                <a:srgbClr val="7030A0"/>
              </a:solidFill>
              <a:latin typeface="Times New Roman"/>
              <a:ea typeface="Times New Roman"/>
              <a:cs typeface="Times New Roman"/>
              <a:sym typeface="Times New Roman"/>
            </a:endParaRPr>
          </a:p>
          <a:p>
            <a:pPr marL="0" lvl="1" indent="0" algn="l" rtl="0">
              <a:spcBef>
                <a:spcPts val="0"/>
              </a:spcBef>
              <a:spcAft>
                <a:spcPts val="0"/>
              </a:spcAft>
              <a:buClr>
                <a:schemeClr val="dk1"/>
              </a:buClr>
              <a:buSzPts val="2000"/>
              <a:buFont typeface="Noto Sans Symbols"/>
              <a:buNone/>
            </a:pPr>
            <a:endParaRPr sz="2000" b="1">
              <a:solidFill>
                <a:srgbClr val="7030A0"/>
              </a:solidFill>
              <a:latin typeface="Times New Roman"/>
              <a:ea typeface="Times New Roman"/>
              <a:cs typeface="Times New Roman"/>
              <a:sym typeface="Times New Roman"/>
            </a:endParaRPr>
          </a:p>
          <a:p>
            <a:pPr marL="0" lvl="1" indent="-127000" algn="l" rtl="0">
              <a:spcBef>
                <a:spcPts val="0"/>
              </a:spcBef>
              <a:spcAft>
                <a:spcPts val="0"/>
              </a:spcAft>
              <a:buClr>
                <a:schemeClr val="dk1"/>
              </a:buClr>
              <a:buSzPts val="2000"/>
              <a:buFont typeface="Noto Sans Symbols"/>
              <a:buChar char="⮚"/>
            </a:pPr>
            <a:r>
              <a:rPr lang="en-US" sz="2000">
                <a:latin typeface="Times New Roman"/>
                <a:ea typeface="Times New Roman"/>
                <a:cs typeface="Times New Roman"/>
                <a:sym typeface="Times New Roman"/>
              </a:rPr>
              <a:t>Each </a:t>
            </a:r>
            <a:r>
              <a:rPr lang="en-US" sz="2000">
                <a:solidFill>
                  <a:srgbClr val="FF0000"/>
                </a:solidFill>
                <a:latin typeface="Times New Roman"/>
                <a:ea typeface="Times New Roman"/>
                <a:cs typeface="Times New Roman"/>
                <a:sym typeface="Times New Roman"/>
              </a:rPr>
              <a:t>Segment Descriptor </a:t>
            </a:r>
            <a:r>
              <a:rPr lang="en-US" sz="2000">
                <a:latin typeface="Times New Roman"/>
                <a:ea typeface="Times New Roman"/>
                <a:cs typeface="Times New Roman"/>
                <a:sym typeface="Times New Roman"/>
              </a:rPr>
              <a:t>specifies </a:t>
            </a:r>
            <a:r>
              <a:rPr lang="en-US" sz="2000" b="1">
                <a:solidFill>
                  <a:srgbClr val="006600"/>
                </a:solidFill>
                <a:latin typeface="Times New Roman"/>
                <a:ea typeface="Times New Roman"/>
                <a:cs typeface="Times New Roman"/>
                <a:sym typeface="Times New Roman"/>
              </a:rPr>
              <a:t>Base Address of Segment.</a:t>
            </a:r>
            <a:endParaRPr sz="2000" b="1">
              <a:solidFill>
                <a:srgbClr val="006600"/>
              </a:solidFill>
              <a:latin typeface="Times New Roman"/>
              <a:ea typeface="Times New Roman"/>
              <a:cs typeface="Times New Roman"/>
              <a:sym typeface="Times New Roman"/>
            </a:endParaRPr>
          </a:p>
          <a:p>
            <a:pPr marL="0" lvl="1" indent="-127000" algn="l" rtl="0">
              <a:spcBef>
                <a:spcPts val="0"/>
              </a:spcBef>
              <a:spcAft>
                <a:spcPts val="0"/>
              </a:spcAft>
              <a:buClr>
                <a:srgbClr val="006600"/>
              </a:buClr>
              <a:buSzPts val="2000"/>
              <a:buFont typeface="Noto Sans Symbols"/>
              <a:buChar char="⮚"/>
            </a:pPr>
            <a:r>
              <a:rPr lang="en-US" sz="2000" b="1">
                <a:solidFill>
                  <a:srgbClr val="006600"/>
                </a:solidFill>
                <a:latin typeface="Times New Roman"/>
                <a:ea typeface="Times New Roman"/>
                <a:cs typeface="Times New Roman"/>
                <a:sym typeface="Times New Roman"/>
              </a:rPr>
              <a:t>Offset part of logical address </a:t>
            </a:r>
            <a:r>
              <a:rPr lang="en-US" sz="2000">
                <a:latin typeface="Times New Roman"/>
                <a:ea typeface="Times New Roman"/>
                <a:cs typeface="Times New Roman"/>
                <a:sym typeface="Times New Roman"/>
              </a:rPr>
              <a:t>is </a:t>
            </a:r>
            <a:r>
              <a:rPr lang="en-US" sz="2000">
                <a:solidFill>
                  <a:srgbClr val="002060"/>
                </a:solidFill>
                <a:latin typeface="Times New Roman"/>
                <a:ea typeface="Times New Roman"/>
                <a:cs typeface="Times New Roman"/>
                <a:sym typeface="Times New Roman"/>
              </a:rPr>
              <a:t>added to locate byte within Segment</a:t>
            </a:r>
            <a:r>
              <a:rPr lang="en-US" sz="2000">
                <a:latin typeface="Times New Roman"/>
                <a:ea typeface="Times New Roman"/>
                <a:cs typeface="Times New Roman"/>
                <a:sym typeface="Times New Roman"/>
              </a:rPr>
              <a:t>.</a:t>
            </a:r>
            <a:endParaRPr/>
          </a:p>
          <a:p>
            <a:pPr marL="517525" lvl="1" indent="-327025" algn="l" rtl="0">
              <a:spcBef>
                <a:spcPts val="0"/>
              </a:spcBef>
              <a:spcAft>
                <a:spcPts val="0"/>
              </a:spcAft>
              <a:buClr>
                <a:schemeClr val="dk1"/>
              </a:buClr>
              <a:buSzPts val="2000"/>
              <a:buFont typeface="Courier New"/>
              <a:buNone/>
            </a:pPr>
            <a:endParaRPr sz="2000">
              <a:latin typeface="Times New Roman"/>
              <a:ea typeface="Times New Roman"/>
              <a:cs typeface="Times New Roman"/>
              <a:sym typeface="Times New Roman"/>
            </a:endParaRPr>
          </a:p>
          <a:p>
            <a:pPr marL="63500" lvl="1" indent="0" algn="l" rtl="0">
              <a:spcBef>
                <a:spcPts val="0"/>
              </a:spcBef>
              <a:spcAft>
                <a:spcPts val="0"/>
              </a:spcAft>
              <a:buClr>
                <a:srgbClr val="FF0000"/>
              </a:buClr>
              <a:buSzPts val="2000"/>
              <a:buNone/>
            </a:pPr>
            <a:r>
              <a:rPr lang="en-US" sz="2000" b="1" i="1">
                <a:solidFill>
                  <a:srgbClr val="FF0000"/>
                </a:solidFill>
                <a:latin typeface="Times New Roman"/>
                <a:ea typeface="Times New Roman"/>
                <a:cs typeface="Times New Roman"/>
                <a:sym typeface="Times New Roman"/>
              </a:rPr>
              <a:t>Linear Address of Byte to be Accessed from memory segment </a:t>
            </a:r>
            <a:r>
              <a:rPr lang="en-US" sz="2000" i="1">
                <a:solidFill>
                  <a:srgbClr val="7030A0"/>
                </a:solidFill>
                <a:latin typeface="Times New Roman"/>
                <a:ea typeface="Times New Roman"/>
                <a:cs typeface="Times New Roman"/>
                <a:sym typeface="Times New Roman"/>
              </a:rPr>
              <a:t>=</a:t>
            </a:r>
            <a:r>
              <a:rPr lang="en-US" sz="2000" b="1" i="1">
                <a:solidFill>
                  <a:srgbClr val="7030A0"/>
                </a:solidFill>
                <a:latin typeface="Times New Roman"/>
                <a:ea typeface="Times New Roman"/>
                <a:cs typeface="Times New Roman"/>
                <a:sym typeface="Times New Roman"/>
              </a:rPr>
              <a:t>  Base Address of segment </a:t>
            </a:r>
            <a:endParaRPr/>
          </a:p>
          <a:p>
            <a:pPr marL="63500" lvl="1" indent="0" algn="l" rtl="0">
              <a:spcBef>
                <a:spcPts val="0"/>
              </a:spcBef>
              <a:spcAft>
                <a:spcPts val="0"/>
              </a:spcAft>
              <a:buClr>
                <a:srgbClr val="7030A0"/>
              </a:buClr>
              <a:buSzPts val="2000"/>
              <a:buNone/>
            </a:pPr>
            <a:r>
              <a:rPr lang="en-US" sz="2000" b="1" i="1">
                <a:solidFill>
                  <a:srgbClr val="7030A0"/>
                </a:solidFill>
                <a:latin typeface="Times New Roman"/>
                <a:ea typeface="Times New Roman"/>
                <a:cs typeface="Times New Roman"/>
                <a:sym typeface="Times New Roman"/>
              </a:rPr>
              <a:t>                                                                                                               </a:t>
            </a:r>
            <a:r>
              <a:rPr lang="en-US" sz="2000" i="1">
                <a:solidFill>
                  <a:srgbClr val="7030A0"/>
                </a:solidFill>
                <a:latin typeface="Times New Roman"/>
                <a:ea typeface="Times New Roman"/>
                <a:cs typeface="Times New Roman"/>
                <a:sym typeface="Times New Roman"/>
              </a:rPr>
              <a:t>+</a:t>
            </a:r>
            <a:r>
              <a:rPr lang="en-US" sz="2000" b="1" i="1">
                <a:solidFill>
                  <a:srgbClr val="7030A0"/>
                </a:solidFill>
                <a:latin typeface="Times New Roman"/>
                <a:ea typeface="Times New Roman"/>
                <a:cs typeface="Times New Roman"/>
                <a:sym typeface="Times New Roman"/>
              </a:rPr>
              <a:t> </a:t>
            </a:r>
            <a:r>
              <a:rPr lang="en-US" sz="2000" b="1">
                <a:solidFill>
                  <a:srgbClr val="006600"/>
                </a:solidFill>
                <a:latin typeface="Times New Roman"/>
                <a:ea typeface="Times New Roman"/>
                <a:cs typeface="Times New Roman"/>
                <a:sym typeface="Times New Roman"/>
              </a:rPr>
              <a:t>Offset part of logical address. </a:t>
            </a:r>
            <a:endParaRPr sz="2000" b="1" i="1">
              <a:solidFill>
                <a:srgbClr val="7030A0"/>
              </a:solidFill>
              <a:latin typeface="Times New Roman"/>
              <a:ea typeface="Times New Roman"/>
              <a:cs typeface="Times New Roman"/>
              <a:sym typeface="Times New Roman"/>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3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3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3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3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3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3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23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23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23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23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233">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233">
                                            <p:txEl>
                                              <p:pRg st="11" end="1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233">
                                            <p:txEl>
                                              <p:pRg st="12" end="12"/>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1233">
                                            <p:txEl>
                                              <p:pRg st="13" end="13"/>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123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1267"/>
        <p:cNvGrpSpPr/>
        <p:nvPr/>
      </p:nvGrpSpPr>
      <p:grpSpPr>
        <a:xfrm>
          <a:off x="0" y="0"/>
          <a:ext cx="0" cy="0"/>
          <a:chOff x="0" y="0"/>
          <a:chExt cx="0" cy="0"/>
        </a:xfrm>
      </p:grpSpPr>
      <p:sp>
        <p:nvSpPr>
          <p:cNvPr id="1268" name="Google Shape;1268;p74"/>
          <p:cNvSpPr txBox="1">
            <a:spLocks noGrp="1"/>
          </p:cNvSpPr>
          <p:nvPr>
            <p:ph type="dt" idx="10"/>
          </p:nvPr>
        </p:nvSpPr>
        <p:spPr>
          <a:xfrm>
            <a:off x="1041888" y="6336377"/>
            <a:ext cx="2967281"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59CF9EB7-3C92-482A-AC9F-8E4BD0E7F727}" type="datetime1">
              <a:rPr lang="en-US" smtClean="0">
                <a:latin typeface="Times New Roman" panose="02020603050405020304" pitchFamily="18" charset="0"/>
                <a:cs typeface="Times New Roman" panose="02020603050405020304" pitchFamily="18" charset="0"/>
              </a:rPr>
              <a:t>3/29/2023</a:t>
            </a:fld>
            <a:endParaRPr>
              <a:latin typeface="Times New Roman" panose="02020603050405020304" pitchFamily="18" charset="0"/>
              <a:cs typeface="Times New Roman" panose="02020603050405020304" pitchFamily="18" charset="0"/>
            </a:endParaRPr>
          </a:p>
        </p:txBody>
      </p:sp>
      <p:sp>
        <p:nvSpPr>
          <p:cNvPr id="1269" name="Google Shape;1269;p74"/>
          <p:cNvSpPr txBox="1">
            <a:spLocks noGrp="1"/>
          </p:cNvSpPr>
          <p:nvPr>
            <p:ph type="ftr" idx="11"/>
          </p:nvPr>
        </p:nvSpPr>
        <p:spPr>
          <a:xfrm>
            <a:off x="3144981" y="6356393"/>
            <a:ext cx="5650358"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GB" smtClean="0">
                <a:latin typeface="Times New Roman" panose="02020603050405020304" pitchFamily="18" charset="0"/>
                <a:cs typeface="Times New Roman" panose="02020603050405020304" pitchFamily="18" charset="0"/>
              </a:rPr>
              <a:t>Microprocessor Architecture and Internet of Things_CET3014B    Unit 3      2022-23     S4  </a:t>
            </a:r>
            <a:endParaRPr>
              <a:latin typeface="Times New Roman" panose="02020603050405020304" pitchFamily="18" charset="0"/>
              <a:cs typeface="Times New Roman" panose="02020603050405020304" pitchFamily="18" charset="0"/>
            </a:endParaRPr>
          </a:p>
        </p:txBody>
      </p:sp>
      <p:sp>
        <p:nvSpPr>
          <p:cNvPr id="1270" name="Google Shape;1270;p74"/>
          <p:cNvSpPr txBox="1">
            <a:spLocks noGrp="1"/>
          </p:cNvSpPr>
          <p:nvPr>
            <p:ph type="sldNum" idx="12"/>
          </p:nvPr>
        </p:nvSpPr>
        <p:spPr>
          <a:xfrm>
            <a:off x="8737599" y="6356393"/>
            <a:ext cx="2967281"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atin typeface="Times New Roman" panose="02020603050405020304" pitchFamily="18" charset="0"/>
                <a:cs typeface="Times New Roman" panose="02020603050405020304" pitchFamily="18" charset="0"/>
              </a:rPr>
              <a:t>86</a:t>
            </a:fld>
            <a:endParaRPr>
              <a:latin typeface="Times New Roman" panose="02020603050405020304" pitchFamily="18" charset="0"/>
              <a:cs typeface="Times New Roman" panose="02020603050405020304" pitchFamily="18" charset="0"/>
            </a:endParaRPr>
          </a:p>
        </p:txBody>
      </p:sp>
      <p:cxnSp>
        <p:nvCxnSpPr>
          <p:cNvPr id="1271" name="Google Shape;1271;p74"/>
          <p:cNvCxnSpPr/>
          <p:nvPr/>
        </p:nvCxnSpPr>
        <p:spPr>
          <a:xfrm flipV="1">
            <a:off x="80250" y="915986"/>
            <a:ext cx="12111750" cy="62752"/>
          </a:xfrm>
          <a:prstGeom prst="straightConnector1">
            <a:avLst/>
          </a:prstGeom>
          <a:noFill/>
          <a:ln w="9525" cap="flat" cmpd="sng">
            <a:solidFill>
              <a:srgbClr val="00B050"/>
            </a:solidFill>
            <a:prstDash val="solid"/>
            <a:round/>
            <a:headEnd type="none" w="sm" len="sm"/>
            <a:tailEnd type="none" w="sm" len="sm"/>
          </a:ln>
        </p:spPr>
      </p:cxnSp>
      <p:sp>
        <p:nvSpPr>
          <p:cNvPr id="1272" name="Google Shape;1272;p74"/>
          <p:cNvSpPr/>
          <p:nvPr/>
        </p:nvSpPr>
        <p:spPr>
          <a:xfrm>
            <a:off x="146051" y="6356350"/>
            <a:ext cx="491787" cy="457200"/>
          </a:xfrm>
          <a:prstGeom prst="rect">
            <a:avLst/>
          </a:prstGeom>
          <a:solidFill>
            <a:srgbClr val="7030A0"/>
          </a:solidFill>
          <a:ln w="25400" cap="flat" cmpd="sng">
            <a:solidFill>
              <a:srgbClr val="7030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imes New Roman" panose="02020603050405020304" pitchFamily="18" charset="0"/>
              <a:ea typeface="Calibri"/>
              <a:cs typeface="Times New Roman" panose="02020603050405020304" pitchFamily="18" charset="0"/>
              <a:sym typeface="Calibri"/>
            </a:endParaRPr>
          </a:p>
        </p:txBody>
      </p:sp>
      <p:cxnSp>
        <p:nvCxnSpPr>
          <p:cNvPr id="1273" name="Google Shape;1273;p74"/>
          <p:cNvCxnSpPr/>
          <p:nvPr/>
        </p:nvCxnSpPr>
        <p:spPr>
          <a:xfrm flipH="1">
            <a:off x="882161" y="0"/>
            <a:ext cx="14288" cy="6821487"/>
          </a:xfrm>
          <a:prstGeom prst="straightConnector1">
            <a:avLst/>
          </a:prstGeom>
          <a:noFill/>
          <a:ln w="15875" cap="flat" cmpd="sng">
            <a:solidFill>
              <a:srgbClr val="00B050"/>
            </a:solidFill>
            <a:prstDash val="solid"/>
            <a:round/>
            <a:headEnd type="none" w="sm" len="sm"/>
            <a:tailEnd type="none" w="sm" len="sm"/>
          </a:ln>
        </p:spPr>
      </p:cxnSp>
      <p:cxnSp>
        <p:nvCxnSpPr>
          <p:cNvPr id="1274" name="Google Shape;1274;p74"/>
          <p:cNvCxnSpPr/>
          <p:nvPr/>
        </p:nvCxnSpPr>
        <p:spPr>
          <a:xfrm>
            <a:off x="-10316" y="6264275"/>
            <a:ext cx="12716918" cy="0"/>
          </a:xfrm>
          <a:prstGeom prst="straightConnector1">
            <a:avLst/>
          </a:prstGeom>
          <a:noFill/>
          <a:ln w="15875" cap="flat" cmpd="sng">
            <a:solidFill>
              <a:srgbClr val="00B050"/>
            </a:solidFill>
            <a:prstDash val="solid"/>
            <a:round/>
            <a:headEnd type="none" w="sm" len="sm"/>
            <a:tailEnd type="none" w="sm" len="sm"/>
          </a:ln>
        </p:spPr>
      </p:cxnSp>
      <p:pic>
        <p:nvPicPr>
          <p:cNvPr id="1275" name="Google Shape;1275;p74"/>
          <p:cNvPicPr preferRelativeResize="0"/>
          <p:nvPr/>
        </p:nvPicPr>
        <p:blipFill rotWithShape="1">
          <a:blip r:embed="rId3">
            <a:alphaModFix/>
          </a:blip>
          <a:srcRect/>
          <a:stretch/>
        </p:blipFill>
        <p:spPr>
          <a:xfrm>
            <a:off x="82663" y="62750"/>
            <a:ext cx="735128" cy="796834"/>
          </a:xfrm>
          <a:prstGeom prst="rect">
            <a:avLst/>
          </a:prstGeom>
          <a:noFill/>
          <a:ln>
            <a:noFill/>
          </a:ln>
        </p:spPr>
      </p:pic>
      <p:sp>
        <p:nvSpPr>
          <p:cNvPr id="1276" name="Google Shape;1276;p74"/>
          <p:cNvSpPr txBox="1">
            <a:spLocks noGrp="1"/>
          </p:cNvSpPr>
          <p:nvPr>
            <p:ph type="title"/>
          </p:nvPr>
        </p:nvSpPr>
        <p:spPr>
          <a:xfrm>
            <a:off x="815378" y="111550"/>
            <a:ext cx="10780877" cy="714814"/>
          </a:xfrm>
          <a:prstGeom prst="rect">
            <a:avLst/>
          </a:prstGeom>
          <a:noFill/>
          <a:ln>
            <a:noFill/>
          </a:ln>
        </p:spPr>
        <p:txBody>
          <a:bodyPr spcFirstLastPara="1" wrap="square" lIns="91425" tIns="45700" rIns="91425" bIns="45700" anchor="ctr" anchorCtr="0">
            <a:noAutofit/>
          </a:bodyPr>
          <a:lstStyle/>
          <a:p>
            <a:pPr>
              <a:buClr>
                <a:srgbClr val="7030A0"/>
              </a:buClr>
              <a:buSzPts val="3200"/>
            </a:pPr>
            <a:r>
              <a:rPr lang="en-US" sz="3200" b="1" dirty="0">
                <a:solidFill>
                  <a:srgbClr val="002060"/>
                </a:solidFill>
              </a:rPr>
              <a:t>Accessing LDT</a:t>
            </a:r>
            <a:br>
              <a:rPr lang="en-US" sz="3200" b="1" dirty="0">
                <a:solidFill>
                  <a:srgbClr val="002060"/>
                </a:solidFill>
              </a:rPr>
            </a:br>
            <a:r>
              <a:rPr lang="en-US" sz="3200" b="1" dirty="0" smtClean="0">
                <a:solidFill>
                  <a:srgbClr val="7030A0"/>
                </a:solidFill>
                <a:latin typeface="Times New Roman" panose="02020603050405020304" pitchFamily="18" charset="0"/>
                <a:cs typeface="Times New Roman" panose="02020603050405020304" pitchFamily="18" charset="0"/>
              </a:rPr>
              <a:t>Local </a:t>
            </a:r>
            <a:r>
              <a:rPr lang="en-US" sz="3200" b="1" dirty="0">
                <a:solidFill>
                  <a:srgbClr val="7030A0"/>
                </a:solidFill>
                <a:latin typeface="Times New Roman" panose="02020603050405020304" pitchFamily="18" charset="0"/>
                <a:cs typeface="Times New Roman" panose="02020603050405020304" pitchFamily="18" charset="0"/>
              </a:rPr>
              <a:t>Descriptor Table (LDT), LDTR and Segment Selector</a:t>
            </a:r>
            <a:endParaRPr sz="3200" b="1" dirty="0">
              <a:solidFill>
                <a:srgbClr val="002060"/>
              </a:solidFill>
              <a:latin typeface="Times New Roman" panose="02020603050405020304" pitchFamily="18" charset="0"/>
              <a:cs typeface="Times New Roman" panose="02020603050405020304" pitchFamily="18" charset="0"/>
            </a:endParaRPr>
          </a:p>
        </p:txBody>
      </p:sp>
      <p:pic>
        <p:nvPicPr>
          <p:cNvPr id="1277" name="Google Shape;1277;p74"/>
          <p:cNvPicPr preferRelativeResize="0"/>
          <p:nvPr/>
        </p:nvPicPr>
        <p:blipFill rotWithShape="1">
          <a:blip r:embed="rId4">
            <a:alphaModFix/>
          </a:blip>
          <a:srcRect/>
          <a:stretch/>
        </p:blipFill>
        <p:spPr>
          <a:xfrm>
            <a:off x="896448" y="983412"/>
            <a:ext cx="11170861" cy="5184894"/>
          </a:xfrm>
          <a:prstGeom prst="rect">
            <a:avLst/>
          </a:prstGeom>
          <a:noFill/>
          <a:ln>
            <a:noFill/>
          </a:ln>
        </p:spPr>
      </p:pic>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1311"/>
        <p:cNvGrpSpPr/>
        <p:nvPr/>
      </p:nvGrpSpPr>
      <p:grpSpPr>
        <a:xfrm>
          <a:off x="0" y="0"/>
          <a:ext cx="0" cy="0"/>
          <a:chOff x="0" y="0"/>
          <a:chExt cx="0" cy="0"/>
        </a:xfrm>
      </p:grpSpPr>
      <p:sp>
        <p:nvSpPr>
          <p:cNvPr id="1312" name="Google Shape;1312;p77"/>
          <p:cNvSpPr txBox="1">
            <a:spLocks noGrp="1"/>
          </p:cNvSpPr>
          <p:nvPr>
            <p:ph type="dt" idx="10"/>
          </p:nvPr>
        </p:nvSpPr>
        <p:spPr>
          <a:xfrm>
            <a:off x="609600" y="6356393"/>
            <a:ext cx="28448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7EA4B0FC-2C71-4237-BC75-191297F12CE3}" type="datetime1">
              <a:rPr lang="en-US" smtClean="0"/>
              <a:t>3/29/2023</a:t>
            </a:fld>
            <a:endParaRPr/>
          </a:p>
        </p:txBody>
      </p:sp>
      <p:sp>
        <p:nvSpPr>
          <p:cNvPr id="1313" name="Google Shape;1313;p77"/>
          <p:cNvSpPr txBox="1">
            <a:spLocks noGrp="1"/>
          </p:cNvSpPr>
          <p:nvPr>
            <p:ph type="ftr" idx="11"/>
          </p:nvPr>
        </p:nvSpPr>
        <p:spPr>
          <a:xfrm>
            <a:off x="4165600" y="6356393"/>
            <a:ext cx="3860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GB" smtClean="0"/>
              <a:t>Microprocessor Architecture and Internet of Things_CET3014B    Unit 3      2022-23     S4  </a:t>
            </a:r>
            <a:endParaRPr/>
          </a:p>
        </p:txBody>
      </p:sp>
      <p:sp>
        <p:nvSpPr>
          <p:cNvPr id="1314" name="Google Shape;1314;p77"/>
          <p:cNvSpPr txBox="1">
            <a:spLocks noGrp="1"/>
          </p:cNvSpPr>
          <p:nvPr>
            <p:ph type="sldNum" idx="12"/>
          </p:nvPr>
        </p:nvSpPr>
        <p:spPr>
          <a:xfrm>
            <a:off x="8737600" y="6356393"/>
            <a:ext cx="28448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87</a:t>
            </a:fld>
            <a:endParaRPr/>
          </a:p>
        </p:txBody>
      </p:sp>
      <p:pic>
        <p:nvPicPr>
          <p:cNvPr id="1315" name="Google Shape;1315;p77"/>
          <p:cNvPicPr preferRelativeResize="0"/>
          <p:nvPr/>
        </p:nvPicPr>
        <p:blipFill rotWithShape="1">
          <a:blip r:embed="rId3">
            <a:alphaModFix/>
          </a:blip>
          <a:srcRect/>
          <a:stretch/>
        </p:blipFill>
        <p:spPr>
          <a:xfrm>
            <a:off x="4607290" y="1524391"/>
            <a:ext cx="2410161" cy="3814923"/>
          </a:xfrm>
          <a:prstGeom prst="rect">
            <a:avLst/>
          </a:prstGeom>
          <a:noFill/>
          <a:ln>
            <a:noFill/>
          </a:ln>
        </p:spPr>
      </p:pic>
      <p:pic>
        <p:nvPicPr>
          <p:cNvPr id="1316" name="Google Shape;1316;p77"/>
          <p:cNvPicPr preferRelativeResize="0"/>
          <p:nvPr/>
        </p:nvPicPr>
        <p:blipFill rotWithShape="1">
          <a:blip r:embed="rId4">
            <a:alphaModFix/>
          </a:blip>
          <a:srcRect/>
          <a:stretch/>
        </p:blipFill>
        <p:spPr>
          <a:xfrm>
            <a:off x="41275" y="154132"/>
            <a:ext cx="3981450" cy="342900"/>
          </a:xfrm>
          <a:prstGeom prst="rect">
            <a:avLst/>
          </a:prstGeom>
          <a:noFill/>
          <a:ln>
            <a:noFill/>
          </a:ln>
        </p:spPr>
      </p:pic>
      <p:pic>
        <p:nvPicPr>
          <p:cNvPr id="1317" name="Google Shape;1317;p77"/>
          <p:cNvPicPr preferRelativeResize="0"/>
          <p:nvPr/>
        </p:nvPicPr>
        <p:blipFill rotWithShape="1">
          <a:blip r:embed="rId5">
            <a:alphaModFix/>
          </a:blip>
          <a:srcRect/>
          <a:stretch/>
        </p:blipFill>
        <p:spPr>
          <a:xfrm>
            <a:off x="1499668" y="4722828"/>
            <a:ext cx="3263446" cy="714475"/>
          </a:xfrm>
          <a:prstGeom prst="rect">
            <a:avLst/>
          </a:prstGeom>
          <a:noFill/>
          <a:ln>
            <a:noFill/>
          </a:ln>
        </p:spPr>
      </p:pic>
      <p:pic>
        <p:nvPicPr>
          <p:cNvPr id="1318" name="Google Shape;1318;p77"/>
          <p:cNvPicPr preferRelativeResize="0"/>
          <p:nvPr/>
        </p:nvPicPr>
        <p:blipFill rotWithShape="1">
          <a:blip r:embed="rId6">
            <a:alphaModFix/>
          </a:blip>
          <a:srcRect/>
          <a:stretch/>
        </p:blipFill>
        <p:spPr>
          <a:xfrm>
            <a:off x="409581" y="5517993"/>
            <a:ext cx="4887007" cy="819264"/>
          </a:xfrm>
          <a:prstGeom prst="rect">
            <a:avLst/>
          </a:prstGeom>
          <a:noFill/>
          <a:ln>
            <a:noFill/>
          </a:ln>
        </p:spPr>
      </p:pic>
      <p:pic>
        <p:nvPicPr>
          <p:cNvPr id="1319" name="Google Shape;1319;p77"/>
          <p:cNvPicPr preferRelativeResize="0"/>
          <p:nvPr/>
        </p:nvPicPr>
        <p:blipFill rotWithShape="1">
          <a:blip r:embed="rId7">
            <a:alphaModFix/>
          </a:blip>
          <a:srcRect/>
          <a:stretch/>
        </p:blipFill>
        <p:spPr>
          <a:xfrm>
            <a:off x="1586333" y="3577766"/>
            <a:ext cx="3090116" cy="857370"/>
          </a:xfrm>
          <a:prstGeom prst="rect">
            <a:avLst/>
          </a:prstGeom>
          <a:noFill/>
          <a:ln>
            <a:noFill/>
          </a:ln>
        </p:spPr>
      </p:pic>
      <p:pic>
        <p:nvPicPr>
          <p:cNvPr id="1320" name="Google Shape;1320;p77"/>
          <p:cNvPicPr preferRelativeResize="0"/>
          <p:nvPr/>
        </p:nvPicPr>
        <p:blipFill rotWithShape="1">
          <a:blip r:embed="rId8">
            <a:alphaModFix/>
          </a:blip>
          <a:srcRect/>
          <a:stretch/>
        </p:blipFill>
        <p:spPr>
          <a:xfrm>
            <a:off x="943056" y="2029891"/>
            <a:ext cx="3820058" cy="1533739"/>
          </a:xfrm>
          <a:prstGeom prst="rect">
            <a:avLst/>
          </a:prstGeom>
          <a:noFill/>
          <a:ln>
            <a:noFill/>
          </a:ln>
        </p:spPr>
      </p:pic>
      <p:pic>
        <p:nvPicPr>
          <p:cNvPr id="1321" name="Google Shape;1321;p77"/>
          <p:cNvPicPr preferRelativeResize="0"/>
          <p:nvPr/>
        </p:nvPicPr>
        <p:blipFill rotWithShape="1">
          <a:blip r:embed="rId9">
            <a:alphaModFix/>
          </a:blip>
          <a:srcRect/>
          <a:stretch/>
        </p:blipFill>
        <p:spPr>
          <a:xfrm>
            <a:off x="7017451" y="2502707"/>
            <a:ext cx="5047896" cy="3639058"/>
          </a:xfrm>
          <a:prstGeom prst="rect">
            <a:avLst/>
          </a:prstGeom>
          <a:noFill/>
          <a:ln>
            <a:noFill/>
          </a:ln>
        </p:spPr>
      </p:pic>
      <p:pic>
        <p:nvPicPr>
          <p:cNvPr id="1322" name="Google Shape;1322;p77"/>
          <p:cNvPicPr preferRelativeResize="0"/>
          <p:nvPr/>
        </p:nvPicPr>
        <p:blipFill rotWithShape="1">
          <a:blip r:embed="rId10">
            <a:alphaModFix/>
          </a:blip>
          <a:srcRect/>
          <a:stretch/>
        </p:blipFill>
        <p:spPr>
          <a:xfrm>
            <a:off x="6833056" y="1092810"/>
            <a:ext cx="4375271" cy="1409897"/>
          </a:xfrm>
          <a:prstGeom prst="rect">
            <a:avLst/>
          </a:prstGeom>
          <a:noFill/>
          <a:ln>
            <a:noFill/>
          </a:ln>
        </p:spPr>
      </p:pic>
      <p:sp>
        <p:nvSpPr>
          <p:cNvPr id="1323" name="Google Shape;1323;p77"/>
          <p:cNvSpPr/>
          <p:nvPr/>
        </p:nvSpPr>
        <p:spPr>
          <a:xfrm>
            <a:off x="134459" y="757795"/>
            <a:ext cx="3954929" cy="46166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b="1" cap="none" dirty="0">
                <a:solidFill>
                  <a:schemeClr val="dk1"/>
                </a:solidFill>
                <a:latin typeface="Times New Roman"/>
                <a:ea typeface="Times New Roman"/>
                <a:cs typeface="Times New Roman"/>
                <a:sym typeface="Times New Roman"/>
              </a:rPr>
              <a:t>DS=0015 H,   </a:t>
            </a:r>
            <a:r>
              <a:rPr lang="en-US" sz="2400" b="1" cap="none" dirty="0">
                <a:solidFill>
                  <a:srgbClr val="FF0000"/>
                </a:solidFill>
                <a:latin typeface="Times New Roman"/>
                <a:ea typeface="Times New Roman"/>
                <a:cs typeface="Times New Roman"/>
                <a:sym typeface="Times New Roman"/>
              </a:rPr>
              <a:t>LDTR=0018 H</a:t>
            </a:r>
            <a:endParaRPr sz="2400" b="1" cap="none" dirty="0">
              <a:solidFill>
                <a:srgbClr val="FF0000"/>
              </a:solidFill>
              <a:latin typeface="Times New Roman"/>
              <a:ea typeface="Times New Roman"/>
              <a:cs typeface="Times New Roman"/>
              <a:sym typeface="Times New Roman"/>
            </a:endParaRPr>
          </a:p>
        </p:txBody>
      </p:sp>
      <p:sp>
        <p:nvSpPr>
          <p:cNvPr id="14" name="Google Shape;1276;p74"/>
          <p:cNvSpPr txBox="1">
            <a:spLocks noGrp="1"/>
          </p:cNvSpPr>
          <p:nvPr>
            <p:ph type="title"/>
          </p:nvPr>
        </p:nvSpPr>
        <p:spPr>
          <a:xfrm>
            <a:off x="815378" y="111550"/>
            <a:ext cx="10780877" cy="714814"/>
          </a:xfrm>
          <a:prstGeom prst="rect">
            <a:avLst/>
          </a:prstGeom>
          <a:noFill/>
          <a:ln>
            <a:noFill/>
          </a:ln>
        </p:spPr>
        <p:txBody>
          <a:bodyPr spcFirstLastPara="1" wrap="square" lIns="91425" tIns="45700" rIns="91425" bIns="45700" anchor="ctr" anchorCtr="0">
            <a:noAutofit/>
          </a:bodyPr>
          <a:lstStyle/>
          <a:p>
            <a:pPr>
              <a:buClr>
                <a:srgbClr val="7030A0"/>
              </a:buClr>
              <a:buSzPts val="3200"/>
            </a:pPr>
            <a:r>
              <a:rPr lang="en-US" sz="2400" b="1" dirty="0">
                <a:solidFill>
                  <a:srgbClr val="002060"/>
                </a:solidFill>
              </a:rPr>
              <a:t>Accessing LDT</a:t>
            </a:r>
            <a:br>
              <a:rPr lang="en-US" sz="2400" b="1" dirty="0">
                <a:solidFill>
                  <a:srgbClr val="002060"/>
                </a:solidFill>
              </a:rPr>
            </a:br>
            <a:r>
              <a:rPr lang="en-US" sz="2400" b="1" dirty="0" smtClean="0">
                <a:solidFill>
                  <a:srgbClr val="7030A0"/>
                </a:solidFill>
                <a:latin typeface="Times New Roman" panose="02020603050405020304" pitchFamily="18" charset="0"/>
                <a:cs typeface="Times New Roman" panose="02020603050405020304" pitchFamily="18" charset="0"/>
              </a:rPr>
              <a:t>Local </a:t>
            </a:r>
            <a:r>
              <a:rPr lang="en-US" sz="2400" b="1" dirty="0">
                <a:solidFill>
                  <a:srgbClr val="7030A0"/>
                </a:solidFill>
                <a:latin typeface="Times New Roman" panose="02020603050405020304" pitchFamily="18" charset="0"/>
                <a:cs typeface="Times New Roman" panose="02020603050405020304" pitchFamily="18" charset="0"/>
              </a:rPr>
              <a:t>Descriptor Table (LDT), LDTR and Segment Selector</a:t>
            </a:r>
            <a:endParaRPr sz="2400" b="1" dirty="0">
              <a:solidFill>
                <a:srgbClr val="002060"/>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2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1252"/>
        <p:cNvGrpSpPr/>
        <p:nvPr/>
      </p:nvGrpSpPr>
      <p:grpSpPr>
        <a:xfrm>
          <a:off x="0" y="0"/>
          <a:ext cx="0" cy="0"/>
          <a:chOff x="0" y="0"/>
          <a:chExt cx="0" cy="0"/>
        </a:xfrm>
      </p:grpSpPr>
      <p:sp>
        <p:nvSpPr>
          <p:cNvPr id="1253" name="Google Shape;1253;p73"/>
          <p:cNvSpPr txBox="1">
            <a:spLocks noGrp="1"/>
          </p:cNvSpPr>
          <p:nvPr>
            <p:ph type="dt" idx="10"/>
          </p:nvPr>
        </p:nvSpPr>
        <p:spPr>
          <a:xfrm>
            <a:off x="1041889" y="6336377"/>
            <a:ext cx="28448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4D125CC1-B4DC-40BE-9965-8B3F68C31C42}" type="datetime1">
              <a:rPr lang="en-US" smtClean="0"/>
              <a:t>3/29/2023</a:t>
            </a:fld>
            <a:endParaRPr/>
          </a:p>
        </p:txBody>
      </p:sp>
      <p:sp>
        <p:nvSpPr>
          <p:cNvPr id="1254" name="Google Shape;1254;p73"/>
          <p:cNvSpPr txBox="1">
            <a:spLocks noGrp="1"/>
          </p:cNvSpPr>
          <p:nvPr>
            <p:ph type="ftr" idx="11"/>
          </p:nvPr>
        </p:nvSpPr>
        <p:spPr>
          <a:xfrm>
            <a:off x="4165600" y="6356393"/>
            <a:ext cx="3860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GB" smtClean="0"/>
              <a:t>Microprocessor Architecture and Internet of Things_CET3014B    Unit 3      2022-23     S4  </a:t>
            </a:r>
            <a:endParaRPr/>
          </a:p>
        </p:txBody>
      </p:sp>
      <p:sp>
        <p:nvSpPr>
          <p:cNvPr id="1255" name="Google Shape;1255;p73"/>
          <p:cNvSpPr txBox="1">
            <a:spLocks noGrp="1"/>
          </p:cNvSpPr>
          <p:nvPr>
            <p:ph type="sldNum" idx="12"/>
          </p:nvPr>
        </p:nvSpPr>
        <p:spPr>
          <a:xfrm>
            <a:off x="8737600" y="6356393"/>
            <a:ext cx="28448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88</a:t>
            </a:fld>
            <a:endParaRPr/>
          </a:p>
        </p:txBody>
      </p:sp>
      <p:cxnSp>
        <p:nvCxnSpPr>
          <p:cNvPr id="1256" name="Google Shape;1256;p73"/>
          <p:cNvCxnSpPr/>
          <p:nvPr/>
        </p:nvCxnSpPr>
        <p:spPr>
          <a:xfrm rot="10800000" flipH="1">
            <a:off x="80250" y="894625"/>
            <a:ext cx="12192000" cy="27709"/>
          </a:xfrm>
          <a:prstGeom prst="straightConnector1">
            <a:avLst/>
          </a:prstGeom>
          <a:noFill/>
          <a:ln w="9525" cap="flat" cmpd="sng">
            <a:solidFill>
              <a:srgbClr val="00B050"/>
            </a:solidFill>
            <a:prstDash val="solid"/>
            <a:round/>
            <a:headEnd type="none" w="sm" len="sm"/>
            <a:tailEnd type="none" w="sm" len="sm"/>
          </a:ln>
        </p:spPr>
      </p:cxnSp>
      <p:sp>
        <p:nvSpPr>
          <p:cNvPr id="1257" name="Google Shape;1257;p73"/>
          <p:cNvSpPr/>
          <p:nvPr/>
        </p:nvSpPr>
        <p:spPr>
          <a:xfrm>
            <a:off x="146051" y="6356350"/>
            <a:ext cx="471487" cy="457200"/>
          </a:xfrm>
          <a:prstGeom prst="rect">
            <a:avLst/>
          </a:prstGeom>
          <a:solidFill>
            <a:srgbClr val="7030A0"/>
          </a:solidFill>
          <a:ln w="25400" cap="flat" cmpd="sng">
            <a:solidFill>
              <a:srgbClr val="7030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1258" name="Google Shape;1258;p73"/>
          <p:cNvCxnSpPr/>
          <p:nvPr/>
        </p:nvCxnSpPr>
        <p:spPr>
          <a:xfrm flipH="1">
            <a:off x="882161" y="0"/>
            <a:ext cx="14288" cy="6821487"/>
          </a:xfrm>
          <a:prstGeom prst="straightConnector1">
            <a:avLst/>
          </a:prstGeom>
          <a:noFill/>
          <a:ln w="15875" cap="flat" cmpd="sng">
            <a:solidFill>
              <a:srgbClr val="00B050"/>
            </a:solidFill>
            <a:prstDash val="solid"/>
            <a:round/>
            <a:headEnd type="none" w="sm" len="sm"/>
            <a:tailEnd type="none" w="sm" len="sm"/>
          </a:ln>
        </p:spPr>
      </p:cxnSp>
      <p:cxnSp>
        <p:nvCxnSpPr>
          <p:cNvPr id="1259" name="Google Shape;1259;p73"/>
          <p:cNvCxnSpPr/>
          <p:nvPr/>
        </p:nvCxnSpPr>
        <p:spPr>
          <a:xfrm>
            <a:off x="-10316" y="6264275"/>
            <a:ext cx="12192000" cy="0"/>
          </a:xfrm>
          <a:prstGeom prst="straightConnector1">
            <a:avLst/>
          </a:prstGeom>
          <a:noFill/>
          <a:ln w="15875" cap="flat" cmpd="sng">
            <a:solidFill>
              <a:srgbClr val="00B050"/>
            </a:solidFill>
            <a:prstDash val="solid"/>
            <a:round/>
            <a:headEnd type="none" w="sm" len="sm"/>
            <a:tailEnd type="none" w="sm" len="sm"/>
          </a:ln>
        </p:spPr>
      </p:cxnSp>
      <p:pic>
        <p:nvPicPr>
          <p:cNvPr id="1260" name="Google Shape;1260;p73"/>
          <p:cNvPicPr preferRelativeResize="0"/>
          <p:nvPr/>
        </p:nvPicPr>
        <p:blipFill rotWithShape="1">
          <a:blip r:embed="rId3">
            <a:alphaModFix/>
          </a:blip>
          <a:srcRect/>
          <a:stretch/>
        </p:blipFill>
        <p:spPr>
          <a:xfrm>
            <a:off x="80250" y="62750"/>
            <a:ext cx="801911" cy="796834"/>
          </a:xfrm>
          <a:prstGeom prst="rect">
            <a:avLst/>
          </a:prstGeom>
          <a:noFill/>
          <a:ln>
            <a:noFill/>
          </a:ln>
        </p:spPr>
      </p:pic>
      <p:sp>
        <p:nvSpPr>
          <p:cNvPr id="1261" name="Google Shape;1261;p73"/>
          <p:cNvSpPr/>
          <p:nvPr/>
        </p:nvSpPr>
        <p:spPr>
          <a:xfrm>
            <a:off x="1162196" y="42390"/>
            <a:ext cx="3470641"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b="1" dirty="0">
                <a:solidFill>
                  <a:srgbClr val="002060"/>
                </a:solidFill>
                <a:latin typeface="Calibri"/>
                <a:ea typeface="Calibri"/>
                <a:cs typeface="Calibri"/>
                <a:sym typeface="Calibri"/>
              </a:rPr>
              <a:t>Accessing LDT</a:t>
            </a:r>
            <a:endParaRPr sz="3600" b="1" dirty="0">
              <a:solidFill>
                <a:srgbClr val="002060"/>
              </a:solidFill>
              <a:latin typeface="Calibri"/>
              <a:ea typeface="Calibri"/>
              <a:cs typeface="Calibri"/>
              <a:sym typeface="Calibri"/>
            </a:endParaRPr>
          </a:p>
        </p:txBody>
      </p:sp>
      <p:sp>
        <p:nvSpPr>
          <p:cNvPr id="1262" name="Google Shape;1262;p73"/>
          <p:cNvSpPr txBox="1"/>
          <p:nvPr/>
        </p:nvSpPr>
        <p:spPr>
          <a:xfrm>
            <a:off x="4482434" y="134507"/>
            <a:ext cx="8024989"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Calibri"/>
                <a:ea typeface="Calibri"/>
                <a:cs typeface="Calibri"/>
                <a:sym typeface="Calibri"/>
              </a:rPr>
              <a:t>Linear Address of LDT segment descriptor (present in GDT) = </a:t>
            </a:r>
            <a:endParaRPr sz="1800" b="1">
              <a:solidFill>
                <a:schemeClr val="dk1"/>
              </a:solidFill>
              <a:latin typeface="Calibri"/>
              <a:ea typeface="Calibri"/>
              <a:cs typeface="Calibri"/>
              <a:sym typeface="Calibri"/>
            </a:endParaRPr>
          </a:p>
          <a:p>
            <a:pPr marL="0" marR="0" lvl="0" indent="0" algn="l" rtl="0">
              <a:spcBef>
                <a:spcPts val="0"/>
              </a:spcBef>
              <a:spcAft>
                <a:spcPts val="0"/>
              </a:spcAft>
              <a:buNone/>
            </a:pPr>
            <a:r>
              <a:rPr lang="en-US" sz="1800" b="1">
                <a:solidFill>
                  <a:srgbClr val="FF0000"/>
                </a:solidFill>
                <a:latin typeface="Calibri"/>
                <a:ea typeface="Calibri"/>
                <a:cs typeface="Calibri"/>
                <a:sym typeface="Calibri"/>
              </a:rPr>
              <a:t>32 bit Base Address of GDT </a:t>
            </a:r>
            <a:r>
              <a:rPr lang="en-US" sz="1800" b="1">
                <a:solidFill>
                  <a:schemeClr val="dk1"/>
                </a:solidFill>
                <a:latin typeface="Calibri"/>
                <a:ea typeface="Calibri"/>
                <a:cs typeface="Calibri"/>
                <a:sym typeface="Calibri"/>
              </a:rPr>
              <a:t>+ </a:t>
            </a:r>
            <a:r>
              <a:rPr lang="en-US" sz="1800" b="1">
                <a:solidFill>
                  <a:srgbClr val="7030A0"/>
                </a:solidFill>
                <a:latin typeface="Calibri"/>
                <a:ea typeface="Calibri"/>
                <a:cs typeface="Calibri"/>
                <a:sym typeface="Calibri"/>
              </a:rPr>
              <a:t>13 bit Index x 8 (Offset within GDT)</a:t>
            </a:r>
            <a:endParaRPr sz="1800" b="1">
              <a:solidFill>
                <a:srgbClr val="7030A0"/>
              </a:solidFill>
              <a:latin typeface="Calibri"/>
              <a:ea typeface="Calibri"/>
              <a:cs typeface="Calibri"/>
              <a:sym typeface="Calibri"/>
            </a:endParaRPr>
          </a:p>
        </p:txBody>
      </p:sp>
      <p:pic>
        <p:nvPicPr>
          <p:cNvPr id="1263" name="Google Shape;1263;p73"/>
          <p:cNvPicPr preferRelativeResize="0"/>
          <p:nvPr/>
        </p:nvPicPr>
        <p:blipFill rotWithShape="1">
          <a:blip r:embed="rId4">
            <a:alphaModFix/>
          </a:blip>
          <a:srcRect/>
          <a:stretch/>
        </p:blipFill>
        <p:spPr>
          <a:xfrm>
            <a:off x="1052294" y="1128238"/>
            <a:ext cx="10724070" cy="5129749"/>
          </a:xfrm>
          <a:prstGeom prst="rect">
            <a:avLst/>
          </a:prstGeom>
          <a:noFill/>
          <a:ln>
            <a:noFill/>
          </a:ln>
        </p:spPr>
      </p:pic>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1237"/>
        <p:cNvGrpSpPr/>
        <p:nvPr/>
      </p:nvGrpSpPr>
      <p:grpSpPr>
        <a:xfrm>
          <a:off x="0" y="0"/>
          <a:ext cx="0" cy="0"/>
          <a:chOff x="0" y="0"/>
          <a:chExt cx="0" cy="0"/>
        </a:xfrm>
      </p:grpSpPr>
      <p:sp>
        <p:nvSpPr>
          <p:cNvPr id="1238" name="Google Shape;1238;p72"/>
          <p:cNvSpPr txBox="1">
            <a:spLocks noGrp="1"/>
          </p:cNvSpPr>
          <p:nvPr>
            <p:ph type="dt" idx="10"/>
          </p:nvPr>
        </p:nvSpPr>
        <p:spPr>
          <a:xfrm>
            <a:off x="1041889" y="6336377"/>
            <a:ext cx="28448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0F3FA13A-BC4F-4C5A-A8FC-0319FA2BBD96}" type="datetime1">
              <a:rPr lang="en-US" smtClean="0"/>
              <a:t>3/29/2023</a:t>
            </a:fld>
            <a:endParaRPr/>
          </a:p>
        </p:txBody>
      </p:sp>
      <p:sp>
        <p:nvSpPr>
          <p:cNvPr id="1239" name="Google Shape;1239;p72"/>
          <p:cNvSpPr txBox="1">
            <a:spLocks noGrp="1"/>
          </p:cNvSpPr>
          <p:nvPr>
            <p:ph type="ftr" idx="11"/>
          </p:nvPr>
        </p:nvSpPr>
        <p:spPr>
          <a:xfrm>
            <a:off x="4165600" y="6356393"/>
            <a:ext cx="3860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GB" smtClean="0"/>
              <a:t>Microprocessor Architecture and Internet of Things_CET3014B    Unit 3      2022-23     S4  </a:t>
            </a:r>
            <a:endParaRPr/>
          </a:p>
        </p:txBody>
      </p:sp>
      <p:sp>
        <p:nvSpPr>
          <p:cNvPr id="1240" name="Google Shape;1240;p72"/>
          <p:cNvSpPr txBox="1">
            <a:spLocks noGrp="1"/>
          </p:cNvSpPr>
          <p:nvPr>
            <p:ph type="sldNum" idx="12"/>
          </p:nvPr>
        </p:nvSpPr>
        <p:spPr>
          <a:xfrm>
            <a:off x="8737600" y="6356393"/>
            <a:ext cx="28448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89</a:t>
            </a:fld>
            <a:endParaRPr/>
          </a:p>
        </p:txBody>
      </p:sp>
      <p:cxnSp>
        <p:nvCxnSpPr>
          <p:cNvPr id="1241" name="Google Shape;1241;p72"/>
          <p:cNvCxnSpPr/>
          <p:nvPr/>
        </p:nvCxnSpPr>
        <p:spPr>
          <a:xfrm rot="10800000" flipH="1">
            <a:off x="0" y="767575"/>
            <a:ext cx="12192000" cy="27709"/>
          </a:xfrm>
          <a:prstGeom prst="straightConnector1">
            <a:avLst/>
          </a:prstGeom>
          <a:noFill/>
          <a:ln w="9525" cap="flat" cmpd="sng">
            <a:solidFill>
              <a:srgbClr val="00B050"/>
            </a:solidFill>
            <a:prstDash val="solid"/>
            <a:round/>
            <a:headEnd type="none" w="sm" len="sm"/>
            <a:tailEnd type="none" w="sm" len="sm"/>
          </a:ln>
        </p:spPr>
      </p:cxnSp>
      <p:sp>
        <p:nvSpPr>
          <p:cNvPr id="1242" name="Google Shape;1242;p72"/>
          <p:cNvSpPr/>
          <p:nvPr/>
        </p:nvSpPr>
        <p:spPr>
          <a:xfrm>
            <a:off x="146051" y="6356350"/>
            <a:ext cx="471487" cy="457200"/>
          </a:xfrm>
          <a:prstGeom prst="rect">
            <a:avLst/>
          </a:prstGeom>
          <a:solidFill>
            <a:srgbClr val="7030A0"/>
          </a:solidFill>
          <a:ln w="25400" cap="flat" cmpd="sng">
            <a:solidFill>
              <a:srgbClr val="7030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1243" name="Google Shape;1243;p72"/>
          <p:cNvCxnSpPr/>
          <p:nvPr/>
        </p:nvCxnSpPr>
        <p:spPr>
          <a:xfrm flipH="1">
            <a:off x="882161" y="0"/>
            <a:ext cx="14288" cy="6821487"/>
          </a:xfrm>
          <a:prstGeom prst="straightConnector1">
            <a:avLst/>
          </a:prstGeom>
          <a:noFill/>
          <a:ln w="15875" cap="flat" cmpd="sng">
            <a:solidFill>
              <a:srgbClr val="00B050"/>
            </a:solidFill>
            <a:prstDash val="solid"/>
            <a:round/>
            <a:headEnd type="none" w="sm" len="sm"/>
            <a:tailEnd type="none" w="sm" len="sm"/>
          </a:ln>
        </p:spPr>
      </p:cxnSp>
      <p:cxnSp>
        <p:nvCxnSpPr>
          <p:cNvPr id="1244" name="Google Shape;1244;p72"/>
          <p:cNvCxnSpPr/>
          <p:nvPr/>
        </p:nvCxnSpPr>
        <p:spPr>
          <a:xfrm>
            <a:off x="-10316" y="6264275"/>
            <a:ext cx="12192000" cy="0"/>
          </a:xfrm>
          <a:prstGeom prst="straightConnector1">
            <a:avLst/>
          </a:prstGeom>
          <a:noFill/>
          <a:ln w="15875" cap="flat" cmpd="sng">
            <a:solidFill>
              <a:srgbClr val="00B050"/>
            </a:solidFill>
            <a:prstDash val="solid"/>
            <a:round/>
            <a:headEnd type="none" w="sm" len="sm"/>
            <a:tailEnd type="none" w="sm" len="sm"/>
          </a:ln>
        </p:spPr>
      </p:cxnSp>
      <p:pic>
        <p:nvPicPr>
          <p:cNvPr id="1245" name="Google Shape;1245;p72"/>
          <p:cNvPicPr preferRelativeResize="0"/>
          <p:nvPr/>
        </p:nvPicPr>
        <p:blipFill rotWithShape="1">
          <a:blip r:embed="rId3">
            <a:alphaModFix/>
          </a:blip>
          <a:srcRect/>
          <a:stretch/>
        </p:blipFill>
        <p:spPr>
          <a:xfrm>
            <a:off x="80250" y="-51168"/>
            <a:ext cx="801911" cy="796834"/>
          </a:xfrm>
          <a:prstGeom prst="rect">
            <a:avLst/>
          </a:prstGeom>
          <a:noFill/>
          <a:ln>
            <a:noFill/>
          </a:ln>
        </p:spPr>
      </p:pic>
      <p:sp>
        <p:nvSpPr>
          <p:cNvPr id="1246" name="Google Shape;1246;p72"/>
          <p:cNvSpPr txBox="1">
            <a:spLocks noGrp="1"/>
          </p:cNvSpPr>
          <p:nvPr>
            <p:ph type="title"/>
          </p:nvPr>
        </p:nvSpPr>
        <p:spPr>
          <a:xfrm>
            <a:off x="1146785" y="92986"/>
            <a:ext cx="9447916" cy="508527"/>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rgbClr val="C00000"/>
              </a:buClr>
              <a:buSzPts val="4400"/>
              <a:buFont typeface="Times New Roman"/>
              <a:buNone/>
            </a:pPr>
            <a:r>
              <a:rPr lang="en-US" b="1">
                <a:solidFill>
                  <a:srgbClr val="C00000"/>
                </a:solidFill>
                <a:latin typeface="Times New Roman"/>
                <a:ea typeface="Times New Roman"/>
                <a:cs typeface="Times New Roman"/>
                <a:sym typeface="Times New Roman"/>
              </a:rPr>
              <a:t>Logical to Linear Address Translation </a:t>
            </a:r>
            <a:endParaRPr/>
          </a:p>
        </p:txBody>
      </p:sp>
      <p:pic>
        <p:nvPicPr>
          <p:cNvPr id="1248" name="Google Shape;1248;p72"/>
          <p:cNvPicPr preferRelativeResize="0"/>
          <p:nvPr/>
        </p:nvPicPr>
        <p:blipFill rotWithShape="1">
          <a:blip r:embed="rId4">
            <a:alphaModFix/>
          </a:blip>
          <a:srcRect/>
          <a:stretch/>
        </p:blipFill>
        <p:spPr>
          <a:xfrm>
            <a:off x="1004887" y="1369087"/>
            <a:ext cx="5479040" cy="4895187"/>
          </a:xfrm>
          <a:prstGeom prst="rect">
            <a:avLst/>
          </a:prstGeom>
          <a:noFill/>
          <a:ln>
            <a:noFill/>
          </a:ln>
        </p:spPr>
      </p:pic>
      <p:pic>
        <p:nvPicPr>
          <p:cNvPr id="13" name="Google Shape;1277;p74"/>
          <p:cNvPicPr preferRelativeResize="0"/>
          <p:nvPr/>
        </p:nvPicPr>
        <p:blipFill rotWithShape="1">
          <a:blip r:embed="rId5">
            <a:alphaModFix/>
          </a:blip>
          <a:srcRect/>
          <a:stretch/>
        </p:blipFill>
        <p:spPr>
          <a:xfrm>
            <a:off x="6871855" y="983412"/>
            <a:ext cx="5195454" cy="5184894"/>
          </a:xfrm>
          <a:prstGeom prst="rect">
            <a:avLst/>
          </a:prstGeom>
          <a:noFill/>
          <a:ln>
            <a:noFill/>
          </a:ln>
        </p:spPr>
      </p:pic>
      <p:cxnSp>
        <p:nvCxnSpPr>
          <p:cNvPr id="3" name="Straight Connector 2"/>
          <p:cNvCxnSpPr/>
          <p:nvPr/>
        </p:nvCxnSpPr>
        <p:spPr>
          <a:xfrm>
            <a:off x="6636327" y="815258"/>
            <a:ext cx="0" cy="5541092"/>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4" name="Rectangle 3"/>
          <p:cNvSpPr/>
          <p:nvPr/>
        </p:nvSpPr>
        <p:spPr>
          <a:xfrm>
            <a:off x="8340436" y="789640"/>
            <a:ext cx="6096000" cy="523220"/>
          </a:xfrm>
          <a:prstGeom prst="rect">
            <a:avLst/>
          </a:prstGeom>
        </p:spPr>
        <p:txBody>
          <a:bodyPr>
            <a:spAutoFit/>
          </a:bodyPr>
          <a:lstStyle/>
          <a:p>
            <a:r>
              <a:rPr lang="en-US" b="1" dirty="0">
                <a:solidFill>
                  <a:srgbClr val="002060"/>
                </a:solidFill>
              </a:rPr>
              <a:t>Accessing LDT</a:t>
            </a:r>
            <a:br>
              <a:rPr lang="en-US" b="1" dirty="0">
                <a:solidFill>
                  <a:srgbClr val="002060"/>
                </a:solidFill>
              </a:rPr>
            </a:br>
            <a:endParaRPr lang="en-IN" dirty="0"/>
          </a:p>
        </p:txBody>
      </p:sp>
      <p:sp>
        <p:nvSpPr>
          <p:cNvPr id="5" name="Rectangle 4"/>
          <p:cNvSpPr/>
          <p:nvPr/>
        </p:nvSpPr>
        <p:spPr>
          <a:xfrm>
            <a:off x="2244436" y="867386"/>
            <a:ext cx="6096000" cy="523220"/>
          </a:xfrm>
          <a:prstGeom prst="rect">
            <a:avLst/>
          </a:prstGeom>
        </p:spPr>
        <p:txBody>
          <a:bodyPr>
            <a:spAutoFit/>
          </a:bodyPr>
          <a:lstStyle/>
          <a:p>
            <a:r>
              <a:rPr lang="en-US" b="1" dirty="0">
                <a:solidFill>
                  <a:srgbClr val="002060"/>
                </a:solidFill>
              </a:rPr>
              <a:t>Accessing </a:t>
            </a:r>
            <a:r>
              <a:rPr lang="en-US" b="1" dirty="0" smtClean="0">
                <a:solidFill>
                  <a:srgbClr val="002060"/>
                </a:solidFill>
              </a:rPr>
              <a:t>GDT</a:t>
            </a:r>
            <a:r>
              <a:rPr lang="en-US" b="1" dirty="0">
                <a:solidFill>
                  <a:srgbClr val="002060"/>
                </a:solidFill>
              </a:rPr>
              <a:t/>
            </a:r>
            <a:br>
              <a:rPr lang="en-US" b="1" dirty="0">
                <a:solidFill>
                  <a:srgbClr val="002060"/>
                </a:solidFill>
              </a:rPr>
            </a:br>
            <a:endParaRPr lang="en-IN" dirty="0"/>
          </a:p>
        </p:txBody>
      </p:sp>
    </p:spTree>
    <p:extLst>
      <p:ext uri="{BB962C8B-B14F-4D97-AF65-F5344CB8AC3E}">
        <p14:creationId xmlns:p14="http://schemas.microsoft.com/office/powerpoint/2010/main" val="113748930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5" name="Google Shape;195;p7"/>
          <p:cNvSpPr txBox="1">
            <a:spLocks noGrp="1"/>
          </p:cNvSpPr>
          <p:nvPr>
            <p:ph type="dt" idx="10"/>
          </p:nvPr>
        </p:nvSpPr>
        <p:spPr>
          <a:xfrm>
            <a:off x="762000" y="6459538"/>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1135CCCC-16D4-4E8F-9585-213435110881}" type="datetime1">
              <a:rPr lang="en-US" sz="1050" b="1" smtClean="0">
                <a:solidFill>
                  <a:srgbClr val="000000"/>
                </a:solidFill>
                <a:latin typeface="Times New Roman" panose="02020603050405020304" pitchFamily="18" charset="0"/>
                <a:cs typeface="Times New Roman" panose="02020603050405020304" pitchFamily="18" charset="0"/>
                <a:sym typeface="Times New Roman"/>
              </a:rPr>
              <a:t>3/29/2023</a:t>
            </a:fld>
            <a:endParaRPr sz="1050" b="1">
              <a:solidFill>
                <a:srgbClr val="000000"/>
              </a:solidFill>
              <a:latin typeface="Times New Roman" panose="02020603050405020304" pitchFamily="18" charset="0"/>
              <a:ea typeface="Times New Roman"/>
              <a:cs typeface="Times New Roman" panose="02020603050405020304" pitchFamily="18" charset="0"/>
              <a:sym typeface="Times New Roman"/>
            </a:endParaRPr>
          </a:p>
        </p:txBody>
      </p:sp>
      <p:sp>
        <p:nvSpPr>
          <p:cNvPr id="196" name="Google Shape;196;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GB" smtClean="0">
                <a:latin typeface="Times New Roman" panose="02020603050405020304" pitchFamily="18" charset="0"/>
                <a:cs typeface="Times New Roman" panose="02020603050405020304" pitchFamily="18" charset="0"/>
              </a:rPr>
              <a:t>Microprocessor Architecture and Internet of Things_CET3014B    Unit 3      2022-23     S4  </a:t>
            </a:r>
            <a:endParaRPr>
              <a:latin typeface="Times New Roman" panose="02020603050405020304" pitchFamily="18" charset="0"/>
              <a:cs typeface="Times New Roman" panose="02020603050405020304" pitchFamily="18" charset="0"/>
            </a:endParaRPr>
          </a:p>
        </p:txBody>
      </p:sp>
      <p:sp>
        <p:nvSpPr>
          <p:cNvPr id="197" name="Google Shape;197;p7"/>
          <p:cNvSpPr/>
          <p:nvPr/>
        </p:nvSpPr>
        <p:spPr>
          <a:xfrm>
            <a:off x="107950" y="13063"/>
            <a:ext cx="654050" cy="864123"/>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4400"/>
              <a:buFont typeface="Arial"/>
              <a:buNone/>
            </a:pPr>
            <a:endParaRPr sz="4400">
              <a:solidFill>
                <a:schemeClr val="dk1"/>
              </a:solidFill>
              <a:latin typeface="Times New Roman" panose="02020603050405020304" pitchFamily="18" charset="0"/>
              <a:ea typeface="Calibri"/>
              <a:cs typeface="Times New Roman" panose="02020603050405020304" pitchFamily="18" charset="0"/>
              <a:sym typeface="Calibri"/>
            </a:endParaRPr>
          </a:p>
        </p:txBody>
      </p:sp>
      <p:cxnSp>
        <p:nvCxnSpPr>
          <p:cNvPr id="198" name="Google Shape;198;p7"/>
          <p:cNvCxnSpPr/>
          <p:nvPr/>
        </p:nvCxnSpPr>
        <p:spPr>
          <a:xfrm rot="10800000" flipH="1">
            <a:off x="0" y="1001778"/>
            <a:ext cx="12192000" cy="27709"/>
          </a:xfrm>
          <a:prstGeom prst="straightConnector1">
            <a:avLst/>
          </a:prstGeom>
          <a:noFill/>
          <a:ln w="9525" cap="flat" cmpd="sng">
            <a:solidFill>
              <a:srgbClr val="00B050"/>
            </a:solidFill>
            <a:prstDash val="solid"/>
            <a:miter lim="800000"/>
            <a:headEnd type="none" w="sm" len="sm"/>
            <a:tailEnd type="none" w="sm" len="sm"/>
          </a:ln>
        </p:spPr>
      </p:cxnSp>
      <p:sp>
        <p:nvSpPr>
          <p:cNvPr id="199" name="Google Shape;199;p7"/>
          <p:cNvSpPr/>
          <p:nvPr/>
        </p:nvSpPr>
        <p:spPr>
          <a:xfrm>
            <a:off x="146051" y="6356350"/>
            <a:ext cx="471487" cy="457200"/>
          </a:xfrm>
          <a:prstGeom prst="rect">
            <a:avLst/>
          </a:prstGeom>
          <a:solidFill>
            <a:srgbClr val="7030A0"/>
          </a:solidFill>
          <a:ln w="12700" cap="flat" cmpd="sng">
            <a:solidFill>
              <a:srgbClr val="7030A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imes New Roman" panose="02020603050405020304" pitchFamily="18" charset="0"/>
              <a:cs typeface="Times New Roman" panose="02020603050405020304" pitchFamily="18" charset="0"/>
              <a:sym typeface="Arial"/>
            </a:endParaRPr>
          </a:p>
        </p:txBody>
      </p:sp>
      <p:cxnSp>
        <p:nvCxnSpPr>
          <p:cNvPr id="200" name="Google Shape;200;p7"/>
          <p:cNvCxnSpPr/>
          <p:nvPr/>
        </p:nvCxnSpPr>
        <p:spPr>
          <a:xfrm flipH="1">
            <a:off x="773905" y="13063"/>
            <a:ext cx="14288" cy="6821487"/>
          </a:xfrm>
          <a:prstGeom prst="straightConnector1">
            <a:avLst/>
          </a:prstGeom>
          <a:noFill/>
          <a:ln w="15875" cap="flat" cmpd="sng">
            <a:solidFill>
              <a:srgbClr val="00B050"/>
            </a:solidFill>
            <a:prstDash val="solid"/>
            <a:miter lim="800000"/>
            <a:headEnd type="none" w="sm" len="sm"/>
            <a:tailEnd type="none" w="sm" len="sm"/>
          </a:ln>
        </p:spPr>
      </p:cxnSp>
      <p:cxnSp>
        <p:nvCxnSpPr>
          <p:cNvPr id="201" name="Google Shape;201;p7"/>
          <p:cNvCxnSpPr/>
          <p:nvPr/>
        </p:nvCxnSpPr>
        <p:spPr>
          <a:xfrm>
            <a:off x="-10316" y="6264275"/>
            <a:ext cx="12192000" cy="0"/>
          </a:xfrm>
          <a:prstGeom prst="straightConnector1">
            <a:avLst/>
          </a:prstGeom>
          <a:noFill/>
          <a:ln w="15875" cap="flat" cmpd="sng">
            <a:solidFill>
              <a:srgbClr val="00B050"/>
            </a:solidFill>
            <a:prstDash val="solid"/>
            <a:miter lim="800000"/>
            <a:headEnd type="none" w="sm" len="sm"/>
            <a:tailEnd type="none" w="sm" len="sm"/>
          </a:ln>
        </p:spPr>
      </p:cxnSp>
      <p:sp>
        <p:nvSpPr>
          <p:cNvPr id="202" name="Google Shape;202;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atin typeface="Times New Roman" panose="02020603050405020304" pitchFamily="18" charset="0"/>
                <a:cs typeface="Times New Roman" panose="02020603050405020304" pitchFamily="18" charset="0"/>
              </a:rPr>
              <a:t>9</a:t>
            </a:fld>
            <a:endParaRPr>
              <a:latin typeface="Times New Roman" panose="02020603050405020304" pitchFamily="18" charset="0"/>
              <a:cs typeface="Times New Roman" panose="02020603050405020304" pitchFamily="18" charset="0"/>
            </a:endParaRPr>
          </a:p>
        </p:txBody>
      </p:sp>
      <p:sp>
        <p:nvSpPr>
          <p:cNvPr id="3" name="Rectangle 2"/>
          <p:cNvSpPr/>
          <p:nvPr/>
        </p:nvSpPr>
        <p:spPr>
          <a:xfrm>
            <a:off x="1738331" y="318773"/>
            <a:ext cx="4057521" cy="590931"/>
          </a:xfrm>
          <a:prstGeom prst="rect">
            <a:avLst/>
          </a:prstGeom>
        </p:spPr>
        <p:txBody>
          <a:bodyPr wrap="none">
            <a:spAutoFit/>
          </a:bodyPr>
          <a:lstStyle/>
          <a:p>
            <a:pPr lvl="0" algn="just">
              <a:lnSpc>
                <a:spcPct val="90000"/>
              </a:lnSpc>
              <a:buClr>
                <a:srgbClr val="FF0000"/>
              </a:buClr>
              <a:buSzPts val="2800"/>
            </a:pPr>
            <a:r>
              <a:rPr lang="en-US" sz="3600" b="1" dirty="0">
                <a:solidFill>
                  <a:srgbClr val="FF0000"/>
                </a:solidFill>
                <a:latin typeface="Times New Roman" panose="02020603050405020304" pitchFamily="18" charset="0"/>
                <a:cs typeface="Times New Roman" panose="02020603050405020304" pitchFamily="18" charset="0"/>
              </a:rPr>
              <a:t>Course Objectives: </a:t>
            </a:r>
            <a:endParaRPr lang="en-US" sz="3600" dirty="0">
              <a:solidFill>
                <a:srgbClr val="FF0000"/>
              </a:solidFill>
              <a:latin typeface="Times New Roman" panose="02020603050405020304" pitchFamily="18" charset="0"/>
              <a:cs typeface="Times New Roman" panose="02020603050405020304" pitchFamily="18" charset="0"/>
            </a:endParaRPr>
          </a:p>
        </p:txBody>
      </p:sp>
      <p:sp>
        <p:nvSpPr>
          <p:cNvPr id="4" name="Rectangle 3"/>
          <p:cNvSpPr/>
          <p:nvPr/>
        </p:nvSpPr>
        <p:spPr>
          <a:xfrm>
            <a:off x="944560" y="1104966"/>
            <a:ext cx="11007436" cy="4832092"/>
          </a:xfrm>
          <a:prstGeom prst="rect">
            <a:avLst/>
          </a:prstGeom>
        </p:spPr>
        <p:txBody>
          <a:bodyPr wrap="square">
            <a:spAutoFit/>
          </a:bodyPr>
          <a:lstStyle/>
          <a:p>
            <a:r>
              <a:rPr lang="en-GB" sz="2200" dirty="0" smtClean="0">
                <a:latin typeface="Times New Roman" panose="02020603050405020304" pitchFamily="18" charset="0"/>
                <a:cs typeface="Times New Roman" panose="02020603050405020304" pitchFamily="18" charset="0"/>
              </a:rPr>
              <a:t>By </a:t>
            </a:r>
            <a:r>
              <a:rPr lang="en-GB" sz="2200" dirty="0">
                <a:latin typeface="Times New Roman" panose="02020603050405020304" pitchFamily="18" charset="0"/>
                <a:cs typeface="Times New Roman" panose="02020603050405020304" pitchFamily="18" charset="0"/>
              </a:rPr>
              <a:t>participating in and understanding all facets of this Course a student will be able: </a:t>
            </a:r>
          </a:p>
          <a:p>
            <a:r>
              <a:rPr lang="en-IN" sz="2200" b="1" dirty="0">
                <a:latin typeface="Times New Roman" panose="02020603050405020304" pitchFamily="18" charset="0"/>
                <a:cs typeface="Times New Roman" panose="02020603050405020304" pitchFamily="18" charset="0"/>
              </a:rPr>
              <a:t>1. Knowledge: </a:t>
            </a:r>
            <a:endParaRPr lang="en-IN" sz="2200" dirty="0">
              <a:latin typeface="Times New Roman" panose="02020603050405020304" pitchFamily="18" charset="0"/>
              <a:cs typeface="Times New Roman" panose="02020603050405020304" pitchFamily="18" charset="0"/>
            </a:endParaRPr>
          </a:p>
          <a:p>
            <a:r>
              <a:rPr lang="en-GB" sz="2200" dirty="0" err="1">
                <a:latin typeface="Times New Roman" panose="02020603050405020304" pitchFamily="18" charset="0"/>
                <a:cs typeface="Times New Roman" panose="02020603050405020304" pitchFamily="18" charset="0"/>
              </a:rPr>
              <a:t>i</a:t>
            </a:r>
            <a:r>
              <a:rPr lang="en-GB" sz="2200" dirty="0">
                <a:latin typeface="Times New Roman" panose="02020603050405020304" pitchFamily="18" charset="0"/>
                <a:cs typeface="Times New Roman" panose="02020603050405020304" pitchFamily="18" charset="0"/>
              </a:rPr>
              <a:t>. To understand the components and techniques used in IoT development environment </a:t>
            </a:r>
          </a:p>
          <a:p>
            <a:r>
              <a:rPr lang="en-GB" sz="2200" dirty="0">
                <a:latin typeface="Times New Roman" panose="02020603050405020304" pitchFamily="18" charset="0"/>
                <a:cs typeface="Times New Roman" panose="02020603050405020304" pitchFamily="18" charset="0"/>
              </a:rPr>
              <a:t>ii. To apply the knowledge of fundamentals in IoT for various applications. </a:t>
            </a:r>
          </a:p>
          <a:p>
            <a:r>
              <a:rPr lang="en-GB" sz="2200" b="1" dirty="0">
                <a:solidFill>
                  <a:srgbClr val="C00000"/>
                </a:solidFill>
                <a:latin typeface="Times New Roman" panose="02020603050405020304" pitchFamily="18" charset="0"/>
                <a:cs typeface="Times New Roman" panose="02020603050405020304" pitchFamily="18" charset="0"/>
              </a:rPr>
              <a:t>iii. To acquire the knowledge of the Pentium processor architectural features, programmer’s model, system registers. </a:t>
            </a:r>
          </a:p>
          <a:p>
            <a:r>
              <a:rPr lang="en-IN" sz="2200" b="1" dirty="0">
                <a:latin typeface="Times New Roman" panose="02020603050405020304" pitchFamily="18" charset="0"/>
                <a:cs typeface="Times New Roman" panose="02020603050405020304" pitchFamily="18" charset="0"/>
              </a:rPr>
              <a:t>2. Skill: </a:t>
            </a:r>
            <a:endParaRPr lang="en-IN" sz="2200" dirty="0">
              <a:latin typeface="Times New Roman" panose="02020603050405020304" pitchFamily="18" charset="0"/>
              <a:cs typeface="Times New Roman" panose="02020603050405020304" pitchFamily="18" charset="0"/>
            </a:endParaRPr>
          </a:p>
          <a:p>
            <a:r>
              <a:rPr lang="en-GB" sz="2200" dirty="0" err="1">
                <a:latin typeface="Times New Roman" panose="02020603050405020304" pitchFamily="18" charset="0"/>
                <a:cs typeface="Times New Roman" panose="02020603050405020304" pitchFamily="18" charset="0"/>
              </a:rPr>
              <a:t>i</a:t>
            </a:r>
            <a:r>
              <a:rPr lang="en-GB" sz="2200" dirty="0">
                <a:latin typeface="Times New Roman" panose="02020603050405020304" pitchFamily="18" charset="0"/>
                <a:cs typeface="Times New Roman" panose="02020603050405020304" pitchFamily="18" charset="0"/>
              </a:rPr>
              <a:t>. To learn Pentium addressing modes and instruction set for the development of x86/64-bit assembly language programs. </a:t>
            </a:r>
          </a:p>
          <a:p>
            <a:r>
              <a:rPr lang="en-IN" sz="2200" b="1" dirty="0">
                <a:latin typeface="Times New Roman" panose="02020603050405020304" pitchFamily="18" charset="0"/>
                <a:cs typeface="Times New Roman" panose="02020603050405020304" pitchFamily="18" charset="0"/>
              </a:rPr>
              <a:t>3. Attitude: </a:t>
            </a:r>
            <a:endParaRPr lang="en-IN" sz="2200" dirty="0">
              <a:latin typeface="Times New Roman" panose="02020603050405020304" pitchFamily="18" charset="0"/>
              <a:cs typeface="Times New Roman" panose="02020603050405020304" pitchFamily="18" charset="0"/>
            </a:endParaRPr>
          </a:p>
          <a:p>
            <a:r>
              <a:rPr lang="en-GB" sz="2200" dirty="0" err="1">
                <a:latin typeface="Times New Roman" panose="02020603050405020304" pitchFamily="18" charset="0"/>
                <a:cs typeface="Times New Roman" panose="02020603050405020304" pitchFamily="18" charset="0"/>
              </a:rPr>
              <a:t>i</a:t>
            </a:r>
            <a:r>
              <a:rPr lang="en-GB" sz="2200" dirty="0">
                <a:latin typeface="Times New Roman" panose="02020603050405020304" pitchFamily="18" charset="0"/>
                <a:cs typeface="Times New Roman" panose="02020603050405020304" pitchFamily="18" charset="0"/>
              </a:rPr>
              <a:t>. To describe the role of Memory Management Unit and Privilege levels in protected mode of Pentium processor. </a:t>
            </a:r>
          </a:p>
          <a:p>
            <a:r>
              <a:rPr lang="en-GB" sz="2200" dirty="0">
                <a:latin typeface="Times New Roman" panose="02020603050405020304" pitchFamily="18" charset="0"/>
                <a:cs typeface="Times New Roman" panose="02020603050405020304" pitchFamily="18" charset="0"/>
              </a:rPr>
              <a:t>ii. To learn the role of CPU in handling multitasking and processing of interrupts and exceptions in Pentium environment. </a:t>
            </a:r>
            <a:r>
              <a:rPr lang="en-IN" sz="2200" dirty="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1142316050"/>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1281"/>
        <p:cNvGrpSpPr/>
        <p:nvPr/>
      </p:nvGrpSpPr>
      <p:grpSpPr>
        <a:xfrm>
          <a:off x="0" y="0"/>
          <a:ext cx="0" cy="0"/>
          <a:chOff x="0" y="0"/>
          <a:chExt cx="0" cy="0"/>
        </a:xfrm>
      </p:grpSpPr>
      <p:sp>
        <p:nvSpPr>
          <p:cNvPr id="1282" name="Google Shape;1282;p75"/>
          <p:cNvSpPr txBox="1">
            <a:spLocks noGrp="1"/>
          </p:cNvSpPr>
          <p:nvPr>
            <p:ph type="dt" idx="10"/>
          </p:nvPr>
        </p:nvSpPr>
        <p:spPr>
          <a:xfrm>
            <a:off x="1041889" y="6336377"/>
            <a:ext cx="28448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3E219372-46C0-4124-8554-0A5ABAD05919}" type="datetime1">
              <a:rPr lang="en-US" smtClean="0"/>
              <a:t>3/29/2023</a:t>
            </a:fld>
            <a:endParaRPr/>
          </a:p>
        </p:txBody>
      </p:sp>
      <p:sp>
        <p:nvSpPr>
          <p:cNvPr id="1283" name="Google Shape;1283;p75"/>
          <p:cNvSpPr txBox="1">
            <a:spLocks noGrp="1"/>
          </p:cNvSpPr>
          <p:nvPr>
            <p:ph type="ftr" idx="11"/>
          </p:nvPr>
        </p:nvSpPr>
        <p:spPr>
          <a:xfrm>
            <a:off x="4165600" y="6356393"/>
            <a:ext cx="3860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GB" smtClean="0"/>
              <a:t>Microprocessor Architecture and Internet of Things_CET3014B    Unit 3      2022-23     S4  </a:t>
            </a:r>
            <a:endParaRPr/>
          </a:p>
        </p:txBody>
      </p:sp>
      <p:sp>
        <p:nvSpPr>
          <p:cNvPr id="1284" name="Google Shape;1284;p75"/>
          <p:cNvSpPr txBox="1">
            <a:spLocks noGrp="1"/>
          </p:cNvSpPr>
          <p:nvPr>
            <p:ph type="sldNum" idx="12"/>
          </p:nvPr>
        </p:nvSpPr>
        <p:spPr>
          <a:xfrm>
            <a:off x="8737600" y="6356393"/>
            <a:ext cx="28448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90</a:t>
            </a:fld>
            <a:endParaRPr/>
          </a:p>
        </p:txBody>
      </p:sp>
      <p:cxnSp>
        <p:nvCxnSpPr>
          <p:cNvPr id="1285" name="Google Shape;1285;p75"/>
          <p:cNvCxnSpPr/>
          <p:nvPr/>
        </p:nvCxnSpPr>
        <p:spPr>
          <a:xfrm rot="10800000" flipH="1">
            <a:off x="80250" y="894625"/>
            <a:ext cx="12192000" cy="27709"/>
          </a:xfrm>
          <a:prstGeom prst="straightConnector1">
            <a:avLst/>
          </a:prstGeom>
          <a:noFill/>
          <a:ln w="9525" cap="flat" cmpd="sng">
            <a:solidFill>
              <a:srgbClr val="00B050"/>
            </a:solidFill>
            <a:prstDash val="solid"/>
            <a:round/>
            <a:headEnd type="none" w="sm" len="sm"/>
            <a:tailEnd type="none" w="sm" len="sm"/>
          </a:ln>
        </p:spPr>
      </p:cxnSp>
      <p:sp>
        <p:nvSpPr>
          <p:cNvPr id="1286" name="Google Shape;1286;p75"/>
          <p:cNvSpPr/>
          <p:nvPr/>
        </p:nvSpPr>
        <p:spPr>
          <a:xfrm>
            <a:off x="146051" y="6356350"/>
            <a:ext cx="471487" cy="457200"/>
          </a:xfrm>
          <a:prstGeom prst="rect">
            <a:avLst/>
          </a:prstGeom>
          <a:solidFill>
            <a:srgbClr val="7030A0"/>
          </a:solidFill>
          <a:ln w="25400" cap="flat" cmpd="sng">
            <a:solidFill>
              <a:srgbClr val="7030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1287" name="Google Shape;1287;p75"/>
          <p:cNvCxnSpPr/>
          <p:nvPr/>
        </p:nvCxnSpPr>
        <p:spPr>
          <a:xfrm flipH="1">
            <a:off x="882161" y="0"/>
            <a:ext cx="14288" cy="6821487"/>
          </a:xfrm>
          <a:prstGeom prst="straightConnector1">
            <a:avLst/>
          </a:prstGeom>
          <a:noFill/>
          <a:ln w="15875" cap="flat" cmpd="sng">
            <a:solidFill>
              <a:srgbClr val="00B050"/>
            </a:solidFill>
            <a:prstDash val="solid"/>
            <a:round/>
            <a:headEnd type="none" w="sm" len="sm"/>
            <a:tailEnd type="none" w="sm" len="sm"/>
          </a:ln>
        </p:spPr>
      </p:cxnSp>
      <p:cxnSp>
        <p:nvCxnSpPr>
          <p:cNvPr id="1288" name="Google Shape;1288;p75"/>
          <p:cNvCxnSpPr/>
          <p:nvPr/>
        </p:nvCxnSpPr>
        <p:spPr>
          <a:xfrm>
            <a:off x="-10316" y="6264275"/>
            <a:ext cx="12192000" cy="0"/>
          </a:xfrm>
          <a:prstGeom prst="straightConnector1">
            <a:avLst/>
          </a:prstGeom>
          <a:noFill/>
          <a:ln w="15875" cap="flat" cmpd="sng">
            <a:solidFill>
              <a:srgbClr val="00B050"/>
            </a:solidFill>
            <a:prstDash val="solid"/>
            <a:round/>
            <a:headEnd type="none" w="sm" len="sm"/>
            <a:tailEnd type="none" w="sm" len="sm"/>
          </a:ln>
        </p:spPr>
      </p:cxnSp>
      <p:pic>
        <p:nvPicPr>
          <p:cNvPr id="1289" name="Google Shape;1289;p75"/>
          <p:cNvPicPr preferRelativeResize="0"/>
          <p:nvPr/>
        </p:nvPicPr>
        <p:blipFill rotWithShape="1">
          <a:blip r:embed="rId3">
            <a:alphaModFix/>
          </a:blip>
          <a:srcRect/>
          <a:stretch/>
        </p:blipFill>
        <p:spPr>
          <a:xfrm>
            <a:off x="80250" y="62750"/>
            <a:ext cx="801911" cy="796834"/>
          </a:xfrm>
          <a:prstGeom prst="rect">
            <a:avLst/>
          </a:prstGeom>
          <a:noFill/>
          <a:ln>
            <a:noFill/>
          </a:ln>
        </p:spPr>
      </p:pic>
      <p:sp>
        <p:nvSpPr>
          <p:cNvPr id="1290" name="Google Shape;1290;p75"/>
          <p:cNvSpPr txBox="1">
            <a:spLocks noGrp="1"/>
          </p:cNvSpPr>
          <p:nvPr>
            <p:ph type="title"/>
          </p:nvPr>
        </p:nvSpPr>
        <p:spPr>
          <a:xfrm>
            <a:off x="1161072" y="156328"/>
            <a:ext cx="10844814" cy="626394"/>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rgbClr val="002060"/>
              </a:buClr>
              <a:buSzPts val="3600"/>
              <a:buFont typeface="Times New Roman"/>
              <a:buNone/>
            </a:pPr>
            <a:r>
              <a:rPr lang="en-US" sz="3600" b="1">
                <a:solidFill>
                  <a:srgbClr val="002060"/>
                </a:solidFill>
                <a:latin typeface="Times New Roman"/>
                <a:ea typeface="Times New Roman"/>
                <a:cs typeface="Times New Roman"/>
                <a:sym typeface="Times New Roman"/>
              </a:rPr>
              <a:t>LDT and Local Descriptor Table Register (LDTR)</a:t>
            </a:r>
            <a:endParaRPr sz="3600" b="1">
              <a:solidFill>
                <a:srgbClr val="002060"/>
              </a:solidFill>
              <a:latin typeface="Times New Roman"/>
              <a:ea typeface="Times New Roman"/>
              <a:cs typeface="Times New Roman"/>
              <a:sym typeface="Times New Roman"/>
            </a:endParaRPr>
          </a:p>
        </p:txBody>
      </p:sp>
      <p:sp>
        <p:nvSpPr>
          <p:cNvPr id="1291" name="Google Shape;1291;p75"/>
          <p:cNvSpPr txBox="1">
            <a:spLocks noGrp="1"/>
          </p:cNvSpPr>
          <p:nvPr>
            <p:ph type="body" idx="1"/>
          </p:nvPr>
        </p:nvSpPr>
        <p:spPr>
          <a:xfrm>
            <a:off x="757408" y="3005445"/>
            <a:ext cx="11424276" cy="3119218"/>
          </a:xfrm>
          <a:prstGeom prst="rect">
            <a:avLst/>
          </a:prstGeom>
          <a:noFill/>
          <a:ln>
            <a:noFill/>
          </a:ln>
        </p:spPr>
        <p:txBody>
          <a:bodyPr spcFirstLastPara="1" wrap="square" lIns="91425" tIns="45700" rIns="91425" bIns="45700" anchor="t" anchorCtr="0">
            <a:noAutofit/>
          </a:bodyPr>
          <a:lstStyle/>
          <a:p>
            <a:pPr marL="457200" lvl="1" indent="-334963" algn="l" rtl="0">
              <a:spcBef>
                <a:spcPts val="0"/>
              </a:spcBef>
              <a:spcAft>
                <a:spcPts val="0"/>
              </a:spcAft>
              <a:buClr>
                <a:srgbClr val="7030A0"/>
              </a:buClr>
              <a:buSzPts val="2600"/>
              <a:buFont typeface="Arial"/>
              <a:buChar char="•"/>
            </a:pPr>
            <a:r>
              <a:rPr lang="en-US" sz="2600">
                <a:solidFill>
                  <a:srgbClr val="7030A0"/>
                </a:solidFill>
                <a:latin typeface="Times New Roman"/>
                <a:ea typeface="Times New Roman"/>
                <a:cs typeface="Times New Roman"/>
                <a:sym typeface="Times New Roman"/>
              </a:rPr>
              <a:t>The segment that contains </a:t>
            </a:r>
            <a:r>
              <a:rPr lang="en-US" sz="2600" b="1">
                <a:solidFill>
                  <a:srgbClr val="FF0000"/>
                </a:solidFill>
                <a:latin typeface="Times New Roman"/>
                <a:ea typeface="Times New Roman"/>
                <a:cs typeface="Times New Roman"/>
                <a:sym typeface="Times New Roman"/>
              </a:rPr>
              <a:t>LDT </a:t>
            </a:r>
            <a:r>
              <a:rPr lang="en-US" sz="2600" b="1">
                <a:latin typeface="Times New Roman"/>
                <a:ea typeface="Times New Roman"/>
                <a:cs typeface="Times New Roman"/>
                <a:sym typeface="Times New Roman"/>
              </a:rPr>
              <a:t>must have </a:t>
            </a:r>
            <a:r>
              <a:rPr lang="en-US" sz="2600">
                <a:solidFill>
                  <a:srgbClr val="7030A0"/>
                </a:solidFill>
                <a:latin typeface="Times New Roman"/>
                <a:ea typeface="Times New Roman"/>
                <a:cs typeface="Times New Roman"/>
                <a:sym typeface="Times New Roman"/>
              </a:rPr>
              <a:t>its </a:t>
            </a:r>
            <a:r>
              <a:rPr lang="en-US" sz="2600" b="1">
                <a:solidFill>
                  <a:srgbClr val="7030A0"/>
                </a:solidFill>
                <a:latin typeface="Times New Roman"/>
                <a:ea typeface="Times New Roman"/>
                <a:cs typeface="Times New Roman"/>
                <a:sym typeface="Times New Roman"/>
              </a:rPr>
              <a:t>segment descriptor </a:t>
            </a:r>
            <a:r>
              <a:rPr lang="en-US" sz="2600">
                <a:solidFill>
                  <a:srgbClr val="7030A0"/>
                </a:solidFill>
                <a:latin typeface="Times New Roman"/>
                <a:ea typeface="Times New Roman"/>
                <a:cs typeface="Times New Roman"/>
                <a:sym typeface="Times New Roman"/>
              </a:rPr>
              <a:t>in the </a:t>
            </a:r>
            <a:r>
              <a:rPr lang="en-US" sz="2600" b="1">
                <a:latin typeface="Times New Roman"/>
                <a:ea typeface="Times New Roman"/>
                <a:cs typeface="Times New Roman"/>
                <a:sym typeface="Times New Roman"/>
              </a:rPr>
              <a:t>GDT.</a:t>
            </a:r>
            <a:endParaRPr/>
          </a:p>
          <a:p>
            <a:pPr marL="457200" lvl="1" indent="-334963" algn="l" rtl="0">
              <a:spcBef>
                <a:spcPts val="520"/>
              </a:spcBef>
              <a:spcAft>
                <a:spcPts val="0"/>
              </a:spcAft>
              <a:buClr>
                <a:srgbClr val="C00000"/>
              </a:buClr>
              <a:buSzPts val="2600"/>
              <a:buFont typeface="Arial"/>
              <a:buChar char="•"/>
            </a:pPr>
            <a:r>
              <a:rPr lang="en-US" sz="2600" b="1">
                <a:solidFill>
                  <a:srgbClr val="C00000"/>
                </a:solidFill>
                <a:latin typeface="Times New Roman"/>
                <a:ea typeface="Times New Roman"/>
                <a:cs typeface="Times New Roman"/>
                <a:sym typeface="Times New Roman"/>
              </a:rPr>
              <a:t>LDTR acts </a:t>
            </a:r>
            <a:r>
              <a:rPr lang="en-US" sz="2600">
                <a:solidFill>
                  <a:srgbClr val="7030A0"/>
                </a:solidFill>
                <a:latin typeface="Times New Roman"/>
                <a:ea typeface="Times New Roman"/>
                <a:cs typeface="Times New Roman"/>
                <a:sym typeface="Times New Roman"/>
              </a:rPr>
              <a:t>as a  </a:t>
            </a:r>
            <a:r>
              <a:rPr lang="en-US" sz="2600" b="1">
                <a:latin typeface="Times New Roman"/>
                <a:ea typeface="Times New Roman"/>
                <a:cs typeface="Times New Roman"/>
                <a:sym typeface="Times New Roman"/>
              </a:rPr>
              <a:t>selector to refer a Local Descriptor Table </a:t>
            </a:r>
            <a:r>
              <a:rPr lang="en-US" sz="2600" b="1">
                <a:solidFill>
                  <a:srgbClr val="C00000"/>
                </a:solidFill>
                <a:latin typeface="Times New Roman"/>
                <a:ea typeface="Times New Roman"/>
                <a:cs typeface="Times New Roman"/>
                <a:sym typeface="Times New Roman"/>
              </a:rPr>
              <a:t>(LDT) </a:t>
            </a:r>
            <a:r>
              <a:rPr lang="en-US" sz="2600">
                <a:solidFill>
                  <a:srgbClr val="C00000"/>
                </a:solidFill>
                <a:latin typeface="Times New Roman"/>
                <a:ea typeface="Times New Roman"/>
                <a:cs typeface="Times New Roman"/>
                <a:sym typeface="Times New Roman"/>
              </a:rPr>
              <a:t>descriptor </a:t>
            </a:r>
            <a:r>
              <a:rPr lang="en-US" sz="2600">
                <a:solidFill>
                  <a:srgbClr val="7030A0"/>
                </a:solidFill>
                <a:latin typeface="Times New Roman"/>
                <a:ea typeface="Times New Roman"/>
                <a:cs typeface="Times New Roman"/>
                <a:sym typeface="Times New Roman"/>
              </a:rPr>
              <a:t>in the </a:t>
            </a:r>
            <a:r>
              <a:rPr lang="en-US" sz="2600" b="1">
                <a:latin typeface="Times New Roman"/>
                <a:ea typeface="Times New Roman"/>
                <a:cs typeface="Times New Roman"/>
                <a:sym typeface="Times New Roman"/>
              </a:rPr>
              <a:t>GDT</a:t>
            </a:r>
            <a:r>
              <a:rPr lang="en-US" sz="2600">
                <a:solidFill>
                  <a:srgbClr val="7030A0"/>
                </a:solidFill>
                <a:latin typeface="Times New Roman"/>
                <a:ea typeface="Times New Roman"/>
                <a:cs typeface="Times New Roman"/>
                <a:sym typeface="Times New Roman"/>
              </a:rPr>
              <a:t>.</a:t>
            </a:r>
            <a:endParaRPr/>
          </a:p>
          <a:p>
            <a:pPr marL="457200" lvl="1" indent="-334963" algn="l" rtl="0">
              <a:spcBef>
                <a:spcPts val="520"/>
              </a:spcBef>
              <a:spcAft>
                <a:spcPts val="0"/>
              </a:spcAft>
              <a:buClr>
                <a:srgbClr val="7030A0"/>
              </a:buClr>
              <a:buSzPts val="2600"/>
              <a:buFont typeface="Arial"/>
              <a:buChar char="•"/>
            </a:pPr>
            <a:r>
              <a:rPr lang="en-US" sz="2600">
                <a:solidFill>
                  <a:srgbClr val="7030A0"/>
                </a:solidFill>
                <a:latin typeface="Times New Roman"/>
                <a:ea typeface="Times New Roman"/>
                <a:cs typeface="Times New Roman"/>
                <a:sym typeface="Times New Roman"/>
              </a:rPr>
              <a:t>The </a:t>
            </a:r>
            <a:r>
              <a:rPr lang="en-US" sz="2600" b="1">
                <a:solidFill>
                  <a:srgbClr val="C00000"/>
                </a:solidFill>
                <a:latin typeface="Times New Roman"/>
                <a:ea typeface="Times New Roman"/>
                <a:cs typeface="Times New Roman"/>
                <a:sym typeface="Times New Roman"/>
              </a:rPr>
              <a:t>visible portion of the LDT </a:t>
            </a:r>
            <a:r>
              <a:rPr lang="en-US" sz="2600">
                <a:solidFill>
                  <a:srgbClr val="7030A0"/>
                </a:solidFill>
                <a:latin typeface="Times New Roman"/>
                <a:ea typeface="Times New Roman"/>
                <a:cs typeface="Times New Roman"/>
                <a:sym typeface="Times New Roman"/>
              </a:rPr>
              <a:t>register contains only a </a:t>
            </a:r>
            <a:r>
              <a:rPr lang="en-US" sz="2600" b="1">
                <a:latin typeface="Times New Roman"/>
                <a:ea typeface="Times New Roman"/>
                <a:cs typeface="Times New Roman"/>
                <a:sym typeface="Times New Roman"/>
              </a:rPr>
              <a:t>16-bit selector</a:t>
            </a:r>
            <a:r>
              <a:rPr lang="en-US" sz="2600">
                <a:solidFill>
                  <a:srgbClr val="7030A0"/>
                </a:solidFill>
                <a:latin typeface="Times New Roman"/>
                <a:ea typeface="Times New Roman"/>
                <a:cs typeface="Times New Roman"/>
                <a:sym typeface="Times New Roman"/>
              </a:rPr>
              <a:t>. </a:t>
            </a:r>
            <a:endParaRPr/>
          </a:p>
          <a:p>
            <a:pPr marL="457200" lvl="1" indent="-334963" algn="l" rtl="0">
              <a:spcBef>
                <a:spcPts val="520"/>
              </a:spcBef>
              <a:spcAft>
                <a:spcPts val="0"/>
              </a:spcAft>
              <a:buClr>
                <a:schemeClr val="dk1"/>
              </a:buClr>
              <a:buSzPts val="2600"/>
              <a:buFont typeface="Arial"/>
              <a:buChar char="•"/>
            </a:pPr>
            <a:r>
              <a:rPr lang="en-US" sz="2600" b="1">
                <a:latin typeface="Times New Roman"/>
                <a:ea typeface="Times New Roman"/>
                <a:cs typeface="Times New Roman"/>
                <a:sym typeface="Times New Roman"/>
              </a:rPr>
              <a:t>Holds </a:t>
            </a:r>
            <a:r>
              <a:rPr lang="en-US" sz="2600" b="1">
                <a:solidFill>
                  <a:srgbClr val="7030A0"/>
                </a:solidFill>
                <a:latin typeface="Times New Roman"/>
                <a:ea typeface="Times New Roman"/>
                <a:cs typeface="Times New Roman"/>
                <a:sym typeface="Times New Roman"/>
              </a:rPr>
              <a:t>16 bit segment selector, base address, limit and descriptor attributes for the (</a:t>
            </a:r>
            <a:r>
              <a:rPr lang="en-US" sz="2600">
                <a:solidFill>
                  <a:srgbClr val="7030A0"/>
                </a:solidFill>
                <a:latin typeface="Times New Roman"/>
                <a:ea typeface="Times New Roman"/>
                <a:cs typeface="Times New Roman"/>
                <a:sym typeface="Times New Roman"/>
              </a:rPr>
              <a:t>when accessing the LDT, the segment selector, base linear address, limit, and access rights of the LDT are stored in the LDTR register)</a:t>
            </a:r>
            <a:endParaRPr/>
          </a:p>
        </p:txBody>
      </p:sp>
      <p:pic>
        <p:nvPicPr>
          <p:cNvPr id="1292" name="Google Shape;1292;p75"/>
          <p:cNvPicPr preferRelativeResize="0"/>
          <p:nvPr/>
        </p:nvPicPr>
        <p:blipFill rotWithShape="1">
          <a:blip r:embed="rId4">
            <a:alphaModFix/>
          </a:blip>
          <a:srcRect/>
          <a:stretch/>
        </p:blipFill>
        <p:spPr>
          <a:xfrm>
            <a:off x="1698360" y="1129020"/>
            <a:ext cx="8210550" cy="187642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9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9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9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9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1296"/>
        <p:cNvGrpSpPr/>
        <p:nvPr/>
      </p:nvGrpSpPr>
      <p:grpSpPr>
        <a:xfrm>
          <a:off x="0" y="0"/>
          <a:ext cx="0" cy="0"/>
          <a:chOff x="0" y="0"/>
          <a:chExt cx="0" cy="0"/>
        </a:xfrm>
      </p:grpSpPr>
      <p:sp>
        <p:nvSpPr>
          <p:cNvPr id="1297" name="Google Shape;1297;p76"/>
          <p:cNvSpPr txBox="1">
            <a:spLocks noGrp="1"/>
          </p:cNvSpPr>
          <p:nvPr>
            <p:ph type="dt" idx="10"/>
          </p:nvPr>
        </p:nvSpPr>
        <p:spPr>
          <a:xfrm>
            <a:off x="1041889" y="6336377"/>
            <a:ext cx="28448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B251A311-C7A1-41F0-8988-77C58FA18348}" type="datetime1">
              <a:rPr lang="en-US" smtClean="0"/>
              <a:t>3/29/2023</a:t>
            </a:fld>
            <a:endParaRPr/>
          </a:p>
        </p:txBody>
      </p:sp>
      <p:sp>
        <p:nvSpPr>
          <p:cNvPr id="1298" name="Google Shape;1298;p76"/>
          <p:cNvSpPr txBox="1">
            <a:spLocks noGrp="1"/>
          </p:cNvSpPr>
          <p:nvPr>
            <p:ph type="ftr" idx="11"/>
          </p:nvPr>
        </p:nvSpPr>
        <p:spPr>
          <a:xfrm>
            <a:off x="4165600" y="6356393"/>
            <a:ext cx="3860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GB" smtClean="0"/>
              <a:t>Microprocessor Architecture and Internet of Things_CET3014B    Unit 3      2022-23     S4  </a:t>
            </a:r>
            <a:endParaRPr/>
          </a:p>
        </p:txBody>
      </p:sp>
      <p:sp>
        <p:nvSpPr>
          <p:cNvPr id="1299" name="Google Shape;1299;p76"/>
          <p:cNvSpPr txBox="1">
            <a:spLocks noGrp="1"/>
          </p:cNvSpPr>
          <p:nvPr>
            <p:ph type="sldNum" idx="12"/>
          </p:nvPr>
        </p:nvSpPr>
        <p:spPr>
          <a:xfrm>
            <a:off x="8737600" y="6356393"/>
            <a:ext cx="28448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91</a:t>
            </a:fld>
            <a:endParaRPr/>
          </a:p>
        </p:txBody>
      </p:sp>
      <p:cxnSp>
        <p:nvCxnSpPr>
          <p:cNvPr id="1300" name="Google Shape;1300;p76"/>
          <p:cNvCxnSpPr/>
          <p:nvPr/>
        </p:nvCxnSpPr>
        <p:spPr>
          <a:xfrm rot="10800000" flipH="1">
            <a:off x="80250" y="894625"/>
            <a:ext cx="12192000" cy="27709"/>
          </a:xfrm>
          <a:prstGeom prst="straightConnector1">
            <a:avLst/>
          </a:prstGeom>
          <a:noFill/>
          <a:ln w="9525" cap="flat" cmpd="sng">
            <a:solidFill>
              <a:srgbClr val="00B050"/>
            </a:solidFill>
            <a:prstDash val="solid"/>
            <a:round/>
            <a:headEnd type="none" w="sm" len="sm"/>
            <a:tailEnd type="none" w="sm" len="sm"/>
          </a:ln>
        </p:spPr>
      </p:cxnSp>
      <p:sp>
        <p:nvSpPr>
          <p:cNvPr id="1301" name="Google Shape;1301;p76"/>
          <p:cNvSpPr/>
          <p:nvPr/>
        </p:nvSpPr>
        <p:spPr>
          <a:xfrm>
            <a:off x="146051" y="6356350"/>
            <a:ext cx="471487" cy="457200"/>
          </a:xfrm>
          <a:prstGeom prst="rect">
            <a:avLst/>
          </a:prstGeom>
          <a:solidFill>
            <a:srgbClr val="7030A0"/>
          </a:solidFill>
          <a:ln w="25400" cap="flat" cmpd="sng">
            <a:solidFill>
              <a:srgbClr val="7030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1302" name="Google Shape;1302;p76"/>
          <p:cNvCxnSpPr/>
          <p:nvPr/>
        </p:nvCxnSpPr>
        <p:spPr>
          <a:xfrm flipH="1">
            <a:off x="882161" y="0"/>
            <a:ext cx="14288" cy="6821487"/>
          </a:xfrm>
          <a:prstGeom prst="straightConnector1">
            <a:avLst/>
          </a:prstGeom>
          <a:noFill/>
          <a:ln w="15875" cap="flat" cmpd="sng">
            <a:solidFill>
              <a:srgbClr val="00B050"/>
            </a:solidFill>
            <a:prstDash val="solid"/>
            <a:round/>
            <a:headEnd type="none" w="sm" len="sm"/>
            <a:tailEnd type="none" w="sm" len="sm"/>
          </a:ln>
        </p:spPr>
      </p:cxnSp>
      <p:cxnSp>
        <p:nvCxnSpPr>
          <p:cNvPr id="1303" name="Google Shape;1303;p76"/>
          <p:cNvCxnSpPr/>
          <p:nvPr/>
        </p:nvCxnSpPr>
        <p:spPr>
          <a:xfrm>
            <a:off x="-10316" y="6264275"/>
            <a:ext cx="12192000" cy="0"/>
          </a:xfrm>
          <a:prstGeom prst="straightConnector1">
            <a:avLst/>
          </a:prstGeom>
          <a:noFill/>
          <a:ln w="15875" cap="flat" cmpd="sng">
            <a:solidFill>
              <a:srgbClr val="00B050"/>
            </a:solidFill>
            <a:prstDash val="solid"/>
            <a:round/>
            <a:headEnd type="none" w="sm" len="sm"/>
            <a:tailEnd type="none" w="sm" len="sm"/>
          </a:ln>
        </p:spPr>
      </p:cxnSp>
      <p:pic>
        <p:nvPicPr>
          <p:cNvPr id="1304" name="Google Shape;1304;p76"/>
          <p:cNvPicPr preferRelativeResize="0"/>
          <p:nvPr/>
        </p:nvPicPr>
        <p:blipFill rotWithShape="1">
          <a:blip r:embed="rId3">
            <a:alphaModFix/>
          </a:blip>
          <a:srcRect/>
          <a:stretch/>
        </p:blipFill>
        <p:spPr>
          <a:xfrm>
            <a:off x="80250" y="62750"/>
            <a:ext cx="801911" cy="796834"/>
          </a:xfrm>
          <a:prstGeom prst="rect">
            <a:avLst/>
          </a:prstGeom>
          <a:noFill/>
          <a:ln>
            <a:noFill/>
          </a:ln>
        </p:spPr>
      </p:pic>
      <p:sp>
        <p:nvSpPr>
          <p:cNvPr id="1305" name="Google Shape;1305;p76"/>
          <p:cNvSpPr txBox="1">
            <a:spLocks noGrp="1"/>
          </p:cNvSpPr>
          <p:nvPr>
            <p:ph type="title"/>
          </p:nvPr>
        </p:nvSpPr>
        <p:spPr>
          <a:xfrm>
            <a:off x="1294058" y="85219"/>
            <a:ext cx="10023580" cy="838717"/>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rgbClr val="C00000"/>
              </a:buClr>
              <a:buSzPts val="7200"/>
              <a:buFont typeface="Times New Roman"/>
              <a:buNone/>
            </a:pPr>
            <a:r>
              <a:rPr lang="en-US" sz="7200" b="1">
                <a:solidFill>
                  <a:srgbClr val="C00000"/>
                </a:solidFill>
                <a:latin typeface="Times New Roman"/>
                <a:ea typeface="Times New Roman"/>
                <a:cs typeface="Times New Roman"/>
                <a:sym typeface="Times New Roman"/>
              </a:rPr>
              <a:t>LDTR</a:t>
            </a:r>
            <a:endParaRPr sz="7200" b="1">
              <a:solidFill>
                <a:srgbClr val="C00000"/>
              </a:solidFill>
              <a:latin typeface="Times New Roman"/>
              <a:ea typeface="Times New Roman"/>
              <a:cs typeface="Times New Roman"/>
              <a:sym typeface="Times New Roman"/>
            </a:endParaRPr>
          </a:p>
        </p:txBody>
      </p:sp>
      <p:sp>
        <p:nvSpPr>
          <p:cNvPr id="1306" name="Google Shape;1306;p76"/>
          <p:cNvSpPr txBox="1">
            <a:spLocks noGrp="1"/>
          </p:cNvSpPr>
          <p:nvPr>
            <p:ph type="body" idx="1"/>
          </p:nvPr>
        </p:nvSpPr>
        <p:spPr>
          <a:xfrm>
            <a:off x="775855" y="2849924"/>
            <a:ext cx="11180618" cy="3322234"/>
          </a:xfrm>
          <a:prstGeom prst="rect">
            <a:avLst/>
          </a:prstGeom>
          <a:noFill/>
          <a:ln>
            <a:noFill/>
          </a:ln>
        </p:spPr>
        <p:txBody>
          <a:bodyPr spcFirstLastPara="1" wrap="square" lIns="91425" tIns="45700" rIns="91425" bIns="45700" anchor="t" anchorCtr="0">
            <a:noAutofit/>
          </a:bodyPr>
          <a:lstStyle/>
          <a:p>
            <a:pPr marL="457200" lvl="1" indent="-334963" algn="l" rtl="0">
              <a:spcBef>
                <a:spcPts val="0"/>
              </a:spcBef>
              <a:spcAft>
                <a:spcPts val="0"/>
              </a:spcAft>
              <a:buClr>
                <a:srgbClr val="FF0000"/>
              </a:buClr>
              <a:buSzPts val="2800"/>
              <a:buFont typeface="Arial"/>
              <a:buChar char="•"/>
            </a:pPr>
            <a:r>
              <a:rPr lang="en-US" b="1">
                <a:solidFill>
                  <a:srgbClr val="FF0000"/>
                </a:solidFill>
                <a:latin typeface="Times New Roman"/>
                <a:ea typeface="Times New Roman"/>
                <a:cs typeface="Times New Roman"/>
                <a:sym typeface="Times New Roman"/>
              </a:rPr>
              <a:t>LLDT </a:t>
            </a:r>
            <a:r>
              <a:rPr lang="en-US" b="1">
                <a:latin typeface="Times New Roman"/>
                <a:ea typeface="Times New Roman"/>
                <a:cs typeface="Times New Roman"/>
                <a:sym typeface="Times New Roman"/>
              </a:rPr>
              <a:t>and</a:t>
            </a:r>
            <a:r>
              <a:rPr lang="en-US" b="1">
                <a:solidFill>
                  <a:srgbClr val="FF0000"/>
                </a:solidFill>
                <a:latin typeface="Times New Roman"/>
                <a:ea typeface="Times New Roman"/>
                <a:cs typeface="Times New Roman"/>
                <a:sym typeface="Times New Roman"/>
              </a:rPr>
              <a:t> SLDT </a:t>
            </a:r>
            <a:r>
              <a:rPr lang="en-US">
                <a:solidFill>
                  <a:srgbClr val="7030A0"/>
                </a:solidFill>
                <a:latin typeface="Times New Roman"/>
                <a:ea typeface="Times New Roman"/>
                <a:cs typeface="Times New Roman"/>
                <a:sym typeface="Times New Roman"/>
              </a:rPr>
              <a:t>instructions are used to </a:t>
            </a:r>
            <a:r>
              <a:rPr lang="en-US" b="1">
                <a:solidFill>
                  <a:srgbClr val="7030A0"/>
                </a:solidFill>
                <a:latin typeface="Times New Roman"/>
                <a:ea typeface="Times New Roman"/>
                <a:cs typeface="Times New Roman"/>
                <a:sym typeface="Times New Roman"/>
              </a:rPr>
              <a:t>load and store </a:t>
            </a:r>
            <a:r>
              <a:rPr lang="en-US">
                <a:solidFill>
                  <a:srgbClr val="7030A0"/>
                </a:solidFill>
                <a:latin typeface="Times New Roman"/>
                <a:ea typeface="Times New Roman"/>
                <a:cs typeface="Times New Roman"/>
                <a:sym typeface="Times New Roman"/>
              </a:rPr>
              <a:t>LDTR Register</a:t>
            </a:r>
            <a:endParaRPr/>
          </a:p>
          <a:p>
            <a:pPr marL="457200" lvl="1" indent="-334963" algn="l" rtl="0">
              <a:spcBef>
                <a:spcPts val="560"/>
              </a:spcBef>
              <a:spcAft>
                <a:spcPts val="0"/>
              </a:spcAft>
              <a:buClr>
                <a:srgbClr val="7030A0"/>
              </a:buClr>
              <a:buSzPts val="2800"/>
              <a:buFont typeface="Arial"/>
              <a:buChar char="•"/>
            </a:pPr>
            <a:r>
              <a:rPr lang="en-US">
                <a:solidFill>
                  <a:srgbClr val="7030A0"/>
                </a:solidFill>
                <a:latin typeface="Times New Roman"/>
                <a:ea typeface="Times New Roman"/>
                <a:cs typeface="Times New Roman"/>
                <a:sym typeface="Times New Roman"/>
              </a:rPr>
              <a:t>During </a:t>
            </a:r>
            <a:r>
              <a:rPr lang="en-US" b="1">
                <a:latin typeface="Times New Roman"/>
                <a:ea typeface="Times New Roman"/>
                <a:cs typeface="Times New Roman"/>
                <a:sym typeface="Times New Roman"/>
              </a:rPr>
              <a:t>Task switch</a:t>
            </a:r>
            <a:r>
              <a:rPr lang="en-US">
                <a:solidFill>
                  <a:srgbClr val="7030A0"/>
                </a:solidFill>
                <a:latin typeface="Times New Roman"/>
                <a:ea typeface="Times New Roman"/>
                <a:cs typeface="Times New Roman"/>
                <a:sym typeface="Times New Roman"/>
              </a:rPr>
              <a:t>, </a:t>
            </a:r>
            <a:r>
              <a:rPr lang="en-US" b="1">
                <a:solidFill>
                  <a:srgbClr val="C00000"/>
                </a:solidFill>
                <a:latin typeface="Times New Roman"/>
                <a:ea typeface="Times New Roman"/>
                <a:cs typeface="Times New Roman"/>
                <a:sym typeface="Times New Roman"/>
              </a:rPr>
              <a:t>LDTR</a:t>
            </a:r>
            <a:r>
              <a:rPr lang="en-US">
                <a:solidFill>
                  <a:srgbClr val="7030A0"/>
                </a:solidFill>
                <a:latin typeface="Times New Roman"/>
                <a:ea typeface="Times New Roman"/>
                <a:cs typeface="Times New Roman"/>
                <a:sym typeface="Times New Roman"/>
              </a:rPr>
              <a:t> is loaded automatically</a:t>
            </a:r>
            <a:endParaRPr/>
          </a:p>
          <a:p>
            <a:pPr marL="457200" lvl="1" indent="-334963" algn="l" rtl="0">
              <a:spcBef>
                <a:spcPts val="560"/>
              </a:spcBef>
              <a:spcAft>
                <a:spcPts val="0"/>
              </a:spcAft>
              <a:buClr>
                <a:srgbClr val="7030A0"/>
              </a:buClr>
              <a:buSzPts val="2800"/>
              <a:buFont typeface="Arial"/>
              <a:buChar char="•"/>
            </a:pPr>
            <a:r>
              <a:rPr lang="en-US">
                <a:solidFill>
                  <a:srgbClr val="7030A0"/>
                </a:solidFill>
                <a:latin typeface="Times New Roman"/>
                <a:ea typeface="Times New Roman"/>
                <a:cs typeface="Times New Roman"/>
                <a:sym typeface="Times New Roman"/>
              </a:rPr>
              <a:t>Content of LDTR are </a:t>
            </a:r>
            <a:r>
              <a:rPr lang="en-US" b="1">
                <a:solidFill>
                  <a:srgbClr val="C00000"/>
                </a:solidFill>
                <a:latin typeface="Times New Roman"/>
                <a:ea typeface="Times New Roman"/>
                <a:cs typeface="Times New Roman"/>
                <a:sym typeface="Times New Roman"/>
              </a:rPr>
              <a:t>not automatically saved </a:t>
            </a:r>
            <a:r>
              <a:rPr lang="en-US">
                <a:solidFill>
                  <a:srgbClr val="7030A0"/>
                </a:solidFill>
                <a:latin typeface="Times New Roman"/>
                <a:ea typeface="Times New Roman"/>
                <a:cs typeface="Times New Roman"/>
                <a:sym typeface="Times New Roman"/>
              </a:rPr>
              <a:t>prior to writing new LDT</a:t>
            </a:r>
            <a:endParaRPr/>
          </a:p>
          <a:p>
            <a:pPr marL="457200" lvl="1" indent="-334963" algn="l" rtl="0">
              <a:spcBef>
                <a:spcPts val="560"/>
              </a:spcBef>
              <a:spcAft>
                <a:spcPts val="0"/>
              </a:spcAft>
              <a:buClr>
                <a:srgbClr val="7030A0"/>
              </a:buClr>
              <a:buSzPts val="2800"/>
              <a:buFont typeface="Arial"/>
              <a:buChar char="•"/>
            </a:pPr>
            <a:r>
              <a:rPr lang="en-US" b="1">
                <a:solidFill>
                  <a:srgbClr val="7030A0"/>
                </a:solidFill>
                <a:latin typeface="Times New Roman"/>
                <a:ea typeface="Times New Roman"/>
                <a:cs typeface="Times New Roman"/>
                <a:sym typeface="Times New Roman"/>
              </a:rPr>
              <a:t>On power ON default value is set to 0 with limit 0FFFFH</a:t>
            </a:r>
            <a:endParaRPr/>
          </a:p>
        </p:txBody>
      </p:sp>
      <p:pic>
        <p:nvPicPr>
          <p:cNvPr id="1307" name="Google Shape;1307;p76"/>
          <p:cNvPicPr preferRelativeResize="0"/>
          <p:nvPr/>
        </p:nvPicPr>
        <p:blipFill rotWithShape="1">
          <a:blip r:embed="rId4">
            <a:alphaModFix/>
          </a:blip>
          <a:srcRect/>
          <a:stretch/>
        </p:blipFill>
        <p:spPr>
          <a:xfrm>
            <a:off x="2288982" y="1124637"/>
            <a:ext cx="6323589" cy="1733646"/>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0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0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0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0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1327"/>
        <p:cNvGrpSpPr/>
        <p:nvPr/>
      </p:nvGrpSpPr>
      <p:grpSpPr>
        <a:xfrm>
          <a:off x="0" y="0"/>
          <a:ext cx="0" cy="0"/>
          <a:chOff x="0" y="0"/>
          <a:chExt cx="0" cy="0"/>
        </a:xfrm>
      </p:grpSpPr>
      <p:sp>
        <p:nvSpPr>
          <p:cNvPr id="1328" name="Google Shape;1328;p78"/>
          <p:cNvSpPr txBox="1">
            <a:spLocks noGrp="1"/>
          </p:cNvSpPr>
          <p:nvPr>
            <p:ph type="dt" idx="10"/>
          </p:nvPr>
        </p:nvSpPr>
        <p:spPr>
          <a:xfrm>
            <a:off x="1041889" y="6336377"/>
            <a:ext cx="28448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BE96CA3D-B2D3-4BB5-A7E1-99CC06B3D326}" type="datetime1">
              <a:rPr lang="en-US" smtClean="0"/>
              <a:t>3/29/2023</a:t>
            </a:fld>
            <a:endParaRPr/>
          </a:p>
        </p:txBody>
      </p:sp>
      <p:sp>
        <p:nvSpPr>
          <p:cNvPr id="1329" name="Google Shape;1329;p78"/>
          <p:cNvSpPr txBox="1">
            <a:spLocks noGrp="1"/>
          </p:cNvSpPr>
          <p:nvPr>
            <p:ph type="ftr" idx="11"/>
          </p:nvPr>
        </p:nvSpPr>
        <p:spPr>
          <a:xfrm>
            <a:off x="3075709" y="6356393"/>
            <a:ext cx="4950691"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GB" smtClean="0"/>
              <a:t>Microprocessor Architecture and Internet of Things_CET3014B    Unit 3      2022-23     S4  </a:t>
            </a:r>
            <a:endParaRPr/>
          </a:p>
        </p:txBody>
      </p:sp>
      <p:sp>
        <p:nvSpPr>
          <p:cNvPr id="1330" name="Google Shape;1330;p78"/>
          <p:cNvSpPr txBox="1">
            <a:spLocks noGrp="1"/>
          </p:cNvSpPr>
          <p:nvPr>
            <p:ph type="sldNum" idx="12"/>
          </p:nvPr>
        </p:nvSpPr>
        <p:spPr>
          <a:xfrm>
            <a:off x="8737600" y="6356393"/>
            <a:ext cx="28448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92</a:t>
            </a:fld>
            <a:endParaRPr/>
          </a:p>
        </p:txBody>
      </p:sp>
      <p:cxnSp>
        <p:nvCxnSpPr>
          <p:cNvPr id="1331" name="Google Shape;1331;p78"/>
          <p:cNvCxnSpPr/>
          <p:nvPr/>
        </p:nvCxnSpPr>
        <p:spPr>
          <a:xfrm rot="10800000" flipH="1">
            <a:off x="80250" y="894625"/>
            <a:ext cx="12192000" cy="27709"/>
          </a:xfrm>
          <a:prstGeom prst="straightConnector1">
            <a:avLst/>
          </a:prstGeom>
          <a:noFill/>
          <a:ln w="9525" cap="flat" cmpd="sng">
            <a:solidFill>
              <a:srgbClr val="00B050"/>
            </a:solidFill>
            <a:prstDash val="solid"/>
            <a:round/>
            <a:headEnd type="none" w="sm" len="sm"/>
            <a:tailEnd type="none" w="sm" len="sm"/>
          </a:ln>
        </p:spPr>
      </p:cxnSp>
      <p:sp>
        <p:nvSpPr>
          <p:cNvPr id="1332" name="Google Shape;1332;p78"/>
          <p:cNvSpPr/>
          <p:nvPr/>
        </p:nvSpPr>
        <p:spPr>
          <a:xfrm>
            <a:off x="146051" y="6356350"/>
            <a:ext cx="471487" cy="457200"/>
          </a:xfrm>
          <a:prstGeom prst="rect">
            <a:avLst/>
          </a:prstGeom>
          <a:solidFill>
            <a:srgbClr val="7030A0"/>
          </a:solidFill>
          <a:ln w="25400" cap="flat" cmpd="sng">
            <a:solidFill>
              <a:srgbClr val="7030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1333" name="Google Shape;1333;p78"/>
          <p:cNvCxnSpPr/>
          <p:nvPr/>
        </p:nvCxnSpPr>
        <p:spPr>
          <a:xfrm flipH="1">
            <a:off x="882161" y="0"/>
            <a:ext cx="14288" cy="6821487"/>
          </a:xfrm>
          <a:prstGeom prst="straightConnector1">
            <a:avLst/>
          </a:prstGeom>
          <a:noFill/>
          <a:ln w="15875" cap="flat" cmpd="sng">
            <a:solidFill>
              <a:srgbClr val="00B050"/>
            </a:solidFill>
            <a:prstDash val="solid"/>
            <a:round/>
            <a:headEnd type="none" w="sm" len="sm"/>
            <a:tailEnd type="none" w="sm" len="sm"/>
          </a:ln>
        </p:spPr>
      </p:cxnSp>
      <p:cxnSp>
        <p:nvCxnSpPr>
          <p:cNvPr id="1334" name="Google Shape;1334;p78"/>
          <p:cNvCxnSpPr/>
          <p:nvPr/>
        </p:nvCxnSpPr>
        <p:spPr>
          <a:xfrm>
            <a:off x="-10316" y="6264275"/>
            <a:ext cx="12192000" cy="0"/>
          </a:xfrm>
          <a:prstGeom prst="straightConnector1">
            <a:avLst/>
          </a:prstGeom>
          <a:noFill/>
          <a:ln w="15875" cap="flat" cmpd="sng">
            <a:solidFill>
              <a:srgbClr val="00B050"/>
            </a:solidFill>
            <a:prstDash val="solid"/>
            <a:round/>
            <a:headEnd type="none" w="sm" len="sm"/>
            <a:tailEnd type="none" w="sm" len="sm"/>
          </a:ln>
        </p:spPr>
      </p:cxnSp>
      <p:pic>
        <p:nvPicPr>
          <p:cNvPr id="1335" name="Google Shape;1335;p78"/>
          <p:cNvPicPr preferRelativeResize="0"/>
          <p:nvPr/>
        </p:nvPicPr>
        <p:blipFill rotWithShape="1">
          <a:blip r:embed="rId3">
            <a:alphaModFix/>
          </a:blip>
          <a:srcRect/>
          <a:stretch/>
        </p:blipFill>
        <p:spPr>
          <a:xfrm>
            <a:off x="80250" y="62750"/>
            <a:ext cx="801911" cy="796834"/>
          </a:xfrm>
          <a:prstGeom prst="rect">
            <a:avLst/>
          </a:prstGeom>
          <a:noFill/>
          <a:ln>
            <a:noFill/>
          </a:ln>
        </p:spPr>
      </p:pic>
      <p:sp>
        <p:nvSpPr>
          <p:cNvPr id="1336" name="Google Shape;1336;p78"/>
          <p:cNvSpPr txBox="1">
            <a:spLocks noGrp="1"/>
          </p:cNvSpPr>
          <p:nvPr>
            <p:ph type="title"/>
          </p:nvPr>
        </p:nvSpPr>
        <p:spPr>
          <a:xfrm>
            <a:off x="1981200" y="304801"/>
            <a:ext cx="8229600" cy="372052"/>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rgbClr val="002060"/>
              </a:buClr>
              <a:buSzPts val="3600"/>
              <a:buFont typeface="Calibri"/>
              <a:buNone/>
            </a:pPr>
            <a:r>
              <a:rPr lang="en-US" sz="3600" b="1">
                <a:solidFill>
                  <a:srgbClr val="002060"/>
                </a:solidFill>
              </a:rPr>
              <a:t>Accessing LDT</a:t>
            </a:r>
            <a:endParaRPr/>
          </a:p>
        </p:txBody>
      </p:sp>
      <p:pic>
        <p:nvPicPr>
          <p:cNvPr id="1337" name="Google Shape;1337;p78"/>
          <p:cNvPicPr preferRelativeResize="0">
            <a:picLocks noGrp="1"/>
          </p:cNvPicPr>
          <p:nvPr>
            <p:ph type="body" idx="1"/>
          </p:nvPr>
        </p:nvPicPr>
        <p:blipFill rotWithShape="1">
          <a:blip r:embed="rId4">
            <a:alphaModFix/>
          </a:blip>
          <a:srcRect/>
          <a:stretch/>
        </p:blipFill>
        <p:spPr>
          <a:xfrm>
            <a:off x="1161071" y="1140106"/>
            <a:ext cx="6045689" cy="4263168"/>
          </a:xfrm>
          <a:prstGeom prst="rect">
            <a:avLst/>
          </a:prstGeom>
          <a:noFill/>
          <a:ln>
            <a:noFill/>
          </a:ln>
        </p:spPr>
      </p:pic>
      <p:sp>
        <p:nvSpPr>
          <p:cNvPr id="2" name="Rectangle 1"/>
          <p:cNvSpPr/>
          <p:nvPr/>
        </p:nvSpPr>
        <p:spPr>
          <a:xfrm>
            <a:off x="7435105" y="982152"/>
            <a:ext cx="4590640" cy="4601260"/>
          </a:xfrm>
          <a:prstGeom prst="rect">
            <a:avLst/>
          </a:prstGeom>
        </p:spPr>
        <p:txBody>
          <a:bodyPr wrap="square">
            <a:spAutoFit/>
          </a:bodyPr>
          <a:lstStyle/>
          <a:p>
            <a:pPr algn="just">
              <a:tabLst>
                <a:tab pos="1228725" algn="l"/>
              </a:tabLst>
            </a:pPr>
            <a:r>
              <a:rPr lang="en-US" sz="2000" b="1" dirty="0">
                <a:latin typeface="Times New Roman" panose="02020603050405020304" pitchFamily="18" charset="0"/>
                <a:cs typeface="Times New Roman" panose="02020603050405020304" pitchFamily="18" charset="0"/>
              </a:rPr>
              <a:t>For a given instruction MOV [ESI],BH. </a:t>
            </a:r>
            <a:endParaRPr lang="en-US" sz="2000" b="1" dirty="0" smtClean="0">
              <a:latin typeface="Times New Roman" panose="02020603050405020304" pitchFamily="18" charset="0"/>
              <a:cs typeface="Times New Roman" panose="02020603050405020304" pitchFamily="18" charset="0"/>
            </a:endParaRPr>
          </a:p>
          <a:p>
            <a:pPr algn="just">
              <a:tabLst>
                <a:tab pos="1228725" algn="l"/>
              </a:tabLst>
            </a:pPr>
            <a:r>
              <a:rPr lang="en-US" sz="2100" dirty="0" smtClean="0">
                <a:latin typeface="Times New Roman" panose="02020603050405020304" pitchFamily="18" charset="0"/>
                <a:cs typeface="Times New Roman" panose="02020603050405020304" pitchFamily="18" charset="0"/>
              </a:rPr>
              <a:t>Assume </a:t>
            </a:r>
            <a:r>
              <a:rPr lang="en-US" sz="2100" dirty="0">
                <a:latin typeface="Times New Roman" panose="02020603050405020304" pitchFamily="18" charset="0"/>
                <a:cs typeface="Times New Roman" panose="02020603050405020304" pitchFamily="18" charset="0"/>
              </a:rPr>
              <a:t>that ESI=11000011 H, the base address of the LDT is 11120000H and the GDT base address is 00123000H. If the value of the selector loaded into the DS register is 0046H, then what is the request privilege level? Is the segment descriptor located in the GDT or LDT? What is the address of the segment descriptor? Calculate Physical address (Linear Address as Paging is disabled). Assume base address of the segment present in its segment descriptor is 10010011H and  LDTR is 0110H.</a:t>
            </a:r>
            <a:endParaRPr lang="en-IN" sz="2100" dirty="0">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3" name="Rectangle 2"/>
          <p:cNvSpPr/>
          <p:nvPr/>
        </p:nvSpPr>
        <p:spPr>
          <a:xfrm>
            <a:off x="1757566" y="5495391"/>
            <a:ext cx="6096000" cy="800219"/>
          </a:xfrm>
          <a:prstGeom prst="rect">
            <a:avLst/>
          </a:prstGeom>
        </p:spPr>
        <p:txBody>
          <a:bodyPr>
            <a:spAutoFit/>
          </a:bodyPr>
          <a:lstStyle/>
          <a:p>
            <a:pPr algn="ctr"/>
            <a:r>
              <a:rPr lang="en-US" b="1" dirty="0" smtClean="0">
                <a:solidFill>
                  <a:srgbClr val="C00000"/>
                </a:solidFill>
              </a:rPr>
              <a:t>Ans:       Linear </a:t>
            </a:r>
            <a:r>
              <a:rPr lang="en-US" b="1" dirty="0" err="1">
                <a:solidFill>
                  <a:srgbClr val="C00000"/>
                </a:solidFill>
              </a:rPr>
              <a:t>Addr</a:t>
            </a:r>
            <a:r>
              <a:rPr lang="en-US" b="1" dirty="0">
                <a:solidFill>
                  <a:srgbClr val="C00000"/>
                </a:solidFill>
              </a:rPr>
              <a:t> =  Base address of the segment  +  Offset</a:t>
            </a:r>
          </a:p>
          <a:p>
            <a:pPr algn="ctr"/>
            <a:r>
              <a:rPr lang="en-US" b="1" dirty="0">
                <a:solidFill>
                  <a:srgbClr val="C00000"/>
                </a:solidFill>
              </a:rPr>
              <a:t>                          =  </a:t>
            </a:r>
            <a:r>
              <a:rPr lang="en-US" sz="1600" b="1" dirty="0">
                <a:solidFill>
                  <a:srgbClr val="C00000"/>
                </a:solidFill>
              </a:rPr>
              <a:t>10010011  + 11000011 = 21010022 H</a:t>
            </a:r>
          </a:p>
          <a:p>
            <a:pPr algn="ctr"/>
            <a:r>
              <a:rPr lang="en-US" sz="1600" b="1" dirty="0">
                <a:solidFill>
                  <a:srgbClr val="C00000"/>
                </a:solidFill>
              </a:rPr>
              <a:t>Linear address itself is Physical address.</a:t>
            </a:r>
          </a:p>
        </p:txBody>
      </p:sp>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1341"/>
        <p:cNvGrpSpPr/>
        <p:nvPr/>
      </p:nvGrpSpPr>
      <p:grpSpPr>
        <a:xfrm>
          <a:off x="0" y="0"/>
          <a:ext cx="0" cy="0"/>
          <a:chOff x="0" y="0"/>
          <a:chExt cx="0" cy="0"/>
        </a:xfrm>
      </p:grpSpPr>
      <p:sp>
        <p:nvSpPr>
          <p:cNvPr id="1342" name="Google Shape;1342;p79"/>
          <p:cNvSpPr txBox="1">
            <a:spLocks noGrp="1"/>
          </p:cNvSpPr>
          <p:nvPr>
            <p:ph type="dt" idx="10"/>
          </p:nvPr>
        </p:nvSpPr>
        <p:spPr>
          <a:xfrm>
            <a:off x="1041889" y="6336377"/>
            <a:ext cx="28448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9B2E818A-4DDD-4857-AB42-4DF2756EDA9A}" type="datetime1">
              <a:rPr lang="en-US" smtClean="0"/>
              <a:t>3/29/2023</a:t>
            </a:fld>
            <a:endParaRPr/>
          </a:p>
        </p:txBody>
      </p:sp>
      <p:sp>
        <p:nvSpPr>
          <p:cNvPr id="1343" name="Google Shape;1343;p79"/>
          <p:cNvSpPr txBox="1">
            <a:spLocks noGrp="1"/>
          </p:cNvSpPr>
          <p:nvPr>
            <p:ph type="ftr" idx="11"/>
          </p:nvPr>
        </p:nvSpPr>
        <p:spPr>
          <a:xfrm>
            <a:off x="4165600" y="6356393"/>
            <a:ext cx="3860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GB" smtClean="0"/>
              <a:t>Microprocessor Architecture and Internet of Things_CET3014B    Unit 3      2022-23     S4  </a:t>
            </a:r>
            <a:endParaRPr/>
          </a:p>
        </p:txBody>
      </p:sp>
      <p:sp>
        <p:nvSpPr>
          <p:cNvPr id="1344" name="Google Shape;1344;p79"/>
          <p:cNvSpPr txBox="1">
            <a:spLocks noGrp="1"/>
          </p:cNvSpPr>
          <p:nvPr>
            <p:ph type="sldNum" idx="12"/>
          </p:nvPr>
        </p:nvSpPr>
        <p:spPr>
          <a:xfrm>
            <a:off x="8737600" y="6356393"/>
            <a:ext cx="28448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93</a:t>
            </a:fld>
            <a:endParaRPr/>
          </a:p>
        </p:txBody>
      </p:sp>
      <p:cxnSp>
        <p:nvCxnSpPr>
          <p:cNvPr id="1345" name="Google Shape;1345;p79"/>
          <p:cNvCxnSpPr/>
          <p:nvPr/>
        </p:nvCxnSpPr>
        <p:spPr>
          <a:xfrm rot="10800000" flipH="1">
            <a:off x="80250" y="894625"/>
            <a:ext cx="12192000" cy="27709"/>
          </a:xfrm>
          <a:prstGeom prst="straightConnector1">
            <a:avLst/>
          </a:prstGeom>
          <a:noFill/>
          <a:ln w="9525" cap="flat" cmpd="sng">
            <a:solidFill>
              <a:srgbClr val="00B050"/>
            </a:solidFill>
            <a:prstDash val="solid"/>
            <a:round/>
            <a:headEnd type="none" w="sm" len="sm"/>
            <a:tailEnd type="none" w="sm" len="sm"/>
          </a:ln>
        </p:spPr>
      </p:cxnSp>
      <p:sp>
        <p:nvSpPr>
          <p:cNvPr id="1346" name="Google Shape;1346;p79"/>
          <p:cNvSpPr/>
          <p:nvPr/>
        </p:nvSpPr>
        <p:spPr>
          <a:xfrm>
            <a:off x="146051" y="6356350"/>
            <a:ext cx="471487" cy="457200"/>
          </a:xfrm>
          <a:prstGeom prst="rect">
            <a:avLst/>
          </a:prstGeom>
          <a:solidFill>
            <a:srgbClr val="7030A0"/>
          </a:solidFill>
          <a:ln w="25400" cap="flat" cmpd="sng">
            <a:solidFill>
              <a:srgbClr val="7030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1347" name="Google Shape;1347;p79"/>
          <p:cNvCxnSpPr/>
          <p:nvPr/>
        </p:nvCxnSpPr>
        <p:spPr>
          <a:xfrm flipH="1">
            <a:off x="882161" y="0"/>
            <a:ext cx="14288" cy="6821487"/>
          </a:xfrm>
          <a:prstGeom prst="straightConnector1">
            <a:avLst/>
          </a:prstGeom>
          <a:noFill/>
          <a:ln w="15875" cap="flat" cmpd="sng">
            <a:solidFill>
              <a:srgbClr val="00B050"/>
            </a:solidFill>
            <a:prstDash val="solid"/>
            <a:round/>
            <a:headEnd type="none" w="sm" len="sm"/>
            <a:tailEnd type="none" w="sm" len="sm"/>
          </a:ln>
        </p:spPr>
      </p:cxnSp>
      <p:cxnSp>
        <p:nvCxnSpPr>
          <p:cNvPr id="1348" name="Google Shape;1348;p79"/>
          <p:cNvCxnSpPr/>
          <p:nvPr/>
        </p:nvCxnSpPr>
        <p:spPr>
          <a:xfrm>
            <a:off x="-10316" y="6264275"/>
            <a:ext cx="12192000" cy="0"/>
          </a:xfrm>
          <a:prstGeom prst="straightConnector1">
            <a:avLst/>
          </a:prstGeom>
          <a:noFill/>
          <a:ln w="15875" cap="flat" cmpd="sng">
            <a:solidFill>
              <a:srgbClr val="00B050"/>
            </a:solidFill>
            <a:prstDash val="solid"/>
            <a:round/>
            <a:headEnd type="none" w="sm" len="sm"/>
            <a:tailEnd type="none" w="sm" len="sm"/>
          </a:ln>
        </p:spPr>
      </p:cxnSp>
      <p:pic>
        <p:nvPicPr>
          <p:cNvPr id="1349" name="Google Shape;1349;p79"/>
          <p:cNvPicPr preferRelativeResize="0"/>
          <p:nvPr/>
        </p:nvPicPr>
        <p:blipFill rotWithShape="1">
          <a:blip r:embed="rId3">
            <a:alphaModFix/>
          </a:blip>
          <a:srcRect/>
          <a:stretch/>
        </p:blipFill>
        <p:spPr>
          <a:xfrm>
            <a:off x="80250" y="62750"/>
            <a:ext cx="801911" cy="796834"/>
          </a:xfrm>
          <a:prstGeom prst="rect">
            <a:avLst/>
          </a:prstGeom>
          <a:noFill/>
          <a:ln>
            <a:noFill/>
          </a:ln>
        </p:spPr>
      </p:pic>
      <p:sp>
        <p:nvSpPr>
          <p:cNvPr id="1350" name="Google Shape;1350;p79"/>
          <p:cNvSpPr txBox="1">
            <a:spLocks noGrp="1"/>
          </p:cNvSpPr>
          <p:nvPr>
            <p:ph type="title"/>
          </p:nvPr>
        </p:nvSpPr>
        <p:spPr>
          <a:xfrm>
            <a:off x="1600200" y="234950"/>
            <a:ext cx="9530080" cy="626394"/>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rgbClr val="C00000"/>
              </a:buClr>
              <a:buSzPts val="4400"/>
              <a:buFont typeface="Times New Roman"/>
              <a:buNone/>
            </a:pPr>
            <a:r>
              <a:rPr lang="en-US" b="1">
                <a:solidFill>
                  <a:srgbClr val="C00000"/>
                </a:solidFill>
                <a:latin typeface="Times New Roman"/>
                <a:ea typeface="Times New Roman"/>
                <a:cs typeface="Times New Roman"/>
                <a:sym typeface="Times New Roman"/>
              </a:rPr>
              <a:t>Memory Management Registers</a:t>
            </a:r>
            <a:endParaRPr b="1">
              <a:solidFill>
                <a:srgbClr val="C00000"/>
              </a:solidFill>
              <a:latin typeface="Times New Roman"/>
              <a:ea typeface="Times New Roman"/>
              <a:cs typeface="Times New Roman"/>
              <a:sym typeface="Times New Roman"/>
            </a:endParaRPr>
          </a:p>
        </p:txBody>
      </p:sp>
      <p:sp>
        <p:nvSpPr>
          <p:cNvPr id="1351" name="Google Shape;1351;p79"/>
          <p:cNvSpPr txBox="1">
            <a:spLocks noGrp="1"/>
          </p:cNvSpPr>
          <p:nvPr>
            <p:ph type="body" idx="1"/>
          </p:nvPr>
        </p:nvSpPr>
        <p:spPr>
          <a:xfrm>
            <a:off x="1041889" y="1014451"/>
            <a:ext cx="11338560" cy="122921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dk1"/>
              </a:buClr>
              <a:buSzPts val="3200"/>
              <a:buNone/>
            </a:pPr>
            <a:r>
              <a:rPr lang="en-US">
                <a:latin typeface="Times New Roman"/>
                <a:ea typeface="Times New Roman"/>
                <a:cs typeface="Times New Roman"/>
                <a:sym typeface="Times New Roman"/>
              </a:rPr>
              <a:t>System provided </a:t>
            </a:r>
            <a:r>
              <a:rPr lang="en-US" b="1">
                <a:solidFill>
                  <a:srgbClr val="C00000"/>
                </a:solidFill>
                <a:latin typeface="Times New Roman"/>
                <a:ea typeface="Times New Roman"/>
                <a:cs typeface="Times New Roman"/>
                <a:sym typeface="Times New Roman"/>
              </a:rPr>
              <a:t>4 memory management registers </a:t>
            </a:r>
            <a:r>
              <a:rPr lang="en-US" b="1">
                <a:solidFill>
                  <a:srgbClr val="974806"/>
                </a:solidFill>
                <a:latin typeface="Times New Roman"/>
                <a:ea typeface="Times New Roman"/>
                <a:cs typeface="Times New Roman"/>
                <a:sym typeface="Times New Roman"/>
              </a:rPr>
              <a:t>GDTR, LDTR, IDTR and TR</a:t>
            </a:r>
            <a:endParaRPr b="1">
              <a:solidFill>
                <a:srgbClr val="974806"/>
              </a:solidFill>
              <a:latin typeface="Times New Roman"/>
              <a:ea typeface="Times New Roman"/>
              <a:cs typeface="Times New Roman"/>
              <a:sym typeface="Times New Roman"/>
            </a:endParaRPr>
          </a:p>
        </p:txBody>
      </p:sp>
      <p:pic>
        <p:nvPicPr>
          <p:cNvPr id="1352" name="Google Shape;1352;p79"/>
          <p:cNvPicPr preferRelativeResize="0"/>
          <p:nvPr/>
        </p:nvPicPr>
        <p:blipFill rotWithShape="1">
          <a:blip r:embed="rId4">
            <a:alphaModFix/>
          </a:blip>
          <a:srcRect/>
          <a:stretch/>
        </p:blipFill>
        <p:spPr>
          <a:xfrm>
            <a:off x="1300252" y="2139351"/>
            <a:ext cx="9038836" cy="417518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5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1356"/>
        <p:cNvGrpSpPr/>
        <p:nvPr/>
      </p:nvGrpSpPr>
      <p:grpSpPr>
        <a:xfrm>
          <a:off x="0" y="0"/>
          <a:ext cx="0" cy="0"/>
          <a:chOff x="0" y="0"/>
          <a:chExt cx="0" cy="0"/>
        </a:xfrm>
      </p:grpSpPr>
      <p:sp>
        <p:nvSpPr>
          <p:cNvPr id="1357" name="Google Shape;1357;p80"/>
          <p:cNvSpPr txBox="1">
            <a:spLocks noGrp="1"/>
          </p:cNvSpPr>
          <p:nvPr>
            <p:ph type="dt" idx="10"/>
          </p:nvPr>
        </p:nvSpPr>
        <p:spPr>
          <a:xfrm>
            <a:off x="1041889" y="6336377"/>
            <a:ext cx="28448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A5085E61-C697-497A-8899-A2AC9A31B6E4}" type="datetime1">
              <a:rPr lang="en-US" smtClean="0"/>
              <a:t>3/29/2023</a:t>
            </a:fld>
            <a:endParaRPr/>
          </a:p>
        </p:txBody>
      </p:sp>
      <p:sp>
        <p:nvSpPr>
          <p:cNvPr id="1358" name="Google Shape;1358;p80"/>
          <p:cNvSpPr txBox="1">
            <a:spLocks noGrp="1"/>
          </p:cNvSpPr>
          <p:nvPr>
            <p:ph type="ftr" idx="11"/>
          </p:nvPr>
        </p:nvSpPr>
        <p:spPr>
          <a:xfrm>
            <a:off x="4165600" y="6356393"/>
            <a:ext cx="3860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GB" smtClean="0"/>
              <a:t>Microprocessor Architecture and Internet of Things_CET3014B    Unit 3      2022-23     S4  </a:t>
            </a:r>
            <a:endParaRPr/>
          </a:p>
        </p:txBody>
      </p:sp>
      <p:sp>
        <p:nvSpPr>
          <p:cNvPr id="1359" name="Google Shape;1359;p80"/>
          <p:cNvSpPr txBox="1">
            <a:spLocks noGrp="1"/>
          </p:cNvSpPr>
          <p:nvPr>
            <p:ph type="sldNum" idx="12"/>
          </p:nvPr>
        </p:nvSpPr>
        <p:spPr>
          <a:xfrm>
            <a:off x="8737600" y="6356393"/>
            <a:ext cx="28448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94</a:t>
            </a:fld>
            <a:endParaRPr/>
          </a:p>
        </p:txBody>
      </p:sp>
      <p:cxnSp>
        <p:nvCxnSpPr>
          <p:cNvPr id="1360" name="Google Shape;1360;p80"/>
          <p:cNvCxnSpPr/>
          <p:nvPr/>
        </p:nvCxnSpPr>
        <p:spPr>
          <a:xfrm rot="10800000" flipH="1">
            <a:off x="80250" y="894625"/>
            <a:ext cx="12192000" cy="27709"/>
          </a:xfrm>
          <a:prstGeom prst="straightConnector1">
            <a:avLst/>
          </a:prstGeom>
          <a:noFill/>
          <a:ln w="9525" cap="flat" cmpd="sng">
            <a:solidFill>
              <a:srgbClr val="00B050"/>
            </a:solidFill>
            <a:prstDash val="solid"/>
            <a:round/>
            <a:headEnd type="none" w="sm" len="sm"/>
            <a:tailEnd type="none" w="sm" len="sm"/>
          </a:ln>
        </p:spPr>
      </p:cxnSp>
      <p:sp>
        <p:nvSpPr>
          <p:cNvPr id="1361" name="Google Shape;1361;p80"/>
          <p:cNvSpPr/>
          <p:nvPr/>
        </p:nvSpPr>
        <p:spPr>
          <a:xfrm>
            <a:off x="146051" y="6356350"/>
            <a:ext cx="471487" cy="457200"/>
          </a:xfrm>
          <a:prstGeom prst="rect">
            <a:avLst/>
          </a:prstGeom>
          <a:solidFill>
            <a:srgbClr val="7030A0"/>
          </a:solidFill>
          <a:ln w="25400" cap="flat" cmpd="sng">
            <a:solidFill>
              <a:srgbClr val="7030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1362" name="Google Shape;1362;p80"/>
          <p:cNvCxnSpPr/>
          <p:nvPr/>
        </p:nvCxnSpPr>
        <p:spPr>
          <a:xfrm flipH="1">
            <a:off x="882161" y="0"/>
            <a:ext cx="14288" cy="6821487"/>
          </a:xfrm>
          <a:prstGeom prst="straightConnector1">
            <a:avLst/>
          </a:prstGeom>
          <a:noFill/>
          <a:ln w="15875" cap="flat" cmpd="sng">
            <a:solidFill>
              <a:srgbClr val="00B050"/>
            </a:solidFill>
            <a:prstDash val="solid"/>
            <a:round/>
            <a:headEnd type="none" w="sm" len="sm"/>
            <a:tailEnd type="none" w="sm" len="sm"/>
          </a:ln>
        </p:spPr>
      </p:cxnSp>
      <p:cxnSp>
        <p:nvCxnSpPr>
          <p:cNvPr id="1363" name="Google Shape;1363;p80"/>
          <p:cNvCxnSpPr/>
          <p:nvPr/>
        </p:nvCxnSpPr>
        <p:spPr>
          <a:xfrm>
            <a:off x="-10316" y="6264275"/>
            <a:ext cx="12192000" cy="0"/>
          </a:xfrm>
          <a:prstGeom prst="straightConnector1">
            <a:avLst/>
          </a:prstGeom>
          <a:noFill/>
          <a:ln w="15875" cap="flat" cmpd="sng">
            <a:solidFill>
              <a:srgbClr val="00B050"/>
            </a:solidFill>
            <a:prstDash val="solid"/>
            <a:round/>
            <a:headEnd type="none" w="sm" len="sm"/>
            <a:tailEnd type="none" w="sm" len="sm"/>
          </a:ln>
        </p:spPr>
      </p:cxnSp>
      <p:pic>
        <p:nvPicPr>
          <p:cNvPr id="1364" name="Google Shape;1364;p80"/>
          <p:cNvPicPr preferRelativeResize="0"/>
          <p:nvPr/>
        </p:nvPicPr>
        <p:blipFill rotWithShape="1">
          <a:blip r:embed="rId3">
            <a:alphaModFix/>
          </a:blip>
          <a:srcRect/>
          <a:stretch/>
        </p:blipFill>
        <p:spPr>
          <a:xfrm>
            <a:off x="80250" y="62750"/>
            <a:ext cx="801911" cy="796834"/>
          </a:xfrm>
          <a:prstGeom prst="rect">
            <a:avLst/>
          </a:prstGeom>
          <a:noFill/>
          <a:ln>
            <a:noFill/>
          </a:ln>
        </p:spPr>
      </p:pic>
      <p:sp>
        <p:nvSpPr>
          <p:cNvPr id="1365" name="Google Shape;1365;p80"/>
          <p:cNvSpPr txBox="1">
            <a:spLocks noGrp="1"/>
          </p:cNvSpPr>
          <p:nvPr>
            <p:ph type="title"/>
          </p:nvPr>
        </p:nvSpPr>
        <p:spPr>
          <a:xfrm>
            <a:off x="2138632" y="223799"/>
            <a:ext cx="9530080" cy="84587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rgbClr val="002060"/>
              </a:buClr>
              <a:buSzPts val="3800"/>
              <a:buFont typeface="Times New Roman"/>
              <a:buNone/>
            </a:pPr>
            <a:r>
              <a:rPr lang="en-US" sz="3800" b="1">
                <a:solidFill>
                  <a:srgbClr val="002060"/>
                </a:solidFill>
                <a:latin typeface="Times New Roman"/>
                <a:ea typeface="Times New Roman"/>
                <a:cs typeface="Times New Roman"/>
                <a:sym typeface="Times New Roman"/>
              </a:rPr>
              <a:t>Task Register (TR)</a:t>
            </a:r>
            <a:endParaRPr sz="3800" b="1">
              <a:solidFill>
                <a:srgbClr val="002060"/>
              </a:solidFill>
              <a:latin typeface="Times New Roman"/>
              <a:ea typeface="Times New Roman"/>
              <a:cs typeface="Times New Roman"/>
              <a:sym typeface="Times New Roman"/>
            </a:endParaRPr>
          </a:p>
        </p:txBody>
      </p:sp>
      <p:sp>
        <p:nvSpPr>
          <p:cNvPr id="1366" name="Google Shape;1366;p80"/>
          <p:cNvSpPr txBox="1">
            <a:spLocks noGrp="1"/>
          </p:cNvSpPr>
          <p:nvPr>
            <p:ph type="body" idx="1"/>
          </p:nvPr>
        </p:nvSpPr>
        <p:spPr>
          <a:xfrm>
            <a:off x="896448" y="2932981"/>
            <a:ext cx="11060025" cy="3239178"/>
          </a:xfrm>
          <a:prstGeom prst="rect">
            <a:avLst/>
          </a:prstGeom>
          <a:noFill/>
          <a:ln>
            <a:noFill/>
          </a:ln>
        </p:spPr>
        <p:txBody>
          <a:bodyPr spcFirstLastPara="1" wrap="square" lIns="91425" tIns="45700" rIns="91425" bIns="45700" anchor="t" anchorCtr="0">
            <a:normAutofit fontScale="92500"/>
          </a:bodyPr>
          <a:lstStyle/>
          <a:p>
            <a:pPr marL="396875" lvl="1" indent="-276225" algn="just" rtl="0">
              <a:spcBef>
                <a:spcPts val="0"/>
              </a:spcBef>
              <a:spcAft>
                <a:spcPts val="0"/>
              </a:spcAft>
              <a:buClr>
                <a:srgbClr val="7030A0"/>
              </a:buClr>
              <a:buSzPct val="100000"/>
              <a:buFont typeface="Arial"/>
              <a:buChar char="•"/>
            </a:pPr>
            <a:r>
              <a:rPr lang="en-US">
                <a:solidFill>
                  <a:srgbClr val="7030A0"/>
                </a:solidFill>
                <a:latin typeface="Times New Roman"/>
                <a:ea typeface="Times New Roman"/>
                <a:cs typeface="Times New Roman"/>
                <a:sym typeface="Times New Roman"/>
              </a:rPr>
              <a:t>Holds </a:t>
            </a:r>
            <a:r>
              <a:rPr lang="en-US">
                <a:solidFill>
                  <a:srgbClr val="C00000"/>
                </a:solidFill>
                <a:latin typeface="Times New Roman"/>
                <a:ea typeface="Times New Roman"/>
                <a:cs typeface="Times New Roman"/>
                <a:sym typeface="Times New Roman"/>
              </a:rPr>
              <a:t>16 bit segment selector, base address, limit , descriptor attribute </a:t>
            </a:r>
            <a:r>
              <a:rPr lang="en-US">
                <a:solidFill>
                  <a:srgbClr val="7030A0"/>
                </a:solidFill>
                <a:latin typeface="Times New Roman"/>
                <a:ea typeface="Times New Roman"/>
                <a:cs typeface="Times New Roman"/>
                <a:sym typeface="Times New Roman"/>
              </a:rPr>
              <a:t>for the </a:t>
            </a:r>
            <a:r>
              <a:rPr lang="en-US" b="1">
                <a:latin typeface="Times New Roman"/>
                <a:ea typeface="Times New Roman"/>
                <a:cs typeface="Times New Roman"/>
                <a:sym typeface="Times New Roman"/>
              </a:rPr>
              <a:t>Task State Segment </a:t>
            </a:r>
            <a:r>
              <a:rPr lang="en-US">
                <a:solidFill>
                  <a:srgbClr val="FF0000"/>
                </a:solidFill>
                <a:latin typeface="Times New Roman"/>
                <a:ea typeface="Times New Roman"/>
                <a:cs typeface="Times New Roman"/>
                <a:sym typeface="Times New Roman"/>
              </a:rPr>
              <a:t>(TSS) of the </a:t>
            </a:r>
            <a:r>
              <a:rPr lang="en-US" b="1">
                <a:solidFill>
                  <a:srgbClr val="002060"/>
                </a:solidFill>
                <a:latin typeface="Times New Roman"/>
                <a:ea typeface="Times New Roman"/>
                <a:cs typeface="Times New Roman"/>
                <a:sym typeface="Times New Roman"/>
              </a:rPr>
              <a:t>current task</a:t>
            </a:r>
            <a:endParaRPr/>
          </a:p>
          <a:p>
            <a:pPr marL="396875" lvl="1" indent="-276225" algn="just" rtl="0">
              <a:spcBef>
                <a:spcPts val="518"/>
              </a:spcBef>
              <a:spcAft>
                <a:spcPts val="0"/>
              </a:spcAft>
              <a:buClr>
                <a:srgbClr val="7030A0"/>
              </a:buClr>
              <a:buSzPct val="100000"/>
              <a:buFont typeface="Arial"/>
              <a:buChar char="•"/>
            </a:pPr>
            <a:r>
              <a:rPr lang="en-US">
                <a:solidFill>
                  <a:srgbClr val="7030A0"/>
                </a:solidFill>
                <a:latin typeface="Times New Roman"/>
                <a:ea typeface="Times New Roman"/>
                <a:cs typeface="Times New Roman"/>
                <a:sym typeface="Times New Roman"/>
              </a:rPr>
              <a:t>Selector </a:t>
            </a:r>
            <a:r>
              <a:rPr lang="en-US">
                <a:latin typeface="Times New Roman"/>
                <a:ea typeface="Times New Roman"/>
                <a:cs typeface="Times New Roman"/>
                <a:sym typeface="Times New Roman"/>
              </a:rPr>
              <a:t>refers the </a:t>
            </a:r>
            <a:r>
              <a:rPr lang="en-US" b="1">
                <a:latin typeface="Times New Roman"/>
                <a:ea typeface="Times New Roman"/>
                <a:cs typeface="Times New Roman"/>
                <a:sym typeface="Times New Roman"/>
              </a:rPr>
              <a:t>TSS  descriptor </a:t>
            </a:r>
            <a:r>
              <a:rPr lang="en-US">
                <a:latin typeface="Times New Roman"/>
                <a:ea typeface="Times New Roman"/>
                <a:cs typeface="Times New Roman"/>
                <a:sym typeface="Times New Roman"/>
              </a:rPr>
              <a:t>in GDT</a:t>
            </a:r>
            <a:endParaRPr/>
          </a:p>
          <a:p>
            <a:pPr marL="396875" lvl="1" indent="-276225" algn="just" rtl="0">
              <a:spcBef>
                <a:spcPts val="518"/>
              </a:spcBef>
              <a:spcAft>
                <a:spcPts val="0"/>
              </a:spcAft>
              <a:buClr>
                <a:srgbClr val="002060"/>
              </a:buClr>
              <a:buSzPct val="100000"/>
              <a:buFont typeface="Arial"/>
              <a:buChar char="•"/>
            </a:pPr>
            <a:r>
              <a:rPr lang="en-US" b="1">
                <a:solidFill>
                  <a:srgbClr val="002060"/>
                </a:solidFill>
                <a:latin typeface="Times New Roman"/>
                <a:ea typeface="Times New Roman"/>
                <a:cs typeface="Times New Roman"/>
                <a:sym typeface="Times New Roman"/>
              </a:rPr>
              <a:t>LTR and STR </a:t>
            </a:r>
            <a:r>
              <a:rPr lang="en-US">
                <a:solidFill>
                  <a:srgbClr val="7030A0"/>
                </a:solidFill>
                <a:latin typeface="Times New Roman"/>
                <a:ea typeface="Times New Roman"/>
                <a:cs typeface="Times New Roman"/>
                <a:sym typeface="Times New Roman"/>
              </a:rPr>
              <a:t>instructions are used to </a:t>
            </a:r>
            <a:r>
              <a:rPr lang="en-US" b="1">
                <a:solidFill>
                  <a:srgbClr val="1F0D2D"/>
                </a:solidFill>
                <a:latin typeface="Times New Roman"/>
                <a:ea typeface="Times New Roman"/>
                <a:cs typeface="Times New Roman"/>
                <a:sym typeface="Times New Roman"/>
              </a:rPr>
              <a:t>store and load </a:t>
            </a:r>
            <a:r>
              <a:rPr lang="en-US">
                <a:solidFill>
                  <a:srgbClr val="7030A0"/>
                </a:solidFill>
                <a:latin typeface="Times New Roman"/>
                <a:ea typeface="Times New Roman"/>
                <a:cs typeface="Times New Roman"/>
                <a:sym typeface="Times New Roman"/>
              </a:rPr>
              <a:t>values in TR register</a:t>
            </a:r>
            <a:endParaRPr/>
          </a:p>
          <a:p>
            <a:pPr marL="396875" lvl="1" indent="-276225" algn="just" rtl="0">
              <a:spcBef>
                <a:spcPts val="518"/>
              </a:spcBef>
              <a:spcAft>
                <a:spcPts val="0"/>
              </a:spcAft>
              <a:buClr>
                <a:srgbClr val="7030A0"/>
              </a:buClr>
              <a:buSzPct val="100000"/>
              <a:buFont typeface="Arial"/>
              <a:buChar char="•"/>
            </a:pPr>
            <a:r>
              <a:rPr lang="en-US">
                <a:solidFill>
                  <a:srgbClr val="7030A0"/>
                </a:solidFill>
                <a:latin typeface="Times New Roman"/>
                <a:ea typeface="Times New Roman"/>
                <a:cs typeface="Times New Roman"/>
                <a:sym typeface="Times New Roman"/>
              </a:rPr>
              <a:t>On power </a:t>
            </a:r>
            <a:r>
              <a:rPr lang="en-US" b="1">
                <a:solidFill>
                  <a:srgbClr val="1F0D2D"/>
                </a:solidFill>
                <a:latin typeface="Times New Roman"/>
                <a:ea typeface="Times New Roman"/>
                <a:cs typeface="Times New Roman"/>
                <a:sym typeface="Times New Roman"/>
              </a:rPr>
              <a:t>ON</a:t>
            </a:r>
            <a:r>
              <a:rPr lang="en-US">
                <a:solidFill>
                  <a:srgbClr val="7030A0"/>
                </a:solidFill>
                <a:latin typeface="Times New Roman"/>
                <a:ea typeface="Times New Roman"/>
                <a:cs typeface="Times New Roman"/>
                <a:sym typeface="Times New Roman"/>
              </a:rPr>
              <a:t> default value is set to </a:t>
            </a:r>
            <a:r>
              <a:rPr lang="en-US" b="1">
                <a:solidFill>
                  <a:srgbClr val="974806"/>
                </a:solidFill>
                <a:latin typeface="Times New Roman"/>
                <a:ea typeface="Times New Roman"/>
                <a:cs typeface="Times New Roman"/>
                <a:sym typeface="Times New Roman"/>
              </a:rPr>
              <a:t>0 with limit 0FFFFH</a:t>
            </a:r>
            <a:endParaRPr/>
          </a:p>
          <a:p>
            <a:pPr marL="396875" lvl="1" indent="-276225" algn="just" rtl="0">
              <a:spcBef>
                <a:spcPts val="518"/>
              </a:spcBef>
              <a:spcAft>
                <a:spcPts val="0"/>
              </a:spcAft>
              <a:buClr>
                <a:srgbClr val="7030A0"/>
              </a:buClr>
              <a:buSzPct val="100000"/>
              <a:buFont typeface="Arial"/>
              <a:buChar char="•"/>
            </a:pPr>
            <a:r>
              <a:rPr lang="en-US">
                <a:solidFill>
                  <a:srgbClr val="7030A0"/>
                </a:solidFill>
                <a:latin typeface="Times New Roman"/>
                <a:ea typeface="Times New Roman"/>
                <a:cs typeface="Times New Roman"/>
                <a:sym typeface="Times New Roman"/>
              </a:rPr>
              <a:t>On </a:t>
            </a:r>
            <a:r>
              <a:rPr lang="en-US" b="1">
                <a:solidFill>
                  <a:srgbClr val="974806"/>
                </a:solidFill>
                <a:latin typeface="Times New Roman"/>
                <a:ea typeface="Times New Roman"/>
                <a:cs typeface="Times New Roman"/>
                <a:sym typeface="Times New Roman"/>
              </a:rPr>
              <a:t>task switch </a:t>
            </a:r>
            <a:r>
              <a:rPr lang="en-US" b="1">
                <a:latin typeface="Times New Roman"/>
                <a:ea typeface="Times New Roman"/>
                <a:cs typeface="Times New Roman"/>
                <a:sym typeface="Times New Roman"/>
              </a:rPr>
              <a:t>TR is loaded automatically</a:t>
            </a:r>
            <a:r>
              <a:rPr lang="en-US">
                <a:solidFill>
                  <a:srgbClr val="7030A0"/>
                </a:solidFill>
                <a:latin typeface="Times New Roman"/>
                <a:ea typeface="Times New Roman"/>
                <a:cs typeface="Times New Roman"/>
                <a:sym typeface="Times New Roman"/>
              </a:rPr>
              <a:t>, it </a:t>
            </a:r>
            <a:r>
              <a:rPr lang="en-US" b="1">
                <a:solidFill>
                  <a:srgbClr val="C00000"/>
                </a:solidFill>
                <a:latin typeface="Times New Roman"/>
                <a:ea typeface="Times New Roman"/>
                <a:cs typeface="Times New Roman"/>
                <a:sym typeface="Times New Roman"/>
              </a:rPr>
              <a:t>can’t save </a:t>
            </a:r>
            <a:r>
              <a:rPr lang="en-US">
                <a:solidFill>
                  <a:srgbClr val="7030A0"/>
                </a:solidFill>
                <a:latin typeface="Times New Roman"/>
                <a:ea typeface="Times New Roman"/>
                <a:cs typeface="Times New Roman"/>
                <a:sym typeface="Times New Roman"/>
              </a:rPr>
              <a:t>its prior content automatically</a:t>
            </a:r>
            <a:endParaRPr>
              <a:latin typeface="Times New Roman"/>
              <a:ea typeface="Times New Roman"/>
              <a:cs typeface="Times New Roman"/>
              <a:sym typeface="Times New Roman"/>
            </a:endParaRPr>
          </a:p>
        </p:txBody>
      </p:sp>
      <p:pic>
        <p:nvPicPr>
          <p:cNvPr id="1367" name="Google Shape;1367;p80"/>
          <p:cNvPicPr preferRelativeResize="0"/>
          <p:nvPr/>
        </p:nvPicPr>
        <p:blipFill rotWithShape="1">
          <a:blip r:embed="rId4">
            <a:alphaModFix/>
          </a:blip>
          <a:srcRect/>
          <a:stretch/>
        </p:blipFill>
        <p:spPr>
          <a:xfrm>
            <a:off x="1334576" y="1069674"/>
            <a:ext cx="8403783" cy="1791206"/>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6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6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6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6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6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1371"/>
        <p:cNvGrpSpPr/>
        <p:nvPr/>
      </p:nvGrpSpPr>
      <p:grpSpPr>
        <a:xfrm>
          <a:off x="0" y="0"/>
          <a:ext cx="0" cy="0"/>
          <a:chOff x="0" y="0"/>
          <a:chExt cx="0" cy="0"/>
        </a:xfrm>
      </p:grpSpPr>
      <p:sp>
        <p:nvSpPr>
          <p:cNvPr id="1372" name="Google Shape;1372;p81"/>
          <p:cNvSpPr txBox="1">
            <a:spLocks noGrp="1"/>
          </p:cNvSpPr>
          <p:nvPr>
            <p:ph type="dt" idx="10"/>
          </p:nvPr>
        </p:nvSpPr>
        <p:spPr>
          <a:xfrm>
            <a:off x="1041889" y="6336377"/>
            <a:ext cx="28448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7D136D66-0F08-45DF-ADAC-CA454C534B5F}" type="datetime1">
              <a:rPr lang="en-US" smtClean="0"/>
              <a:t>3/29/2023</a:t>
            </a:fld>
            <a:endParaRPr/>
          </a:p>
        </p:txBody>
      </p:sp>
      <p:sp>
        <p:nvSpPr>
          <p:cNvPr id="1373" name="Google Shape;1373;p81"/>
          <p:cNvSpPr txBox="1">
            <a:spLocks noGrp="1"/>
          </p:cNvSpPr>
          <p:nvPr>
            <p:ph type="ftr" idx="11"/>
          </p:nvPr>
        </p:nvSpPr>
        <p:spPr>
          <a:xfrm>
            <a:off x="3366655" y="6356393"/>
            <a:ext cx="5555672"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GB" smtClean="0"/>
              <a:t>Microprocessor Architecture and Internet of Things_CET3014B    Unit 3      2022-23     S4  </a:t>
            </a:r>
            <a:endParaRPr/>
          </a:p>
        </p:txBody>
      </p:sp>
      <p:sp>
        <p:nvSpPr>
          <p:cNvPr id="1374" name="Google Shape;1374;p81"/>
          <p:cNvSpPr txBox="1">
            <a:spLocks noGrp="1"/>
          </p:cNvSpPr>
          <p:nvPr>
            <p:ph type="sldNum" idx="12"/>
          </p:nvPr>
        </p:nvSpPr>
        <p:spPr>
          <a:xfrm>
            <a:off x="8737600" y="6356393"/>
            <a:ext cx="28448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95</a:t>
            </a:fld>
            <a:endParaRPr/>
          </a:p>
        </p:txBody>
      </p:sp>
      <p:cxnSp>
        <p:nvCxnSpPr>
          <p:cNvPr id="1375" name="Google Shape;1375;p81"/>
          <p:cNvCxnSpPr/>
          <p:nvPr/>
        </p:nvCxnSpPr>
        <p:spPr>
          <a:xfrm rot="10800000" flipH="1">
            <a:off x="80250" y="894625"/>
            <a:ext cx="12192000" cy="27709"/>
          </a:xfrm>
          <a:prstGeom prst="straightConnector1">
            <a:avLst/>
          </a:prstGeom>
          <a:noFill/>
          <a:ln w="9525" cap="flat" cmpd="sng">
            <a:solidFill>
              <a:srgbClr val="00B050"/>
            </a:solidFill>
            <a:prstDash val="solid"/>
            <a:round/>
            <a:headEnd type="none" w="sm" len="sm"/>
            <a:tailEnd type="none" w="sm" len="sm"/>
          </a:ln>
        </p:spPr>
      </p:cxnSp>
      <p:sp>
        <p:nvSpPr>
          <p:cNvPr id="1376" name="Google Shape;1376;p81"/>
          <p:cNvSpPr/>
          <p:nvPr/>
        </p:nvSpPr>
        <p:spPr>
          <a:xfrm>
            <a:off x="146051" y="6356350"/>
            <a:ext cx="471487" cy="457200"/>
          </a:xfrm>
          <a:prstGeom prst="rect">
            <a:avLst/>
          </a:prstGeom>
          <a:solidFill>
            <a:srgbClr val="7030A0"/>
          </a:solidFill>
          <a:ln w="25400" cap="flat" cmpd="sng">
            <a:solidFill>
              <a:srgbClr val="7030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1377" name="Google Shape;1377;p81"/>
          <p:cNvCxnSpPr/>
          <p:nvPr/>
        </p:nvCxnSpPr>
        <p:spPr>
          <a:xfrm flipH="1">
            <a:off x="882161" y="0"/>
            <a:ext cx="14288" cy="6821487"/>
          </a:xfrm>
          <a:prstGeom prst="straightConnector1">
            <a:avLst/>
          </a:prstGeom>
          <a:noFill/>
          <a:ln w="15875" cap="flat" cmpd="sng">
            <a:solidFill>
              <a:srgbClr val="00B050"/>
            </a:solidFill>
            <a:prstDash val="solid"/>
            <a:round/>
            <a:headEnd type="none" w="sm" len="sm"/>
            <a:tailEnd type="none" w="sm" len="sm"/>
          </a:ln>
        </p:spPr>
      </p:cxnSp>
      <p:cxnSp>
        <p:nvCxnSpPr>
          <p:cNvPr id="1378" name="Google Shape;1378;p81"/>
          <p:cNvCxnSpPr/>
          <p:nvPr/>
        </p:nvCxnSpPr>
        <p:spPr>
          <a:xfrm>
            <a:off x="-10316" y="6264275"/>
            <a:ext cx="12192000" cy="0"/>
          </a:xfrm>
          <a:prstGeom prst="straightConnector1">
            <a:avLst/>
          </a:prstGeom>
          <a:noFill/>
          <a:ln w="15875" cap="flat" cmpd="sng">
            <a:solidFill>
              <a:srgbClr val="00B050"/>
            </a:solidFill>
            <a:prstDash val="solid"/>
            <a:round/>
            <a:headEnd type="none" w="sm" len="sm"/>
            <a:tailEnd type="none" w="sm" len="sm"/>
          </a:ln>
        </p:spPr>
      </p:cxnSp>
      <p:pic>
        <p:nvPicPr>
          <p:cNvPr id="1379" name="Google Shape;1379;p81"/>
          <p:cNvPicPr preferRelativeResize="0"/>
          <p:nvPr/>
        </p:nvPicPr>
        <p:blipFill rotWithShape="1">
          <a:blip r:embed="rId3">
            <a:alphaModFix/>
          </a:blip>
          <a:srcRect/>
          <a:stretch/>
        </p:blipFill>
        <p:spPr>
          <a:xfrm>
            <a:off x="80250" y="62750"/>
            <a:ext cx="801911" cy="796834"/>
          </a:xfrm>
          <a:prstGeom prst="rect">
            <a:avLst/>
          </a:prstGeom>
          <a:noFill/>
          <a:ln>
            <a:noFill/>
          </a:ln>
        </p:spPr>
      </p:pic>
      <p:sp>
        <p:nvSpPr>
          <p:cNvPr id="1380" name="Google Shape;1380;p81"/>
          <p:cNvSpPr txBox="1">
            <a:spLocks noGrp="1"/>
          </p:cNvSpPr>
          <p:nvPr>
            <p:ph type="title"/>
          </p:nvPr>
        </p:nvSpPr>
        <p:spPr>
          <a:xfrm>
            <a:off x="1041889" y="51796"/>
            <a:ext cx="9530080" cy="626394"/>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rgbClr val="C00000"/>
              </a:buClr>
              <a:buSzPts val="5400"/>
              <a:buFont typeface="Times New Roman"/>
              <a:buNone/>
            </a:pPr>
            <a:r>
              <a:rPr lang="en-US" sz="5400" b="1">
                <a:solidFill>
                  <a:srgbClr val="C00000"/>
                </a:solidFill>
                <a:latin typeface="Times New Roman"/>
                <a:ea typeface="Times New Roman"/>
                <a:cs typeface="Times New Roman"/>
                <a:sym typeface="Times New Roman"/>
              </a:rPr>
              <a:t>Segment Descriptor</a:t>
            </a:r>
            <a:endParaRPr sz="5400" b="1">
              <a:solidFill>
                <a:srgbClr val="C00000"/>
              </a:solidFill>
              <a:latin typeface="Times New Roman"/>
              <a:ea typeface="Times New Roman"/>
              <a:cs typeface="Times New Roman"/>
              <a:sym typeface="Times New Roman"/>
            </a:endParaRPr>
          </a:p>
        </p:txBody>
      </p:sp>
      <p:sp>
        <p:nvSpPr>
          <p:cNvPr id="1381" name="Google Shape;1381;p81"/>
          <p:cNvSpPr txBox="1">
            <a:spLocks noGrp="1"/>
          </p:cNvSpPr>
          <p:nvPr>
            <p:ph type="body" idx="1"/>
          </p:nvPr>
        </p:nvSpPr>
        <p:spPr>
          <a:xfrm>
            <a:off x="896448" y="936917"/>
            <a:ext cx="11143151" cy="3884465"/>
          </a:xfrm>
          <a:prstGeom prst="rect">
            <a:avLst/>
          </a:prstGeom>
          <a:noFill/>
          <a:ln>
            <a:noFill/>
          </a:ln>
        </p:spPr>
        <p:txBody>
          <a:bodyPr spcFirstLastPara="1" wrap="square" lIns="91425" tIns="45700" rIns="91425" bIns="45700" anchor="t" anchorCtr="0">
            <a:noAutofit/>
          </a:bodyPr>
          <a:lstStyle/>
          <a:p>
            <a:pPr marL="342900" lvl="0" indent="-342900" algn="just" rtl="0">
              <a:spcBef>
                <a:spcPts val="0"/>
              </a:spcBef>
              <a:spcAft>
                <a:spcPts val="0"/>
              </a:spcAft>
              <a:buClr>
                <a:schemeClr val="dk1"/>
              </a:buClr>
              <a:buSzPts val="3800"/>
              <a:buFont typeface="Noto Sans Symbols"/>
              <a:buChar char="⮚"/>
            </a:pPr>
            <a:r>
              <a:rPr lang="en-US" sz="3800">
                <a:latin typeface="Times New Roman"/>
                <a:ea typeface="Times New Roman"/>
                <a:cs typeface="Times New Roman"/>
                <a:sym typeface="Times New Roman"/>
              </a:rPr>
              <a:t>Is a </a:t>
            </a:r>
            <a:r>
              <a:rPr lang="en-US" sz="3800" b="1">
                <a:latin typeface="Times New Roman"/>
                <a:ea typeface="Times New Roman"/>
                <a:cs typeface="Times New Roman"/>
                <a:sym typeface="Times New Roman"/>
              </a:rPr>
              <a:t>data structure </a:t>
            </a:r>
            <a:r>
              <a:rPr lang="en-US" sz="3800">
                <a:latin typeface="Times New Roman"/>
                <a:ea typeface="Times New Roman"/>
                <a:cs typeface="Times New Roman"/>
                <a:sym typeface="Times New Roman"/>
              </a:rPr>
              <a:t>in </a:t>
            </a:r>
            <a:r>
              <a:rPr lang="en-US" sz="3800" b="1">
                <a:solidFill>
                  <a:srgbClr val="974806"/>
                </a:solidFill>
                <a:latin typeface="Times New Roman"/>
                <a:ea typeface="Times New Roman"/>
                <a:cs typeface="Times New Roman"/>
                <a:sym typeface="Times New Roman"/>
              </a:rPr>
              <a:t>GDT/ LDT </a:t>
            </a:r>
            <a:r>
              <a:rPr lang="en-US" sz="3800">
                <a:latin typeface="Times New Roman"/>
                <a:ea typeface="Times New Roman"/>
                <a:cs typeface="Times New Roman"/>
                <a:sym typeface="Times New Roman"/>
              </a:rPr>
              <a:t>that provides the </a:t>
            </a:r>
            <a:r>
              <a:rPr lang="en-US" sz="3800" b="1">
                <a:solidFill>
                  <a:srgbClr val="C00000"/>
                </a:solidFill>
                <a:latin typeface="Times New Roman"/>
                <a:ea typeface="Times New Roman"/>
                <a:cs typeface="Times New Roman"/>
                <a:sym typeface="Times New Roman"/>
              </a:rPr>
              <a:t>size and location </a:t>
            </a:r>
            <a:r>
              <a:rPr lang="en-US" sz="3800">
                <a:latin typeface="Times New Roman"/>
                <a:ea typeface="Times New Roman"/>
                <a:cs typeface="Times New Roman"/>
                <a:sym typeface="Times New Roman"/>
              </a:rPr>
              <a:t>of the </a:t>
            </a:r>
            <a:r>
              <a:rPr lang="en-US" sz="3800" b="1">
                <a:latin typeface="Times New Roman"/>
                <a:ea typeface="Times New Roman"/>
                <a:cs typeface="Times New Roman"/>
                <a:sym typeface="Times New Roman"/>
              </a:rPr>
              <a:t>segment as well control  &amp; status information.</a:t>
            </a:r>
            <a:endParaRPr sz="3800" b="1">
              <a:latin typeface="Times New Roman"/>
              <a:ea typeface="Times New Roman"/>
              <a:cs typeface="Times New Roman"/>
              <a:sym typeface="Times New Roman"/>
            </a:endParaRPr>
          </a:p>
          <a:p>
            <a:pPr marL="342900" lvl="0" indent="-342900" algn="just" rtl="0">
              <a:spcBef>
                <a:spcPts val="760"/>
              </a:spcBef>
              <a:spcAft>
                <a:spcPts val="0"/>
              </a:spcAft>
              <a:buClr>
                <a:schemeClr val="dk1"/>
              </a:buClr>
              <a:buSzPts val="3800"/>
              <a:buFont typeface="Noto Sans Symbols"/>
              <a:buChar char="⮚"/>
            </a:pPr>
            <a:r>
              <a:rPr lang="en-US" sz="3800">
                <a:latin typeface="Times New Roman"/>
                <a:ea typeface="Times New Roman"/>
                <a:cs typeface="Times New Roman"/>
                <a:sym typeface="Times New Roman"/>
              </a:rPr>
              <a:t>Segment descriptors are </a:t>
            </a:r>
            <a:r>
              <a:rPr lang="en-US" sz="3800" b="1">
                <a:latin typeface="Times New Roman"/>
                <a:ea typeface="Times New Roman"/>
                <a:cs typeface="Times New Roman"/>
                <a:sym typeface="Times New Roman"/>
              </a:rPr>
              <a:t>created by </a:t>
            </a:r>
            <a:r>
              <a:rPr lang="en-US" sz="3800" b="1">
                <a:solidFill>
                  <a:srgbClr val="C00000"/>
                </a:solidFill>
                <a:latin typeface="Times New Roman"/>
                <a:ea typeface="Times New Roman"/>
                <a:cs typeface="Times New Roman"/>
                <a:sym typeface="Times New Roman"/>
              </a:rPr>
              <a:t>compiler, linker, loader </a:t>
            </a:r>
            <a:r>
              <a:rPr lang="en-US" sz="3800" b="1">
                <a:solidFill>
                  <a:srgbClr val="4F6128"/>
                </a:solidFill>
                <a:latin typeface="Times New Roman"/>
                <a:ea typeface="Times New Roman"/>
                <a:cs typeface="Times New Roman"/>
                <a:sym typeface="Times New Roman"/>
              </a:rPr>
              <a:t>or</a:t>
            </a:r>
            <a:r>
              <a:rPr lang="en-US" sz="3800" b="1">
                <a:solidFill>
                  <a:srgbClr val="C00000"/>
                </a:solidFill>
                <a:latin typeface="Times New Roman"/>
                <a:ea typeface="Times New Roman"/>
                <a:cs typeface="Times New Roman"/>
                <a:sym typeface="Times New Roman"/>
              </a:rPr>
              <a:t> operating system </a:t>
            </a:r>
            <a:r>
              <a:rPr lang="en-US" sz="3800">
                <a:latin typeface="Times New Roman"/>
                <a:ea typeface="Times New Roman"/>
                <a:cs typeface="Times New Roman"/>
                <a:sym typeface="Times New Roman"/>
              </a:rPr>
              <a:t>but </a:t>
            </a:r>
            <a:r>
              <a:rPr lang="en-US" sz="3800">
                <a:solidFill>
                  <a:srgbClr val="4F6128"/>
                </a:solidFill>
                <a:latin typeface="Times New Roman"/>
                <a:ea typeface="Times New Roman"/>
                <a:cs typeface="Times New Roman"/>
                <a:sym typeface="Times New Roman"/>
              </a:rPr>
              <a:t>not application programs.</a:t>
            </a:r>
            <a:endParaRPr sz="3800">
              <a:solidFill>
                <a:srgbClr val="4F6128"/>
              </a:solidFill>
              <a:latin typeface="Times New Roman"/>
              <a:ea typeface="Times New Roman"/>
              <a:cs typeface="Times New Roman"/>
              <a:sym typeface="Times New Roman"/>
            </a:endParaRPr>
          </a:p>
        </p:txBody>
      </p:sp>
      <p:graphicFrame>
        <p:nvGraphicFramePr>
          <p:cNvPr id="1382" name="Google Shape;1382;p81"/>
          <p:cNvGraphicFramePr/>
          <p:nvPr/>
        </p:nvGraphicFramePr>
        <p:xfrm>
          <a:off x="1429814" y="5763587"/>
          <a:ext cx="9906050" cy="436000"/>
        </p:xfrm>
        <a:graphic>
          <a:graphicData uri="http://schemas.openxmlformats.org/drawingml/2006/table">
            <a:tbl>
              <a:tblPr firstRow="1" bandRow="1">
                <a:noFill/>
                <a:tableStyleId>{C14310B4-761D-440C-B97F-3B79ECA8EF60}</a:tableStyleId>
              </a:tblPr>
              <a:tblGrid>
                <a:gridCol w="4953025">
                  <a:extLst>
                    <a:ext uri="{9D8B030D-6E8A-4147-A177-3AD203B41FA5}">
                      <a16:colId xmlns:a16="http://schemas.microsoft.com/office/drawing/2014/main" val="20000"/>
                    </a:ext>
                  </a:extLst>
                </a:gridCol>
                <a:gridCol w="4953025">
                  <a:extLst>
                    <a:ext uri="{9D8B030D-6E8A-4147-A177-3AD203B41FA5}">
                      <a16:colId xmlns:a16="http://schemas.microsoft.com/office/drawing/2014/main" val="20001"/>
                    </a:ext>
                  </a:extLst>
                </a:gridCol>
              </a:tblGrid>
              <a:tr h="436000">
                <a:tc>
                  <a:txBody>
                    <a:bodyPr/>
                    <a:lstStyle/>
                    <a:p>
                      <a:pPr marL="0" marR="0" lvl="0" indent="0" algn="l" rtl="0">
                        <a:spcBef>
                          <a:spcPts val="0"/>
                        </a:spcBef>
                        <a:spcAft>
                          <a:spcPts val="0"/>
                        </a:spcAft>
                        <a:buNone/>
                      </a:pPr>
                      <a:r>
                        <a:rPr lang="en-US" sz="2000"/>
                        <a:t>Base Address 15:00</a:t>
                      </a:r>
                      <a:endParaRPr sz="2000"/>
                    </a:p>
                  </a:txBody>
                  <a:tcPr marL="121925" marR="121925" marT="45725" marB="45725">
                    <a:solidFill>
                      <a:schemeClr val="accent2"/>
                    </a:solidFill>
                  </a:tcPr>
                </a:tc>
                <a:tc>
                  <a:txBody>
                    <a:bodyPr/>
                    <a:lstStyle/>
                    <a:p>
                      <a:pPr marL="0" marR="0" lvl="0" indent="0" algn="l" rtl="0">
                        <a:spcBef>
                          <a:spcPts val="0"/>
                        </a:spcBef>
                        <a:spcAft>
                          <a:spcPts val="0"/>
                        </a:spcAft>
                        <a:buNone/>
                      </a:pPr>
                      <a:r>
                        <a:rPr lang="en-US" sz="2000"/>
                        <a:t>Segment Limit 15:00</a:t>
                      </a:r>
                      <a:endParaRPr sz="2000"/>
                    </a:p>
                  </a:txBody>
                  <a:tcPr marL="121925" marR="121925" marT="45725" marB="45725">
                    <a:solidFill>
                      <a:schemeClr val="accent3"/>
                    </a:solidFill>
                  </a:tcPr>
                </a:tc>
                <a:extLst>
                  <a:ext uri="{0D108BD9-81ED-4DB2-BD59-A6C34878D82A}">
                    <a16:rowId xmlns:a16="http://schemas.microsoft.com/office/drawing/2014/main" val="10000"/>
                  </a:ext>
                </a:extLst>
              </a:tr>
            </a:tbl>
          </a:graphicData>
        </a:graphic>
      </p:graphicFrame>
      <p:graphicFrame>
        <p:nvGraphicFramePr>
          <p:cNvPr id="1383" name="Google Shape;1383;p81"/>
          <p:cNvGraphicFramePr/>
          <p:nvPr/>
        </p:nvGraphicFramePr>
        <p:xfrm>
          <a:off x="1429813" y="4653996"/>
          <a:ext cx="9810850" cy="914410"/>
        </p:xfrm>
        <a:graphic>
          <a:graphicData uri="http://schemas.openxmlformats.org/drawingml/2006/table">
            <a:tbl>
              <a:tblPr firstRow="1" bandRow="1">
                <a:noFill/>
                <a:tableStyleId>{C14310B4-761D-440C-B97F-3B79ECA8EF60}</a:tableStyleId>
              </a:tblPr>
              <a:tblGrid>
                <a:gridCol w="1415025">
                  <a:extLst>
                    <a:ext uri="{9D8B030D-6E8A-4147-A177-3AD203B41FA5}">
                      <a16:colId xmlns:a16="http://schemas.microsoft.com/office/drawing/2014/main" val="20000"/>
                    </a:ext>
                  </a:extLst>
                </a:gridCol>
                <a:gridCol w="849025">
                  <a:extLst>
                    <a:ext uri="{9D8B030D-6E8A-4147-A177-3AD203B41FA5}">
                      <a16:colId xmlns:a16="http://schemas.microsoft.com/office/drawing/2014/main" val="20001"/>
                    </a:ext>
                  </a:extLst>
                </a:gridCol>
                <a:gridCol w="754675">
                  <a:extLst>
                    <a:ext uri="{9D8B030D-6E8A-4147-A177-3AD203B41FA5}">
                      <a16:colId xmlns:a16="http://schemas.microsoft.com/office/drawing/2014/main" val="20002"/>
                    </a:ext>
                  </a:extLst>
                </a:gridCol>
                <a:gridCol w="566000">
                  <a:extLst>
                    <a:ext uri="{9D8B030D-6E8A-4147-A177-3AD203B41FA5}">
                      <a16:colId xmlns:a16="http://schemas.microsoft.com/office/drawing/2014/main" val="20003"/>
                    </a:ext>
                  </a:extLst>
                </a:gridCol>
                <a:gridCol w="754675">
                  <a:extLst>
                    <a:ext uri="{9D8B030D-6E8A-4147-A177-3AD203B41FA5}">
                      <a16:colId xmlns:a16="http://schemas.microsoft.com/office/drawing/2014/main" val="20004"/>
                    </a:ext>
                  </a:extLst>
                </a:gridCol>
                <a:gridCol w="1280400">
                  <a:extLst>
                    <a:ext uri="{9D8B030D-6E8A-4147-A177-3AD203B41FA5}">
                      <a16:colId xmlns:a16="http://schemas.microsoft.com/office/drawing/2014/main" val="20005"/>
                    </a:ext>
                  </a:extLst>
                </a:gridCol>
                <a:gridCol w="476250">
                  <a:extLst>
                    <a:ext uri="{9D8B030D-6E8A-4147-A177-3AD203B41FA5}">
                      <a16:colId xmlns:a16="http://schemas.microsoft.com/office/drawing/2014/main" val="20006"/>
                    </a:ext>
                  </a:extLst>
                </a:gridCol>
                <a:gridCol w="1029000">
                  <a:extLst>
                    <a:ext uri="{9D8B030D-6E8A-4147-A177-3AD203B41FA5}">
                      <a16:colId xmlns:a16="http://schemas.microsoft.com/office/drawing/2014/main" val="20007"/>
                    </a:ext>
                  </a:extLst>
                </a:gridCol>
                <a:gridCol w="435600">
                  <a:extLst>
                    <a:ext uri="{9D8B030D-6E8A-4147-A177-3AD203B41FA5}">
                      <a16:colId xmlns:a16="http://schemas.microsoft.com/office/drawing/2014/main" val="20008"/>
                    </a:ext>
                  </a:extLst>
                </a:gridCol>
                <a:gridCol w="1080100">
                  <a:extLst>
                    <a:ext uri="{9D8B030D-6E8A-4147-A177-3AD203B41FA5}">
                      <a16:colId xmlns:a16="http://schemas.microsoft.com/office/drawing/2014/main" val="20009"/>
                    </a:ext>
                  </a:extLst>
                </a:gridCol>
                <a:gridCol w="1170100">
                  <a:extLst>
                    <a:ext uri="{9D8B030D-6E8A-4147-A177-3AD203B41FA5}">
                      <a16:colId xmlns:a16="http://schemas.microsoft.com/office/drawing/2014/main" val="20010"/>
                    </a:ext>
                  </a:extLst>
                </a:gridCol>
              </a:tblGrid>
              <a:tr h="370850">
                <a:tc>
                  <a:txBody>
                    <a:bodyPr/>
                    <a:lstStyle/>
                    <a:p>
                      <a:pPr marL="0" marR="0" lvl="0" indent="0" algn="l" rtl="0">
                        <a:spcBef>
                          <a:spcPts val="0"/>
                        </a:spcBef>
                        <a:spcAft>
                          <a:spcPts val="0"/>
                        </a:spcAft>
                        <a:buNone/>
                      </a:pPr>
                      <a:r>
                        <a:rPr lang="en-US" sz="1800"/>
                        <a:t>Base</a:t>
                      </a:r>
                      <a:endParaRPr/>
                    </a:p>
                    <a:p>
                      <a:pPr marL="0" marR="0" lvl="0" indent="0" algn="l" rtl="0">
                        <a:spcBef>
                          <a:spcPts val="0"/>
                        </a:spcBef>
                        <a:spcAft>
                          <a:spcPts val="0"/>
                        </a:spcAft>
                        <a:buNone/>
                      </a:pPr>
                      <a:r>
                        <a:rPr lang="en-US" sz="1800"/>
                        <a:t>Addr.  31:24</a:t>
                      </a:r>
                      <a:endParaRPr sz="1800"/>
                    </a:p>
                  </a:txBody>
                  <a:tcPr marL="121925" marR="121925" marT="45725" marB="45725">
                    <a:solidFill>
                      <a:schemeClr val="accent2"/>
                    </a:solidFill>
                  </a:tcPr>
                </a:tc>
                <a:tc>
                  <a:txBody>
                    <a:bodyPr/>
                    <a:lstStyle/>
                    <a:p>
                      <a:pPr marL="0" marR="0" lvl="0" indent="0" algn="l" rtl="0">
                        <a:spcBef>
                          <a:spcPts val="0"/>
                        </a:spcBef>
                        <a:spcAft>
                          <a:spcPts val="0"/>
                        </a:spcAft>
                        <a:buNone/>
                      </a:pPr>
                      <a:r>
                        <a:rPr lang="en-US" sz="1800">
                          <a:solidFill>
                            <a:schemeClr val="dk1"/>
                          </a:solidFill>
                        </a:rPr>
                        <a:t>G</a:t>
                      </a:r>
                      <a:endParaRPr sz="1800">
                        <a:solidFill>
                          <a:schemeClr val="dk1"/>
                        </a:solidFill>
                      </a:endParaRPr>
                    </a:p>
                  </a:txBody>
                  <a:tcPr marL="121925" marR="121925" marT="45725" marB="45725">
                    <a:solidFill>
                      <a:srgbClr val="DDD9C3"/>
                    </a:solidFill>
                  </a:tcPr>
                </a:tc>
                <a:tc>
                  <a:txBody>
                    <a:bodyPr/>
                    <a:lstStyle/>
                    <a:p>
                      <a:pPr marL="0" marR="0" lvl="0" indent="0" algn="l" rtl="0">
                        <a:spcBef>
                          <a:spcPts val="0"/>
                        </a:spcBef>
                        <a:spcAft>
                          <a:spcPts val="0"/>
                        </a:spcAft>
                        <a:buNone/>
                      </a:pPr>
                      <a:r>
                        <a:rPr lang="en-US" sz="1800">
                          <a:solidFill>
                            <a:schemeClr val="dk1"/>
                          </a:solidFill>
                        </a:rPr>
                        <a:t>D/B</a:t>
                      </a:r>
                      <a:endParaRPr sz="1800">
                        <a:solidFill>
                          <a:schemeClr val="dk1"/>
                        </a:solidFill>
                      </a:endParaRPr>
                    </a:p>
                  </a:txBody>
                  <a:tcPr marL="121925" marR="121925" marT="45725" marB="45725">
                    <a:solidFill>
                      <a:srgbClr val="DDD9C3"/>
                    </a:solidFill>
                  </a:tcPr>
                </a:tc>
                <a:tc>
                  <a:txBody>
                    <a:bodyPr/>
                    <a:lstStyle/>
                    <a:p>
                      <a:pPr marL="0" marR="0" lvl="0" indent="0" algn="l" rtl="0">
                        <a:spcBef>
                          <a:spcPts val="0"/>
                        </a:spcBef>
                        <a:spcAft>
                          <a:spcPts val="0"/>
                        </a:spcAft>
                        <a:buNone/>
                      </a:pPr>
                      <a:r>
                        <a:rPr lang="en-US" sz="1800">
                          <a:solidFill>
                            <a:schemeClr val="dk1"/>
                          </a:solidFill>
                        </a:rPr>
                        <a:t>O</a:t>
                      </a:r>
                      <a:endParaRPr sz="1800">
                        <a:solidFill>
                          <a:schemeClr val="dk1"/>
                        </a:solidFill>
                      </a:endParaRPr>
                    </a:p>
                  </a:txBody>
                  <a:tcPr marL="121925" marR="121925" marT="45725" marB="45725">
                    <a:solidFill>
                      <a:srgbClr val="DDD9C3"/>
                    </a:solidFill>
                  </a:tcPr>
                </a:tc>
                <a:tc>
                  <a:txBody>
                    <a:bodyPr/>
                    <a:lstStyle/>
                    <a:p>
                      <a:pPr marL="0" marR="0" lvl="0" indent="0" algn="l" rtl="0">
                        <a:spcBef>
                          <a:spcPts val="0"/>
                        </a:spcBef>
                        <a:spcAft>
                          <a:spcPts val="0"/>
                        </a:spcAft>
                        <a:buNone/>
                      </a:pPr>
                      <a:r>
                        <a:rPr lang="en-US" sz="1800">
                          <a:solidFill>
                            <a:schemeClr val="dk1"/>
                          </a:solidFill>
                        </a:rPr>
                        <a:t>AVL</a:t>
                      </a:r>
                      <a:endParaRPr sz="1800">
                        <a:solidFill>
                          <a:schemeClr val="dk1"/>
                        </a:solidFill>
                      </a:endParaRPr>
                    </a:p>
                  </a:txBody>
                  <a:tcPr marL="121925" marR="121925" marT="45725" marB="45725">
                    <a:solidFill>
                      <a:srgbClr val="DDD9C3"/>
                    </a:solidFill>
                  </a:tcPr>
                </a:tc>
                <a:tc>
                  <a:txBody>
                    <a:bodyPr/>
                    <a:lstStyle/>
                    <a:p>
                      <a:pPr marL="0" marR="0" lvl="0" indent="0" algn="l" rtl="0">
                        <a:spcBef>
                          <a:spcPts val="0"/>
                        </a:spcBef>
                        <a:spcAft>
                          <a:spcPts val="0"/>
                        </a:spcAft>
                        <a:buNone/>
                      </a:pPr>
                      <a:r>
                        <a:rPr lang="en-US" sz="1800"/>
                        <a:t>Seg. Limit 19:16</a:t>
                      </a:r>
                      <a:endParaRPr sz="1800"/>
                    </a:p>
                  </a:txBody>
                  <a:tcPr marL="121925" marR="121925" marT="45725" marB="45725">
                    <a:solidFill>
                      <a:schemeClr val="accent3"/>
                    </a:solidFill>
                  </a:tcPr>
                </a:tc>
                <a:tc>
                  <a:txBody>
                    <a:bodyPr/>
                    <a:lstStyle/>
                    <a:p>
                      <a:pPr marL="0" marR="0" lvl="0" indent="0" algn="l" rtl="0">
                        <a:spcBef>
                          <a:spcPts val="0"/>
                        </a:spcBef>
                        <a:spcAft>
                          <a:spcPts val="0"/>
                        </a:spcAft>
                        <a:buNone/>
                      </a:pPr>
                      <a:r>
                        <a:rPr lang="en-US" sz="1800"/>
                        <a:t>P</a:t>
                      </a:r>
                      <a:endParaRPr sz="1800"/>
                    </a:p>
                  </a:txBody>
                  <a:tcPr marL="121925" marR="121925" marT="45725" marB="45725"/>
                </a:tc>
                <a:tc>
                  <a:txBody>
                    <a:bodyPr/>
                    <a:lstStyle/>
                    <a:p>
                      <a:pPr marL="0" marR="0" lvl="0" indent="0" algn="l" rtl="0">
                        <a:spcBef>
                          <a:spcPts val="0"/>
                        </a:spcBef>
                        <a:spcAft>
                          <a:spcPts val="0"/>
                        </a:spcAft>
                        <a:buNone/>
                      </a:pPr>
                      <a:r>
                        <a:rPr lang="en-US" sz="1800"/>
                        <a:t>DPL</a:t>
                      </a:r>
                      <a:endParaRPr/>
                    </a:p>
                    <a:p>
                      <a:pPr marL="0" marR="0" lvl="0" indent="0" algn="l" rtl="0">
                        <a:spcBef>
                          <a:spcPts val="0"/>
                        </a:spcBef>
                        <a:spcAft>
                          <a:spcPts val="0"/>
                        </a:spcAft>
                        <a:buNone/>
                      </a:pPr>
                      <a:r>
                        <a:rPr lang="en-US" sz="1800"/>
                        <a:t>(2 bit)</a:t>
                      </a:r>
                      <a:endParaRPr sz="1800"/>
                    </a:p>
                  </a:txBody>
                  <a:tcPr marL="121925" marR="121925" marT="45725" marB="45725"/>
                </a:tc>
                <a:tc>
                  <a:txBody>
                    <a:bodyPr/>
                    <a:lstStyle/>
                    <a:p>
                      <a:pPr marL="0" marR="0" lvl="0" indent="0" algn="l" rtl="0">
                        <a:spcBef>
                          <a:spcPts val="0"/>
                        </a:spcBef>
                        <a:spcAft>
                          <a:spcPts val="0"/>
                        </a:spcAft>
                        <a:buNone/>
                      </a:pPr>
                      <a:r>
                        <a:rPr lang="en-US" sz="1800"/>
                        <a:t>S</a:t>
                      </a:r>
                      <a:endParaRPr sz="1800"/>
                    </a:p>
                  </a:txBody>
                  <a:tcPr marL="121925" marR="121925" marT="45725" marB="45725"/>
                </a:tc>
                <a:tc>
                  <a:txBody>
                    <a:bodyPr/>
                    <a:lstStyle/>
                    <a:p>
                      <a:pPr marL="0" marR="0" lvl="0" indent="0" algn="l" rtl="0">
                        <a:spcBef>
                          <a:spcPts val="0"/>
                        </a:spcBef>
                        <a:spcAft>
                          <a:spcPts val="0"/>
                        </a:spcAft>
                        <a:buNone/>
                      </a:pPr>
                      <a:r>
                        <a:rPr lang="en-US" sz="1800"/>
                        <a:t>Type</a:t>
                      </a:r>
                      <a:endParaRPr/>
                    </a:p>
                    <a:p>
                      <a:pPr marL="0" marR="0" lvl="0" indent="0" algn="l" rtl="0">
                        <a:spcBef>
                          <a:spcPts val="0"/>
                        </a:spcBef>
                        <a:spcAft>
                          <a:spcPts val="0"/>
                        </a:spcAft>
                        <a:buNone/>
                      </a:pPr>
                      <a:r>
                        <a:rPr lang="en-US" sz="1800"/>
                        <a:t>(4 bit)</a:t>
                      </a:r>
                      <a:endParaRPr sz="1800"/>
                    </a:p>
                  </a:txBody>
                  <a:tcPr marL="121925" marR="121925" marT="45725" marB="45725"/>
                </a:tc>
                <a:tc>
                  <a:txBody>
                    <a:bodyPr/>
                    <a:lstStyle/>
                    <a:p>
                      <a:pPr marL="0" marR="0" lvl="0" indent="0" algn="l" rtl="0">
                        <a:spcBef>
                          <a:spcPts val="0"/>
                        </a:spcBef>
                        <a:spcAft>
                          <a:spcPts val="0"/>
                        </a:spcAft>
                        <a:buNone/>
                      </a:pPr>
                      <a:r>
                        <a:rPr lang="en-US" sz="1800"/>
                        <a:t>Base </a:t>
                      </a:r>
                      <a:endParaRPr/>
                    </a:p>
                    <a:p>
                      <a:pPr marL="0" marR="0" lvl="0" indent="0" algn="l" rtl="0">
                        <a:spcBef>
                          <a:spcPts val="0"/>
                        </a:spcBef>
                        <a:spcAft>
                          <a:spcPts val="0"/>
                        </a:spcAft>
                        <a:buNone/>
                      </a:pPr>
                      <a:r>
                        <a:rPr lang="en-US" sz="1800"/>
                        <a:t>Addr</a:t>
                      </a:r>
                      <a:endParaRPr sz="1800"/>
                    </a:p>
                    <a:p>
                      <a:pPr marL="0" marR="0" lvl="0" indent="0" algn="l" rtl="0">
                        <a:spcBef>
                          <a:spcPts val="0"/>
                        </a:spcBef>
                        <a:spcAft>
                          <a:spcPts val="0"/>
                        </a:spcAft>
                        <a:buNone/>
                      </a:pPr>
                      <a:r>
                        <a:rPr lang="en-US" sz="1800"/>
                        <a:t>23:16</a:t>
                      </a:r>
                      <a:endParaRPr sz="1800"/>
                    </a:p>
                  </a:txBody>
                  <a:tcPr marL="121925" marR="121925" marT="45725" marB="45725">
                    <a:solidFill>
                      <a:schemeClr val="accent2"/>
                    </a:solidFill>
                  </a:tcPr>
                </a:tc>
                <a:extLst>
                  <a:ext uri="{0D108BD9-81ED-4DB2-BD59-A6C34878D82A}">
                    <a16:rowId xmlns:a16="http://schemas.microsoft.com/office/drawing/2014/main" val="10000"/>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8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8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81">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81">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1387"/>
        <p:cNvGrpSpPr/>
        <p:nvPr/>
      </p:nvGrpSpPr>
      <p:grpSpPr>
        <a:xfrm>
          <a:off x="0" y="0"/>
          <a:ext cx="0" cy="0"/>
          <a:chOff x="0" y="0"/>
          <a:chExt cx="0" cy="0"/>
        </a:xfrm>
      </p:grpSpPr>
      <p:sp>
        <p:nvSpPr>
          <p:cNvPr id="1388" name="Google Shape;1388;p82"/>
          <p:cNvSpPr txBox="1">
            <a:spLocks noGrp="1"/>
          </p:cNvSpPr>
          <p:nvPr>
            <p:ph type="dt" idx="10"/>
          </p:nvPr>
        </p:nvSpPr>
        <p:spPr>
          <a:xfrm>
            <a:off x="1041889" y="6336377"/>
            <a:ext cx="28448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3622CC99-B9CD-4225-B5A8-3ADBDA900DAB}" type="datetime1">
              <a:rPr lang="en-US" smtClean="0"/>
              <a:t>3/29/2023</a:t>
            </a:fld>
            <a:endParaRPr/>
          </a:p>
        </p:txBody>
      </p:sp>
      <p:sp>
        <p:nvSpPr>
          <p:cNvPr id="1389" name="Google Shape;1389;p82"/>
          <p:cNvSpPr txBox="1">
            <a:spLocks noGrp="1"/>
          </p:cNvSpPr>
          <p:nvPr>
            <p:ph type="ftr" idx="11"/>
          </p:nvPr>
        </p:nvSpPr>
        <p:spPr>
          <a:xfrm>
            <a:off x="2466109" y="6356393"/>
            <a:ext cx="5560291"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GB" smtClean="0"/>
              <a:t>Microprocessor Architecture and Internet of Things_CET3014B    Unit 3      2022-23     S4  </a:t>
            </a:r>
            <a:endParaRPr/>
          </a:p>
        </p:txBody>
      </p:sp>
      <p:sp>
        <p:nvSpPr>
          <p:cNvPr id="1390" name="Google Shape;1390;p82"/>
          <p:cNvSpPr txBox="1">
            <a:spLocks noGrp="1"/>
          </p:cNvSpPr>
          <p:nvPr>
            <p:ph type="sldNum" idx="12"/>
          </p:nvPr>
        </p:nvSpPr>
        <p:spPr>
          <a:xfrm>
            <a:off x="8737600" y="6356393"/>
            <a:ext cx="28448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96</a:t>
            </a:fld>
            <a:endParaRPr/>
          </a:p>
        </p:txBody>
      </p:sp>
      <p:cxnSp>
        <p:nvCxnSpPr>
          <p:cNvPr id="1391" name="Google Shape;1391;p82"/>
          <p:cNvCxnSpPr/>
          <p:nvPr/>
        </p:nvCxnSpPr>
        <p:spPr>
          <a:xfrm rot="10800000" flipH="1">
            <a:off x="80250" y="894625"/>
            <a:ext cx="12192000" cy="27709"/>
          </a:xfrm>
          <a:prstGeom prst="straightConnector1">
            <a:avLst/>
          </a:prstGeom>
          <a:noFill/>
          <a:ln w="9525" cap="flat" cmpd="sng">
            <a:solidFill>
              <a:srgbClr val="00B050"/>
            </a:solidFill>
            <a:prstDash val="solid"/>
            <a:round/>
            <a:headEnd type="none" w="sm" len="sm"/>
            <a:tailEnd type="none" w="sm" len="sm"/>
          </a:ln>
        </p:spPr>
      </p:cxnSp>
      <p:sp>
        <p:nvSpPr>
          <p:cNvPr id="1392" name="Google Shape;1392;p82"/>
          <p:cNvSpPr/>
          <p:nvPr/>
        </p:nvSpPr>
        <p:spPr>
          <a:xfrm>
            <a:off x="146051" y="6356350"/>
            <a:ext cx="471487" cy="457200"/>
          </a:xfrm>
          <a:prstGeom prst="rect">
            <a:avLst/>
          </a:prstGeom>
          <a:solidFill>
            <a:srgbClr val="7030A0"/>
          </a:solidFill>
          <a:ln w="25400" cap="flat" cmpd="sng">
            <a:solidFill>
              <a:srgbClr val="7030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1393" name="Google Shape;1393;p82"/>
          <p:cNvCxnSpPr/>
          <p:nvPr/>
        </p:nvCxnSpPr>
        <p:spPr>
          <a:xfrm flipH="1">
            <a:off x="882161" y="0"/>
            <a:ext cx="14288" cy="6821487"/>
          </a:xfrm>
          <a:prstGeom prst="straightConnector1">
            <a:avLst/>
          </a:prstGeom>
          <a:noFill/>
          <a:ln w="15875" cap="flat" cmpd="sng">
            <a:solidFill>
              <a:srgbClr val="00B050"/>
            </a:solidFill>
            <a:prstDash val="solid"/>
            <a:round/>
            <a:headEnd type="none" w="sm" len="sm"/>
            <a:tailEnd type="none" w="sm" len="sm"/>
          </a:ln>
        </p:spPr>
      </p:cxnSp>
      <p:cxnSp>
        <p:nvCxnSpPr>
          <p:cNvPr id="1394" name="Google Shape;1394;p82"/>
          <p:cNvCxnSpPr/>
          <p:nvPr/>
        </p:nvCxnSpPr>
        <p:spPr>
          <a:xfrm>
            <a:off x="0" y="6358370"/>
            <a:ext cx="12192000" cy="0"/>
          </a:xfrm>
          <a:prstGeom prst="straightConnector1">
            <a:avLst/>
          </a:prstGeom>
          <a:noFill/>
          <a:ln w="15875" cap="flat" cmpd="sng">
            <a:solidFill>
              <a:srgbClr val="00B050"/>
            </a:solidFill>
            <a:prstDash val="solid"/>
            <a:round/>
            <a:headEnd type="none" w="sm" len="sm"/>
            <a:tailEnd type="none" w="sm" len="sm"/>
          </a:ln>
        </p:spPr>
      </p:cxnSp>
      <p:pic>
        <p:nvPicPr>
          <p:cNvPr id="1395" name="Google Shape;1395;p82"/>
          <p:cNvPicPr preferRelativeResize="0"/>
          <p:nvPr/>
        </p:nvPicPr>
        <p:blipFill rotWithShape="1">
          <a:blip r:embed="rId3">
            <a:alphaModFix/>
          </a:blip>
          <a:srcRect/>
          <a:stretch/>
        </p:blipFill>
        <p:spPr>
          <a:xfrm>
            <a:off x="80250" y="62750"/>
            <a:ext cx="801911" cy="796834"/>
          </a:xfrm>
          <a:prstGeom prst="rect">
            <a:avLst/>
          </a:prstGeom>
          <a:noFill/>
          <a:ln>
            <a:noFill/>
          </a:ln>
        </p:spPr>
      </p:pic>
      <p:sp>
        <p:nvSpPr>
          <p:cNvPr id="1396" name="Google Shape;1396;p82"/>
          <p:cNvSpPr txBox="1">
            <a:spLocks noGrp="1"/>
          </p:cNvSpPr>
          <p:nvPr>
            <p:ph type="title"/>
          </p:nvPr>
        </p:nvSpPr>
        <p:spPr>
          <a:xfrm>
            <a:off x="1594069" y="136793"/>
            <a:ext cx="9530080" cy="626394"/>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rgbClr val="002060"/>
              </a:buClr>
              <a:buSzPts val="5400"/>
              <a:buFont typeface="Times New Roman"/>
              <a:buNone/>
            </a:pPr>
            <a:r>
              <a:rPr lang="en-US" sz="5400" b="1">
                <a:solidFill>
                  <a:srgbClr val="002060"/>
                </a:solidFill>
                <a:latin typeface="Times New Roman"/>
                <a:ea typeface="Times New Roman"/>
                <a:cs typeface="Times New Roman"/>
                <a:sym typeface="Times New Roman"/>
              </a:rPr>
              <a:t>Segment Descriptor</a:t>
            </a:r>
            <a:endParaRPr sz="5400" b="1">
              <a:solidFill>
                <a:srgbClr val="002060"/>
              </a:solidFill>
              <a:latin typeface="Times New Roman"/>
              <a:ea typeface="Times New Roman"/>
              <a:cs typeface="Times New Roman"/>
              <a:sym typeface="Times New Roman"/>
            </a:endParaRPr>
          </a:p>
        </p:txBody>
      </p:sp>
      <p:sp>
        <p:nvSpPr>
          <p:cNvPr id="1397" name="Google Shape;1397;p82"/>
          <p:cNvSpPr txBox="1">
            <a:spLocks noGrp="1"/>
          </p:cNvSpPr>
          <p:nvPr>
            <p:ph type="body" idx="1"/>
          </p:nvPr>
        </p:nvSpPr>
        <p:spPr>
          <a:xfrm>
            <a:off x="882161" y="991022"/>
            <a:ext cx="11129730" cy="5273253"/>
          </a:xfrm>
          <a:prstGeom prst="rect">
            <a:avLst/>
          </a:prstGeom>
          <a:noFill/>
          <a:ln>
            <a:noFill/>
          </a:ln>
        </p:spPr>
        <p:txBody>
          <a:bodyPr spcFirstLastPara="1" wrap="square" lIns="91425" tIns="45700" rIns="91425" bIns="45700" anchor="t" anchorCtr="0">
            <a:noAutofit/>
          </a:bodyPr>
          <a:lstStyle/>
          <a:p>
            <a:pPr marL="342900" lvl="0" indent="-342900" algn="l" rtl="0">
              <a:spcBef>
                <a:spcPts val="0"/>
              </a:spcBef>
              <a:spcAft>
                <a:spcPts val="0"/>
              </a:spcAft>
              <a:buClr>
                <a:schemeClr val="dk1"/>
              </a:buClr>
              <a:buSzPts val="2800"/>
              <a:buFont typeface="Noto Sans Symbols"/>
              <a:buChar char="⮚"/>
            </a:pPr>
            <a:r>
              <a:rPr lang="en-US" sz="2800">
                <a:latin typeface="Times New Roman"/>
                <a:ea typeface="Times New Roman"/>
                <a:cs typeface="Times New Roman"/>
                <a:sym typeface="Times New Roman"/>
              </a:rPr>
              <a:t>Every </a:t>
            </a:r>
            <a:r>
              <a:rPr lang="en-US" sz="2800" b="1">
                <a:latin typeface="Times New Roman"/>
                <a:ea typeface="Times New Roman"/>
                <a:cs typeface="Times New Roman"/>
                <a:sym typeface="Times New Roman"/>
              </a:rPr>
              <a:t>memory segment</a:t>
            </a:r>
            <a:r>
              <a:rPr lang="en-US" sz="2800">
                <a:latin typeface="Times New Roman"/>
                <a:ea typeface="Times New Roman"/>
                <a:cs typeface="Times New Roman"/>
                <a:sym typeface="Times New Roman"/>
              </a:rPr>
              <a:t> is described by a called </a:t>
            </a:r>
            <a:r>
              <a:rPr lang="en-US" b="1">
                <a:solidFill>
                  <a:srgbClr val="FF0000"/>
                </a:solidFill>
                <a:latin typeface="Times New Roman"/>
                <a:ea typeface="Times New Roman"/>
                <a:cs typeface="Times New Roman"/>
                <a:sym typeface="Times New Roman"/>
              </a:rPr>
              <a:t>segment descriptor </a:t>
            </a:r>
            <a:r>
              <a:rPr lang="en-US" sz="2400">
                <a:solidFill>
                  <a:srgbClr val="3F3151"/>
                </a:solidFill>
                <a:latin typeface="Times New Roman"/>
                <a:ea typeface="Times New Roman"/>
                <a:cs typeface="Times New Roman"/>
                <a:sym typeface="Times New Roman"/>
              </a:rPr>
              <a:t>special structure. </a:t>
            </a:r>
            <a:endParaRPr sz="2400" b="1">
              <a:solidFill>
                <a:srgbClr val="FF0000"/>
              </a:solidFill>
              <a:latin typeface="Times New Roman"/>
              <a:ea typeface="Times New Roman"/>
              <a:cs typeface="Times New Roman"/>
              <a:sym typeface="Times New Roman"/>
            </a:endParaRPr>
          </a:p>
          <a:p>
            <a:pPr marL="342900" lvl="0" indent="-342900" algn="l" rtl="0">
              <a:spcBef>
                <a:spcPts val="400"/>
              </a:spcBef>
              <a:spcAft>
                <a:spcPts val="0"/>
              </a:spcAft>
              <a:buClr>
                <a:schemeClr val="dk1"/>
              </a:buClr>
              <a:buSzPts val="2000"/>
              <a:buFont typeface="Noto Sans Symbols"/>
              <a:buChar char="⮚"/>
            </a:pPr>
            <a:r>
              <a:rPr lang="en-US" sz="2000" b="1" i="1">
                <a:latin typeface="Times New Roman"/>
                <a:ea typeface="Times New Roman"/>
                <a:cs typeface="Times New Roman"/>
                <a:sym typeface="Times New Roman"/>
              </a:rPr>
              <a:t>It describes- </a:t>
            </a:r>
            <a:endParaRPr/>
          </a:p>
          <a:p>
            <a:pPr marL="1030287" lvl="1" indent="-685800" algn="l" rtl="0">
              <a:spcBef>
                <a:spcPts val="480"/>
              </a:spcBef>
              <a:spcAft>
                <a:spcPts val="0"/>
              </a:spcAft>
              <a:buClr>
                <a:schemeClr val="dk1"/>
              </a:buClr>
              <a:buSzPts val="2400"/>
              <a:buFont typeface="Noto Sans Symbols"/>
              <a:buChar char="⮚"/>
            </a:pPr>
            <a:r>
              <a:rPr lang="en-US" sz="2400">
                <a:latin typeface="Times New Roman"/>
                <a:ea typeface="Times New Roman"/>
                <a:cs typeface="Times New Roman"/>
                <a:sym typeface="Times New Roman"/>
              </a:rPr>
              <a:t>Segment </a:t>
            </a:r>
            <a:r>
              <a:rPr lang="en-US" sz="2400" b="1">
                <a:solidFill>
                  <a:srgbClr val="7030A0"/>
                </a:solidFill>
                <a:latin typeface="Times New Roman"/>
                <a:ea typeface="Times New Roman"/>
                <a:cs typeface="Times New Roman"/>
                <a:sym typeface="Times New Roman"/>
              </a:rPr>
              <a:t>Base Address</a:t>
            </a:r>
            <a:r>
              <a:rPr lang="en-US" sz="2400">
                <a:solidFill>
                  <a:srgbClr val="7030A0"/>
                </a:solidFill>
                <a:latin typeface="Times New Roman"/>
                <a:ea typeface="Times New Roman"/>
                <a:cs typeface="Times New Roman"/>
                <a:sym typeface="Times New Roman"/>
              </a:rPr>
              <a:t> </a:t>
            </a:r>
            <a:r>
              <a:rPr lang="en-US" sz="2400">
                <a:latin typeface="Times New Roman"/>
                <a:ea typeface="Times New Roman"/>
                <a:cs typeface="Times New Roman"/>
                <a:sym typeface="Times New Roman"/>
              </a:rPr>
              <a:t>( Location of first byte of the segment in the linear address space) </a:t>
            </a:r>
            <a:endParaRPr/>
          </a:p>
          <a:p>
            <a:pPr marL="1030287" lvl="1" indent="-685800" algn="l" rtl="0">
              <a:spcBef>
                <a:spcPts val="480"/>
              </a:spcBef>
              <a:spcAft>
                <a:spcPts val="0"/>
              </a:spcAft>
              <a:buClr>
                <a:srgbClr val="7030A0"/>
              </a:buClr>
              <a:buSzPts val="2400"/>
              <a:buFont typeface="Noto Sans Symbols"/>
              <a:buChar char="⮚"/>
            </a:pPr>
            <a:r>
              <a:rPr lang="en-US" sz="2400" b="1">
                <a:solidFill>
                  <a:srgbClr val="7030A0"/>
                </a:solidFill>
                <a:latin typeface="Times New Roman"/>
                <a:ea typeface="Times New Roman"/>
                <a:cs typeface="Times New Roman"/>
                <a:sym typeface="Times New Roman"/>
              </a:rPr>
              <a:t>Size/Length/Limit of Segment</a:t>
            </a:r>
            <a:r>
              <a:rPr lang="en-US" sz="2400">
                <a:solidFill>
                  <a:srgbClr val="7030A0"/>
                </a:solidFill>
                <a:latin typeface="Times New Roman"/>
                <a:ea typeface="Times New Roman"/>
                <a:cs typeface="Times New Roman"/>
                <a:sym typeface="Times New Roman"/>
              </a:rPr>
              <a:t> </a:t>
            </a:r>
            <a:r>
              <a:rPr lang="en-US" sz="2400">
                <a:latin typeface="Times New Roman"/>
                <a:ea typeface="Times New Roman"/>
                <a:cs typeface="Times New Roman"/>
                <a:sym typeface="Times New Roman"/>
              </a:rPr>
              <a:t>(largest valid offset of the segment described)</a:t>
            </a:r>
            <a:endParaRPr/>
          </a:p>
          <a:p>
            <a:pPr marL="1030287" lvl="1" indent="-685800" algn="l" rtl="0">
              <a:spcBef>
                <a:spcPts val="480"/>
              </a:spcBef>
              <a:spcAft>
                <a:spcPts val="0"/>
              </a:spcAft>
              <a:buClr>
                <a:schemeClr val="dk1"/>
              </a:buClr>
              <a:buSzPts val="2400"/>
              <a:buFont typeface="Noto Sans Symbols"/>
              <a:buChar char="⮚"/>
            </a:pPr>
            <a:r>
              <a:rPr lang="en-US" sz="2400">
                <a:latin typeface="Times New Roman"/>
                <a:ea typeface="Times New Roman"/>
                <a:cs typeface="Times New Roman"/>
                <a:sym typeface="Times New Roman"/>
              </a:rPr>
              <a:t>Segment </a:t>
            </a:r>
            <a:r>
              <a:rPr lang="en-US" sz="2400" b="1">
                <a:solidFill>
                  <a:srgbClr val="7030A0"/>
                </a:solidFill>
                <a:latin typeface="Times New Roman"/>
                <a:ea typeface="Times New Roman"/>
                <a:cs typeface="Times New Roman"/>
                <a:sym typeface="Times New Roman"/>
              </a:rPr>
              <a:t>type/Use</a:t>
            </a:r>
            <a:endParaRPr sz="1600" b="1">
              <a:latin typeface="Times New Roman"/>
              <a:ea typeface="Times New Roman"/>
              <a:cs typeface="Times New Roman"/>
              <a:sym typeface="Times New Roman"/>
            </a:endParaRPr>
          </a:p>
          <a:p>
            <a:pPr marL="1030287" lvl="1" indent="-685800" algn="l" rtl="0">
              <a:spcBef>
                <a:spcPts val="480"/>
              </a:spcBef>
              <a:spcAft>
                <a:spcPts val="0"/>
              </a:spcAft>
              <a:buClr>
                <a:schemeClr val="dk1"/>
              </a:buClr>
              <a:buSzPts val="2400"/>
              <a:buFont typeface="Noto Sans Symbols"/>
              <a:buChar char="⮚"/>
            </a:pPr>
            <a:r>
              <a:rPr lang="en-US" sz="2400">
                <a:latin typeface="Times New Roman"/>
                <a:ea typeface="Times New Roman"/>
                <a:cs typeface="Times New Roman"/>
                <a:sym typeface="Times New Roman"/>
              </a:rPr>
              <a:t>Privilege Level </a:t>
            </a:r>
            <a:endParaRPr/>
          </a:p>
          <a:p>
            <a:pPr marL="1030287" lvl="1" indent="-685800" algn="l" rtl="0">
              <a:spcBef>
                <a:spcPts val="480"/>
              </a:spcBef>
              <a:spcAft>
                <a:spcPts val="0"/>
              </a:spcAft>
              <a:buClr>
                <a:schemeClr val="dk1"/>
              </a:buClr>
              <a:buSzPts val="2400"/>
              <a:buFont typeface="Noto Sans Symbols"/>
              <a:buChar char="⮚"/>
            </a:pPr>
            <a:r>
              <a:rPr lang="en-US" sz="2400">
                <a:latin typeface="Times New Roman"/>
                <a:ea typeface="Times New Roman"/>
                <a:cs typeface="Times New Roman"/>
                <a:sym typeface="Times New Roman"/>
              </a:rPr>
              <a:t>Access Right/Miscellaneous </a:t>
            </a:r>
            <a:endParaRPr sz="2400">
              <a:latin typeface="Times New Roman"/>
              <a:ea typeface="Times New Roman"/>
              <a:cs typeface="Times New Roman"/>
              <a:sym typeface="Times New Roman"/>
            </a:endParaRPr>
          </a:p>
          <a:p>
            <a:pPr marL="0" lvl="0" indent="-152400" algn="l" rtl="0">
              <a:spcBef>
                <a:spcPts val="480"/>
              </a:spcBef>
              <a:spcAft>
                <a:spcPts val="0"/>
              </a:spcAft>
              <a:buClr>
                <a:srgbClr val="3F3151"/>
              </a:buClr>
              <a:buSzPts val="2400"/>
              <a:buFont typeface="Noto Sans Symbols"/>
              <a:buChar char="⮚"/>
            </a:pPr>
            <a:r>
              <a:rPr lang="en-US" sz="2400" b="1">
                <a:solidFill>
                  <a:srgbClr val="3F3151"/>
                </a:solidFill>
                <a:latin typeface="Times New Roman"/>
                <a:ea typeface="Times New Roman"/>
                <a:cs typeface="Times New Roman"/>
                <a:sym typeface="Times New Roman"/>
              </a:rPr>
              <a:t>Size</a:t>
            </a:r>
            <a:r>
              <a:rPr lang="en-US" sz="2400">
                <a:latin typeface="Times New Roman"/>
                <a:ea typeface="Times New Roman"/>
                <a:cs typeface="Times New Roman"/>
                <a:sym typeface="Times New Roman"/>
              </a:rPr>
              <a:t> – </a:t>
            </a:r>
            <a:r>
              <a:rPr lang="en-US" sz="2400" b="1">
                <a:solidFill>
                  <a:srgbClr val="FF0000"/>
                </a:solidFill>
                <a:latin typeface="Times New Roman"/>
                <a:ea typeface="Times New Roman"/>
                <a:cs typeface="Times New Roman"/>
                <a:sym typeface="Times New Roman"/>
              </a:rPr>
              <a:t>8byte</a:t>
            </a:r>
            <a:endParaRPr/>
          </a:p>
          <a:p>
            <a:pPr marL="0" lvl="0" indent="-152400" algn="l" rtl="0">
              <a:spcBef>
                <a:spcPts val="480"/>
              </a:spcBef>
              <a:spcAft>
                <a:spcPts val="0"/>
              </a:spcAft>
              <a:buClr>
                <a:schemeClr val="dk1"/>
              </a:buClr>
              <a:buSzPts val="2400"/>
              <a:buFont typeface="Noto Sans Symbols"/>
              <a:buChar char="⮚"/>
            </a:pPr>
            <a:r>
              <a:rPr lang="en-US" sz="2400" b="1">
                <a:latin typeface="Times New Roman"/>
                <a:ea typeface="Times New Roman"/>
                <a:cs typeface="Times New Roman"/>
                <a:sym typeface="Times New Roman"/>
              </a:rPr>
              <a:t>Created</a:t>
            </a:r>
            <a:r>
              <a:rPr lang="en-US" sz="2400">
                <a:latin typeface="Times New Roman"/>
                <a:ea typeface="Times New Roman"/>
                <a:cs typeface="Times New Roman"/>
                <a:sym typeface="Times New Roman"/>
              </a:rPr>
              <a:t> in </a:t>
            </a:r>
            <a:r>
              <a:rPr lang="en-US" sz="2400" b="1">
                <a:solidFill>
                  <a:srgbClr val="FF0000"/>
                </a:solidFill>
                <a:latin typeface="Times New Roman"/>
                <a:ea typeface="Times New Roman"/>
                <a:cs typeface="Times New Roman"/>
                <a:sym typeface="Times New Roman"/>
              </a:rPr>
              <a:t>GDT or LDT</a:t>
            </a:r>
            <a:endParaRPr/>
          </a:p>
          <a:p>
            <a:pPr marL="0" lvl="0" indent="-152400" algn="l" rtl="0">
              <a:spcBef>
                <a:spcPts val="480"/>
              </a:spcBef>
              <a:spcAft>
                <a:spcPts val="0"/>
              </a:spcAft>
              <a:buClr>
                <a:schemeClr val="dk1"/>
              </a:buClr>
              <a:buSzPts val="2400"/>
              <a:buFont typeface="Noto Sans Symbols"/>
              <a:buChar char="⮚"/>
            </a:pPr>
            <a:r>
              <a:rPr lang="en-US" sz="2400" b="1">
                <a:latin typeface="Times New Roman"/>
                <a:ea typeface="Times New Roman"/>
                <a:cs typeface="Times New Roman"/>
                <a:sym typeface="Times New Roman"/>
              </a:rPr>
              <a:t>Created by</a:t>
            </a:r>
            <a:r>
              <a:rPr lang="en-US" sz="2400">
                <a:latin typeface="Times New Roman"/>
                <a:ea typeface="Times New Roman"/>
                <a:cs typeface="Times New Roman"/>
                <a:sym typeface="Times New Roman"/>
              </a:rPr>
              <a:t>: </a:t>
            </a:r>
            <a:r>
              <a:rPr lang="en-US" sz="2400" b="1">
                <a:solidFill>
                  <a:srgbClr val="C00000"/>
                </a:solidFill>
                <a:latin typeface="Times New Roman"/>
                <a:ea typeface="Times New Roman"/>
                <a:cs typeface="Times New Roman"/>
                <a:sym typeface="Times New Roman"/>
              </a:rPr>
              <a:t>OS</a:t>
            </a:r>
            <a:endParaRPr sz="2400" b="1">
              <a:solidFill>
                <a:srgbClr val="C00000"/>
              </a:solidFill>
              <a:latin typeface="Times New Roman"/>
              <a:ea typeface="Times New Roman"/>
              <a:cs typeface="Times New Roman"/>
              <a:sym typeface="Times New Roman"/>
            </a:endParaRPr>
          </a:p>
          <a:p>
            <a:pPr marL="517525" lvl="1" indent="-46037" algn="l" rtl="0">
              <a:spcBef>
                <a:spcPts val="400"/>
              </a:spcBef>
              <a:spcAft>
                <a:spcPts val="0"/>
              </a:spcAft>
              <a:buClr>
                <a:schemeClr val="dk1"/>
              </a:buClr>
              <a:buSzPts val="2000"/>
              <a:buFont typeface="Arial"/>
              <a:buNone/>
            </a:pPr>
            <a:endParaRPr sz="2000">
              <a:latin typeface="Times New Roman"/>
              <a:ea typeface="Times New Roman"/>
              <a:cs typeface="Times New Roman"/>
              <a:sym typeface="Times New Roman"/>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9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9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9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9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9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9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397">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397">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397">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397">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39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1401"/>
        <p:cNvGrpSpPr/>
        <p:nvPr/>
      </p:nvGrpSpPr>
      <p:grpSpPr>
        <a:xfrm>
          <a:off x="0" y="0"/>
          <a:ext cx="0" cy="0"/>
          <a:chOff x="0" y="0"/>
          <a:chExt cx="0" cy="0"/>
        </a:xfrm>
      </p:grpSpPr>
      <p:sp>
        <p:nvSpPr>
          <p:cNvPr id="1402" name="Google Shape;1402;p83"/>
          <p:cNvSpPr txBox="1">
            <a:spLocks noGrp="1"/>
          </p:cNvSpPr>
          <p:nvPr>
            <p:ph type="dt" idx="10"/>
          </p:nvPr>
        </p:nvSpPr>
        <p:spPr>
          <a:xfrm>
            <a:off x="1041889" y="6336377"/>
            <a:ext cx="28448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2867D465-12E5-46ED-A3F9-5BB83302D4E1}" type="datetime1">
              <a:rPr lang="en-US" smtClean="0"/>
              <a:t>3/29/2023</a:t>
            </a:fld>
            <a:endParaRPr/>
          </a:p>
        </p:txBody>
      </p:sp>
      <p:sp>
        <p:nvSpPr>
          <p:cNvPr id="1403" name="Google Shape;1403;p83"/>
          <p:cNvSpPr txBox="1">
            <a:spLocks noGrp="1"/>
          </p:cNvSpPr>
          <p:nvPr>
            <p:ph type="ftr" idx="11"/>
          </p:nvPr>
        </p:nvSpPr>
        <p:spPr>
          <a:xfrm>
            <a:off x="4165600" y="6356393"/>
            <a:ext cx="3860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GB" smtClean="0"/>
              <a:t>Microprocessor Architecture and Internet of Things_CET3014B    Unit 3      2022-23     S4  </a:t>
            </a:r>
            <a:endParaRPr/>
          </a:p>
        </p:txBody>
      </p:sp>
      <p:sp>
        <p:nvSpPr>
          <p:cNvPr id="1404" name="Google Shape;1404;p83"/>
          <p:cNvSpPr txBox="1">
            <a:spLocks noGrp="1"/>
          </p:cNvSpPr>
          <p:nvPr>
            <p:ph type="sldNum" idx="12"/>
          </p:nvPr>
        </p:nvSpPr>
        <p:spPr>
          <a:xfrm>
            <a:off x="8737600" y="6356393"/>
            <a:ext cx="28448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97</a:t>
            </a:fld>
            <a:endParaRPr/>
          </a:p>
        </p:txBody>
      </p:sp>
      <p:cxnSp>
        <p:nvCxnSpPr>
          <p:cNvPr id="1405" name="Google Shape;1405;p83"/>
          <p:cNvCxnSpPr/>
          <p:nvPr/>
        </p:nvCxnSpPr>
        <p:spPr>
          <a:xfrm rot="10800000" flipH="1">
            <a:off x="0" y="742131"/>
            <a:ext cx="12192000" cy="27709"/>
          </a:xfrm>
          <a:prstGeom prst="straightConnector1">
            <a:avLst/>
          </a:prstGeom>
          <a:noFill/>
          <a:ln w="9525" cap="flat" cmpd="sng">
            <a:solidFill>
              <a:srgbClr val="00B050"/>
            </a:solidFill>
            <a:prstDash val="solid"/>
            <a:round/>
            <a:headEnd type="none" w="sm" len="sm"/>
            <a:tailEnd type="none" w="sm" len="sm"/>
          </a:ln>
        </p:spPr>
      </p:cxnSp>
      <p:sp>
        <p:nvSpPr>
          <p:cNvPr id="1406" name="Google Shape;1406;p83"/>
          <p:cNvSpPr/>
          <p:nvPr/>
        </p:nvSpPr>
        <p:spPr>
          <a:xfrm>
            <a:off x="146051" y="6356350"/>
            <a:ext cx="471487" cy="457200"/>
          </a:xfrm>
          <a:prstGeom prst="rect">
            <a:avLst/>
          </a:prstGeom>
          <a:solidFill>
            <a:srgbClr val="7030A0"/>
          </a:solidFill>
          <a:ln w="25400" cap="flat" cmpd="sng">
            <a:solidFill>
              <a:srgbClr val="7030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1407" name="Google Shape;1407;p83"/>
          <p:cNvCxnSpPr/>
          <p:nvPr/>
        </p:nvCxnSpPr>
        <p:spPr>
          <a:xfrm flipH="1">
            <a:off x="882161" y="0"/>
            <a:ext cx="14288" cy="6821487"/>
          </a:xfrm>
          <a:prstGeom prst="straightConnector1">
            <a:avLst/>
          </a:prstGeom>
          <a:noFill/>
          <a:ln w="15875" cap="flat" cmpd="sng">
            <a:solidFill>
              <a:srgbClr val="00B050"/>
            </a:solidFill>
            <a:prstDash val="solid"/>
            <a:round/>
            <a:headEnd type="none" w="sm" len="sm"/>
            <a:tailEnd type="none" w="sm" len="sm"/>
          </a:ln>
        </p:spPr>
      </p:cxnSp>
      <p:cxnSp>
        <p:nvCxnSpPr>
          <p:cNvPr id="1408" name="Google Shape;1408;p83"/>
          <p:cNvCxnSpPr/>
          <p:nvPr/>
        </p:nvCxnSpPr>
        <p:spPr>
          <a:xfrm>
            <a:off x="-10316" y="6264275"/>
            <a:ext cx="12192000" cy="0"/>
          </a:xfrm>
          <a:prstGeom prst="straightConnector1">
            <a:avLst/>
          </a:prstGeom>
          <a:noFill/>
          <a:ln w="15875" cap="flat" cmpd="sng">
            <a:solidFill>
              <a:srgbClr val="00B050"/>
            </a:solidFill>
            <a:prstDash val="solid"/>
            <a:round/>
            <a:headEnd type="none" w="sm" len="sm"/>
            <a:tailEnd type="none" w="sm" len="sm"/>
          </a:ln>
        </p:spPr>
      </p:cxnSp>
      <p:pic>
        <p:nvPicPr>
          <p:cNvPr id="1409" name="Google Shape;1409;p83"/>
          <p:cNvPicPr preferRelativeResize="0"/>
          <p:nvPr/>
        </p:nvPicPr>
        <p:blipFill rotWithShape="1">
          <a:blip r:embed="rId3">
            <a:alphaModFix/>
          </a:blip>
          <a:srcRect/>
          <a:stretch/>
        </p:blipFill>
        <p:spPr>
          <a:xfrm>
            <a:off x="80250" y="62749"/>
            <a:ext cx="801911" cy="679381"/>
          </a:xfrm>
          <a:prstGeom prst="rect">
            <a:avLst/>
          </a:prstGeom>
          <a:noFill/>
          <a:ln>
            <a:noFill/>
          </a:ln>
        </p:spPr>
      </p:pic>
      <p:sp>
        <p:nvSpPr>
          <p:cNvPr id="1410" name="Google Shape;1410;p83"/>
          <p:cNvSpPr txBox="1">
            <a:spLocks noGrp="1"/>
          </p:cNvSpPr>
          <p:nvPr>
            <p:ph type="title"/>
          </p:nvPr>
        </p:nvSpPr>
        <p:spPr>
          <a:xfrm>
            <a:off x="666712" y="0"/>
            <a:ext cx="10972800" cy="61327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rgbClr val="C00000"/>
              </a:buClr>
              <a:buSzPts val="4400"/>
              <a:buFont typeface="Times New Roman"/>
              <a:buNone/>
            </a:pPr>
            <a:r>
              <a:rPr lang="en-US" b="1">
                <a:solidFill>
                  <a:srgbClr val="C00000"/>
                </a:solidFill>
                <a:latin typeface="Times New Roman"/>
                <a:ea typeface="Times New Roman"/>
                <a:cs typeface="Times New Roman"/>
                <a:sym typeface="Times New Roman"/>
              </a:rPr>
              <a:t>Segment Descriptor Format</a:t>
            </a:r>
            <a:endParaRPr>
              <a:solidFill>
                <a:srgbClr val="C00000"/>
              </a:solidFill>
              <a:latin typeface="Times New Roman"/>
              <a:ea typeface="Times New Roman"/>
              <a:cs typeface="Times New Roman"/>
              <a:sym typeface="Times New Roman"/>
            </a:endParaRPr>
          </a:p>
        </p:txBody>
      </p:sp>
      <p:graphicFrame>
        <p:nvGraphicFramePr>
          <p:cNvPr id="1411" name="Google Shape;1411;p83"/>
          <p:cNvGraphicFramePr/>
          <p:nvPr/>
        </p:nvGraphicFramePr>
        <p:xfrm>
          <a:off x="1428718" y="1966823"/>
          <a:ext cx="9906050" cy="436000"/>
        </p:xfrm>
        <a:graphic>
          <a:graphicData uri="http://schemas.openxmlformats.org/drawingml/2006/table">
            <a:tbl>
              <a:tblPr firstRow="1" bandRow="1">
                <a:noFill/>
                <a:tableStyleId>{C14310B4-761D-440C-B97F-3B79ECA8EF60}</a:tableStyleId>
              </a:tblPr>
              <a:tblGrid>
                <a:gridCol w="4953025">
                  <a:extLst>
                    <a:ext uri="{9D8B030D-6E8A-4147-A177-3AD203B41FA5}">
                      <a16:colId xmlns:a16="http://schemas.microsoft.com/office/drawing/2014/main" val="20000"/>
                    </a:ext>
                  </a:extLst>
                </a:gridCol>
                <a:gridCol w="4953025">
                  <a:extLst>
                    <a:ext uri="{9D8B030D-6E8A-4147-A177-3AD203B41FA5}">
                      <a16:colId xmlns:a16="http://schemas.microsoft.com/office/drawing/2014/main" val="20001"/>
                    </a:ext>
                  </a:extLst>
                </a:gridCol>
              </a:tblGrid>
              <a:tr h="436000">
                <a:tc>
                  <a:txBody>
                    <a:bodyPr/>
                    <a:lstStyle/>
                    <a:p>
                      <a:pPr marL="0" marR="0" lvl="0" indent="0" algn="l" rtl="0">
                        <a:spcBef>
                          <a:spcPts val="0"/>
                        </a:spcBef>
                        <a:spcAft>
                          <a:spcPts val="0"/>
                        </a:spcAft>
                        <a:buNone/>
                      </a:pPr>
                      <a:r>
                        <a:rPr lang="en-US" sz="2000"/>
                        <a:t>Base Address 15:00</a:t>
                      </a:r>
                      <a:endParaRPr sz="2000"/>
                    </a:p>
                  </a:txBody>
                  <a:tcPr marL="121925" marR="121925" marT="45725" marB="45725">
                    <a:solidFill>
                      <a:schemeClr val="accent2"/>
                    </a:solidFill>
                  </a:tcPr>
                </a:tc>
                <a:tc>
                  <a:txBody>
                    <a:bodyPr/>
                    <a:lstStyle/>
                    <a:p>
                      <a:pPr marL="0" marR="0" lvl="0" indent="0" algn="l" rtl="0">
                        <a:spcBef>
                          <a:spcPts val="0"/>
                        </a:spcBef>
                        <a:spcAft>
                          <a:spcPts val="0"/>
                        </a:spcAft>
                        <a:buNone/>
                      </a:pPr>
                      <a:r>
                        <a:rPr lang="en-US" sz="2000"/>
                        <a:t>Segment Limit 15:00</a:t>
                      </a:r>
                      <a:endParaRPr sz="2000"/>
                    </a:p>
                  </a:txBody>
                  <a:tcPr marL="121925" marR="121925" marT="45725" marB="45725">
                    <a:solidFill>
                      <a:schemeClr val="accent3"/>
                    </a:solidFill>
                  </a:tcPr>
                </a:tc>
                <a:extLst>
                  <a:ext uri="{0D108BD9-81ED-4DB2-BD59-A6C34878D82A}">
                    <a16:rowId xmlns:a16="http://schemas.microsoft.com/office/drawing/2014/main" val="10000"/>
                  </a:ext>
                </a:extLst>
              </a:tr>
            </a:tbl>
          </a:graphicData>
        </a:graphic>
      </p:graphicFrame>
      <p:graphicFrame>
        <p:nvGraphicFramePr>
          <p:cNvPr id="1412" name="Google Shape;1412;p83"/>
          <p:cNvGraphicFramePr/>
          <p:nvPr/>
        </p:nvGraphicFramePr>
        <p:xfrm>
          <a:off x="1428717" y="857232"/>
          <a:ext cx="9810850" cy="914410"/>
        </p:xfrm>
        <a:graphic>
          <a:graphicData uri="http://schemas.openxmlformats.org/drawingml/2006/table">
            <a:tbl>
              <a:tblPr firstRow="1" bandRow="1">
                <a:noFill/>
                <a:tableStyleId>{C14310B4-761D-440C-B97F-3B79ECA8EF60}</a:tableStyleId>
              </a:tblPr>
              <a:tblGrid>
                <a:gridCol w="1415025">
                  <a:extLst>
                    <a:ext uri="{9D8B030D-6E8A-4147-A177-3AD203B41FA5}">
                      <a16:colId xmlns:a16="http://schemas.microsoft.com/office/drawing/2014/main" val="20000"/>
                    </a:ext>
                  </a:extLst>
                </a:gridCol>
                <a:gridCol w="849025">
                  <a:extLst>
                    <a:ext uri="{9D8B030D-6E8A-4147-A177-3AD203B41FA5}">
                      <a16:colId xmlns:a16="http://schemas.microsoft.com/office/drawing/2014/main" val="20001"/>
                    </a:ext>
                  </a:extLst>
                </a:gridCol>
                <a:gridCol w="754675">
                  <a:extLst>
                    <a:ext uri="{9D8B030D-6E8A-4147-A177-3AD203B41FA5}">
                      <a16:colId xmlns:a16="http://schemas.microsoft.com/office/drawing/2014/main" val="20002"/>
                    </a:ext>
                  </a:extLst>
                </a:gridCol>
                <a:gridCol w="566000">
                  <a:extLst>
                    <a:ext uri="{9D8B030D-6E8A-4147-A177-3AD203B41FA5}">
                      <a16:colId xmlns:a16="http://schemas.microsoft.com/office/drawing/2014/main" val="20003"/>
                    </a:ext>
                  </a:extLst>
                </a:gridCol>
                <a:gridCol w="754675">
                  <a:extLst>
                    <a:ext uri="{9D8B030D-6E8A-4147-A177-3AD203B41FA5}">
                      <a16:colId xmlns:a16="http://schemas.microsoft.com/office/drawing/2014/main" val="20004"/>
                    </a:ext>
                  </a:extLst>
                </a:gridCol>
                <a:gridCol w="1280400">
                  <a:extLst>
                    <a:ext uri="{9D8B030D-6E8A-4147-A177-3AD203B41FA5}">
                      <a16:colId xmlns:a16="http://schemas.microsoft.com/office/drawing/2014/main" val="20005"/>
                    </a:ext>
                  </a:extLst>
                </a:gridCol>
                <a:gridCol w="476250">
                  <a:extLst>
                    <a:ext uri="{9D8B030D-6E8A-4147-A177-3AD203B41FA5}">
                      <a16:colId xmlns:a16="http://schemas.microsoft.com/office/drawing/2014/main" val="20006"/>
                    </a:ext>
                  </a:extLst>
                </a:gridCol>
                <a:gridCol w="1029000">
                  <a:extLst>
                    <a:ext uri="{9D8B030D-6E8A-4147-A177-3AD203B41FA5}">
                      <a16:colId xmlns:a16="http://schemas.microsoft.com/office/drawing/2014/main" val="20007"/>
                    </a:ext>
                  </a:extLst>
                </a:gridCol>
                <a:gridCol w="435600">
                  <a:extLst>
                    <a:ext uri="{9D8B030D-6E8A-4147-A177-3AD203B41FA5}">
                      <a16:colId xmlns:a16="http://schemas.microsoft.com/office/drawing/2014/main" val="20008"/>
                    </a:ext>
                  </a:extLst>
                </a:gridCol>
                <a:gridCol w="1080100">
                  <a:extLst>
                    <a:ext uri="{9D8B030D-6E8A-4147-A177-3AD203B41FA5}">
                      <a16:colId xmlns:a16="http://schemas.microsoft.com/office/drawing/2014/main" val="20009"/>
                    </a:ext>
                  </a:extLst>
                </a:gridCol>
                <a:gridCol w="1170100">
                  <a:extLst>
                    <a:ext uri="{9D8B030D-6E8A-4147-A177-3AD203B41FA5}">
                      <a16:colId xmlns:a16="http://schemas.microsoft.com/office/drawing/2014/main" val="20010"/>
                    </a:ext>
                  </a:extLst>
                </a:gridCol>
              </a:tblGrid>
              <a:tr h="370850">
                <a:tc>
                  <a:txBody>
                    <a:bodyPr/>
                    <a:lstStyle/>
                    <a:p>
                      <a:pPr marL="0" marR="0" lvl="0" indent="0" algn="l" rtl="0">
                        <a:spcBef>
                          <a:spcPts val="0"/>
                        </a:spcBef>
                        <a:spcAft>
                          <a:spcPts val="0"/>
                        </a:spcAft>
                        <a:buNone/>
                      </a:pPr>
                      <a:r>
                        <a:rPr lang="en-US" sz="1800"/>
                        <a:t>Base</a:t>
                      </a:r>
                      <a:endParaRPr/>
                    </a:p>
                    <a:p>
                      <a:pPr marL="0" marR="0" lvl="0" indent="0" algn="l" rtl="0">
                        <a:spcBef>
                          <a:spcPts val="0"/>
                        </a:spcBef>
                        <a:spcAft>
                          <a:spcPts val="0"/>
                        </a:spcAft>
                        <a:buNone/>
                      </a:pPr>
                      <a:r>
                        <a:rPr lang="en-US" sz="1800"/>
                        <a:t>Addr.  31:24</a:t>
                      </a:r>
                      <a:endParaRPr sz="1800"/>
                    </a:p>
                  </a:txBody>
                  <a:tcPr marL="121925" marR="121925" marT="45725" marB="45725">
                    <a:solidFill>
                      <a:schemeClr val="accent2"/>
                    </a:solidFill>
                  </a:tcPr>
                </a:tc>
                <a:tc>
                  <a:txBody>
                    <a:bodyPr/>
                    <a:lstStyle/>
                    <a:p>
                      <a:pPr marL="0" marR="0" lvl="0" indent="0" algn="l" rtl="0">
                        <a:spcBef>
                          <a:spcPts val="0"/>
                        </a:spcBef>
                        <a:spcAft>
                          <a:spcPts val="0"/>
                        </a:spcAft>
                        <a:buNone/>
                      </a:pPr>
                      <a:r>
                        <a:rPr lang="en-US" sz="1800">
                          <a:solidFill>
                            <a:schemeClr val="dk1"/>
                          </a:solidFill>
                        </a:rPr>
                        <a:t>G</a:t>
                      </a:r>
                      <a:endParaRPr sz="1800">
                        <a:solidFill>
                          <a:schemeClr val="dk1"/>
                        </a:solidFill>
                      </a:endParaRPr>
                    </a:p>
                  </a:txBody>
                  <a:tcPr marL="121925" marR="121925" marT="45725" marB="45725">
                    <a:solidFill>
                      <a:srgbClr val="DDD9C3"/>
                    </a:solidFill>
                  </a:tcPr>
                </a:tc>
                <a:tc>
                  <a:txBody>
                    <a:bodyPr/>
                    <a:lstStyle/>
                    <a:p>
                      <a:pPr marL="0" marR="0" lvl="0" indent="0" algn="l" rtl="0">
                        <a:spcBef>
                          <a:spcPts val="0"/>
                        </a:spcBef>
                        <a:spcAft>
                          <a:spcPts val="0"/>
                        </a:spcAft>
                        <a:buNone/>
                      </a:pPr>
                      <a:r>
                        <a:rPr lang="en-US" sz="1800">
                          <a:solidFill>
                            <a:schemeClr val="dk1"/>
                          </a:solidFill>
                        </a:rPr>
                        <a:t>D/B</a:t>
                      </a:r>
                      <a:endParaRPr sz="1800">
                        <a:solidFill>
                          <a:schemeClr val="dk1"/>
                        </a:solidFill>
                      </a:endParaRPr>
                    </a:p>
                  </a:txBody>
                  <a:tcPr marL="121925" marR="121925" marT="45725" marB="45725">
                    <a:solidFill>
                      <a:srgbClr val="DDD9C3"/>
                    </a:solidFill>
                  </a:tcPr>
                </a:tc>
                <a:tc>
                  <a:txBody>
                    <a:bodyPr/>
                    <a:lstStyle/>
                    <a:p>
                      <a:pPr marL="0" marR="0" lvl="0" indent="0" algn="l" rtl="0">
                        <a:spcBef>
                          <a:spcPts val="0"/>
                        </a:spcBef>
                        <a:spcAft>
                          <a:spcPts val="0"/>
                        </a:spcAft>
                        <a:buNone/>
                      </a:pPr>
                      <a:r>
                        <a:rPr lang="en-US" sz="1800">
                          <a:solidFill>
                            <a:schemeClr val="dk1"/>
                          </a:solidFill>
                        </a:rPr>
                        <a:t>O</a:t>
                      </a:r>
                      <a:endParaRPr sz="1800">
                        <a:solidFill>
                          <a:schemeClr val="dk1"/>
                        </a:solidFill>
                      </a:endParaRPr>
                    </a:p>
                  </a:txBody>
                  <a:tcPr marL="121925" marR="121925" marT="45725" marB="45725">
                    <a:solidFill>
                      <a:srgbClr val="DDD9C3"/>
                    </a:solidFill>
                  </a:tcPr>
                </a:tc>
                <a:tc>
                  <a:txBody>
                    <a:bodyPr/>
                    <a:lstStyle/>
                    <a:p>
                      <a:pPr marL="0" marR="0" lvl="0" indent="0" algn="l" rtl="0">
                        <a:spcBef>
                          <a:spcPts val="0"/>
                        </a:spcBef>
                        <a:spcAft>
                          <a:spcPts val="0"/>
                        </a:spcAft>
                        <a:buNone/>
                      </a:pPr>
                      <a:r>
                        <a:rPr lang="en-US" sz="1800">
                          <a:solidFill>
                            <a:schemeClr val="dk1"/>
                          </a:solidFill>
                        </a:rPr>
                        <a:t>AVL</a:t>
                      </a:r>
                      <a:endParaRPr sz="1800">
                        <a:solidFill>
                          <a:schemeClr val="dk1"/>
                        </a:solidFill>
                      </a:endParaRPr>
                    </a:p>
                  </a:txBody>
                  <a:tcPr marL="121925" marR="121925" marT="45725" marB="45725">
                    <a:solidFill>
                      <a:srgbClr val="DDD9C3"/>
                    </a:solidFill>
                  </a:tcPr>
                </a:tc>
                <a:tc>
                  <a:txBody>
                    <a:bodyPr/>
                    <a:lstStyle/>
                    <a:p>
                      <a:pPr marL="0" marR="0" lvl="0" indent="0" algn="l" rtl="0">
                        <a:spcBef>
                          <a:spcPts val="0"/>
                        </a:spcBef>
                        <a:spcAft>
                          <a:spcPts val="0"/>
                        </a:spcAft>
                        <a:buNone/>
                      </a:pPr>
                      <a:r>
                        <a:rPr lang="en-US" sz="1800"/>
                        <a:t>Seg. Limit 19:16</a:t>
                      </a:r>
                      <a:endParaRPr sz="1800"/>
                    </a:p>
                  </a:txBody>
                  <a:tcPr marL="121925" marR="121925" marT="45725" marB="45725">
                    <a:solidFill>
                      <a:schemeClr val="accent3"/>
                    </a:solidFill>
                  </a:tcPr>
                </a:tc>
                <a:tc>
                  <a:txBody>
                    <a:bodyPr/>
                    <a:lstStyle/>
                    <a:p>
                      <a:pPr marL="0" marR="0" lvl="0" indent="0" algn="l" rtl="0">
                        <a:spcBef>
                          <a:spcPts val="0"/>
                        </a:spcBef>
                        <a:spcAft>
                          <a:spcPts val="0"/>
                        </a:spcAft>
                        <a:buNone/>
                      </a:pPr>
                      <a:r>
                        <a:rPr lang="en-US" sz="1800"/>
                        <a:t>P</a:t>
                      </a:r>
                      <a:endParaRPr sz="1800"/>
                    </a:p>
                  </a:txBody>
                  <a:tcPr marL="121925" marR="121925" marT="45725" marB="45725"/>
                </a:tc>
                <a:tc>
                  <a:txBody>
                    <a:bodyPr/>
                    <a:lstStyle/>
                    <a:p>
                      <a:pPr marL="0" marR="0" lvl="0" indent="0" algn="l" rtl="0">
                        <a:spcBef>
                          <a:spcPts val="0"/>
                        </a:spcBef>
                        <a:spcAft>
                          <a:spcPts val="0"/>
                        </a:spcAft>
                        <a:buNone/>
                      </a:pPr>
                      <a:r>
                        <a:rPr lang="en-US" sz="1800"/>
                        <a:t>DPL</a:t>
                      </a:r>
                      <a:endParaRPr/>
                    </a:p>
                    <a:p>
                      <a:pPr marL="0" marR="0" lvl="0" indent="0" algn="l" rtl="0">
                        <a:spcBef>
                          <a:spcPts val="0"/>
                        </a:spcBef>
                        <a:spcAft>
                          <a:spcPts val="0"/>
                        </a:spcAft>
                        <a:buNone/>
                      </a:pPr>
                      <a:r>
                        <a:rPr lang="en-US" sz="1800"/>
                        <a:t>(2 bit)</a:t>
                      </a:r>
                      <a:endParaRPr sz="1800"/>
                    </a:p>
                  </a:txBody>
                  <a:tcPr marL="121925" marR="121925" marT="45725" marB="45725"/>
                </a:tc>
                <a:tc>
                  <a:txBody>
                    <a:bodyPr/>
                    <a:lstStyle/>
                    <a:p>
                      <a:pPr marL="0" marR="0" lvl="0" indent="0" algn="l" rtl="0">
                        <a:spcBef>
                          <a:spcPts val="0"/>
                        </a:spcBef>
                        <a:spcAft>
                          <a:spcPts val="0"/>
                        </a:spcAft>
                        <a:buNone/>
                      </a:pPr>
                      <a:r>
                        <a:rPr lang="en-US" sz="1800"/>
                        <a:t>S</a:t>
                      </a:r>
                      <a:endParaRPr sz="1800"/>
                    </a:p>
                  </a:txBody>
                  <a:tcPr marL="121925" marR="121925" marT="45725" marB="45725"/>
                </a:tc>
                <a:tc>
                  <a:txBody>
                    <a:bodyPr/>
                    <a:lstStyle/>
                    <a:p>
                      <a:pPr marL="0" marR="0" lvl="0" indent="0" algn="l" rtl="0">
                        <a:spcBef>
                          <a:spcPts val="0"/>
                        </a:spcBef>
                        <a:spcAft>
                          <a:spcPts val="0"/>
                        </a:spcAft>
                        <a:buNone/>
                      </a:pPr>
                      <a:r>
                        <a:rPr lang="en-US" sz="1800"/>
                        <a:t>Type</a:t>
                      </a:r>
                      <a:endParaRPr/>
                    </a:p>
                    <a:p>
                      <a:pPr marL="0" marR="0" lvl="0" indent="0" algn="l" rtl="0">
                        <a:spcBef>
                          <a:spcPts val="0"/>
                        </a:spcBef>
                        <a:spcAft>
                          <a:spcPts val="0"/>
                        </a:spcAft>
                        <a:buNone/>
                      </a:pPr>
                      <a:r>
                        <a:rPr lang="en-US" sz="1800"/>
                        <a:t>(4 bit)</a:t>
                      </a:r>
                      <a:endParaRPr sz="1800"/>
                    </a:p>
                  </a:txBody>
                  <a:tcPr marL="121925" marR="121925" marT="45725" marB="45725"/>
                </a:tc>
                <a:tc>
                  <a:txBody>
                    <a:bodyPr/>
                    <a:lstStyle/>
                    <a:p>
                      <a:pPr marL="0" marR="0" lvl="0" indent="0" algn="l" rtl="0">
                        <a:spcBef>
                          <a:spcPts val="0"/>
                        </a:spcBef>
                        <a:spcAft>
                          <a:spcPts val="0"/>
                        </a:spcAft>
                        <a:buNone/>
                      </a:pPr>
                      <a:r>
                        <a:rPr lang="en-US" sz="1800"/>
                        <a:t>Base </a:t>
                      </a:r>
                      <a:endParaRPr/>
                    </a:p>
                    <a:p>
                      <a:pPr marL="0" marR="0" lvl="0" indent="0" algn="l" rtl="0">
                        <a:spcBef>
                          <a:spcPts val="0"/>
                        </a:spcBef>
                        <a:spcAft>
                          <a:spcPts val="0"/>
                        </a:spcAft>
                        <a:buNone/>
                      </a:pPr>
                      <a:r>
                        <a:rPr lang="en-US" sz="1800"/>
                        <a:t>Addr</a:t>
                      </a:r>
                      <a:endParaRPr sz="1800"/>
                    </a:p>
                    <a:p>
                      <a:pPr marL="0" marR="0" lvl="0" indent="0" algn="l" rtl="0">
                        <a:spcBef>
                          <a:spcPts val="0"/>
                        </a:spcBef>
                        <a:spcAft>
                          <a:spcPts val="0"/>
                        </a:spcAft>
                        <a:buNone/>
                      </a:pPr>
                      <a:r>
                        <a:rPr lang="en-US" sz="1800"/>
                        <a:t>23:16</a:t>
                      </a:r>
                      <a:endParaRPr sz="1800"/>
                    </a:p>
                  </a:txBody>
                  <a:tcPr marL="121925" marR="121925" marT="45725" marB="45725">
                    <a:solidFill>
                      <a:schemeClr val="accent2"/>
                    </a:solidFill>
                  </a:tcPr>
                </a:tc>
                <a:extLst>
                  <a:ext uri="{0D108BD9-81ED-4DB2-BD59-A6C34878D82A}">
                    <a16:rowId xmlns:a16="http://schemas.microsoft.com/office/drawing/2014/main" val="10000"/>
                  </a:ext>
                </a:extLst>
              </a:tr>
            </a:tbl>
          </a:graphicData>
        </a:graphic>
      </p:graphicFrame>
      <p:sp>
        <p:nvSpPr>
          <p:cNvPr id="1413" name="Google Shape;1413;p83"/>
          <p:cNvSpPr txBox="1"/>
          <p:nvPr/>
        </p:nvSpPr>
        <p:spPr>
          <a:xfrm>
            <a:off x="6192981" y="2580585"/>
            <a:ext cx="5885483" cy="2862322"/>
          </a:xfrm>
          <a:prstGeom prst="rect">
            <a:avLst/>
          </a:prstGeom>
          <a:solidFill>
            <a:srgbClr val="F2F2F2"/>
          </a:solidFill>
          <a:ln w="9525"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2000" b="1">
                <a:solidFill>
                  <a:srgbClr val="17365D"/>
                </a:solidFill>
                <a:latin typeface="Times New Roman"/>
                <a:ea typeface="Times New Roman"/>
                <a:cs typeface="Times New Roman"/>
                <a:sym typeface="Times New Roman"/>
              </a:rPr>
              <a:t>Access Rights Byte –</a:t>
            </a:r>
            <a:endParaRPr/>
          </a:p>
          <a:p>
            <a:pPr marL="0" marR="0" lvl="0" indent="0" algn="l" rtl="0">
              <a:lnSpc>
                <a:spcPct val="150000"/>
              </a:lnSpc>
              <a:spcBef>
                <a:spcPts val="0"/>
              </a:spcBef>
              <a:spcAft>
                <a:spcPts val="0"/>
              </a:spcAft>
              <a:buNone/>
            </a:pPr>
            <a:r>
              <a:rPr lang="en-US" sz="2000">
                <a:solidFill>
                  <a:schemeClr val="dk1"/>
                </a:solidFill>
                <a:latin typeface="Times New Roman"/>
                <a:ea typeface="Times New Roman"/>
                <a:cs typeface="Times New Roman"/>
                <a:sym typeface="Times New Roman"/>
              </a:rPr>
              <a:t>P: Segment Present</a:t>
            </a:r>
            <a:endParaRPr/>
          </a:p>
          <a:p>
            <a:pPr marL="0" marR="0" lvl="0" indent="0" algn="l" rtl="0">
              <a:lnSpc>
                <a:spcPct val="150000"/>
              </a:lnSpc>
              <a:spcBef>
                <a:spcPts val="0"/>
              </a:spcBef>
              <a:spcAft>
                <a:spcPts val="0"/>
              </a:spcAft>
              <a:buNone/>
            </a:pPr>
            <a:r>
              <a:rPr lang="en-US" sz="2000">
                <a:solidFill>
                  <a:schemeClr val="dk1"/>
                </a:solidFill>
                <a:latin typeface="Times New Roman"/>
                <a:ea typeface="Times New Roman"/>
                <a:cs typeface="Times New Roman"/>
                <a:sym typeface="Times New Roman"/>
              </a:rPr>
              <a:t>S: Descriptor  type (System Descriptor </a:t>
            </a:r>
            <a:r>
              <a:rPr lang="en-US" sz="2000" b="1">
                <a:solidFill>
                  <a:srgbClr val="C00000"/>
                </a:solidFill>
                <a:latin typeface="Times New Roman"/>
                <a:ea typeface="Times New Roman"/>
                <a:cs typeface="Times New Roman"/>
                <a:sym typeface="Times New Roman"/>
              </a:rPr>
              <a:t>(0)</a:t>
            </a:r>
            <a:r>
              <a:rPr lang="en-US" sz="2000">
                <a:solidFill>
                  <a:schemeClr val="dk1"/>
                </a:solidFill>
                <a:latin typeface="Times New Roman"/>
                <a:ea typeface="Times New Roman"/>
                <a:cs typeface="Times New Roman"/>
                <a:sym typeface="Times New Roman"/>
              </a:rPr>
              <a:t> or Non Segment Descriptor </a:t>
            </a:r>
            <a:r>
              <a:rPr lang="en-US" sz="2000" b="1">
                <a:solidFill>
                  <a:srgbClr val="C00000"/>
                </a:solidFill>
                <a:latin typeface="Times New Roman"/>
                <a:ea typeface="Times New Roman"/>
                <a:cs typeface="Times New Roman"/>
                <a:sym typeface="Times New Roman"/>
              </a:rPr>
              <a:t>(1)</a:t>
            </a:r>
            <a:r>
              <a:rPr lang="en-US" sz="2000">
                <a:solidFill>
                  <a:schemeClr val="dk1"/>
                </a:solidFill>
                <a:latin typeface="Times New Roman"/>
                <a:ea typeface="Times New Roman"/>
                <a:cs typeface="Times New Roman"/>
                <a:sym typeface="Times New Roman"/>
              </a:rPr>
              <a:t>)</a:t>
            </a:r>
            <a:endParaRPr/>
          </a:p>
          <a:p>
            <a:pPr marL="0" marR="0" lvl="0" indent="0" algn="l" rtl="0">
              <a:lnSpc>
                <a:spcPct val="150000"/>
              </a:lnSpc>
              <a:spcBef>
                <a:spcPts val="0"/>
              </a:spcBef>
              <a:spcAft>
                <a:spcPts val="0"/>
              </a:spcAft>
              <a:buNone/>
            </a:pPr>
            <a:r>
              <a:rPr lang="en-US" sz="2000">
                <a:solidFill>
                  <a:schemeClr val="dk1"/>
                </a:solidFill>
                <a:latin typeface="Times New Roman"/>
                <a:ea typeface="Times New Roman"/>
                <a:cs typeface="Times New Roman"/>
                <a:sym typeface="Times New Roman"/>
              </a:rPr>
              <a:t>TYPE	Segment Type</a:t>
            </a:r>
            <a:endParaRPr/>
          </a:p>
          <a:p>
            <a:pPr marL="0" marR="0" lvl="0" indent="0" algn="l" rtl="0">
              <a:lnSpc>
                <a:spcPct val="150000"/>
              </a:lnSpc>
              <a:spcBef>
                <a:spcPts val="0"/>
              </a:spcBef>
              <a:spcAft>
                <a:spcPts val="0"/>
              </a:spcAft>
              <a:buNone/>
            </a:pPr>
            <a:r>
              <a:rPr lang="en-US" sz="2000">
                <a:solidFill>
                  <a:schemeClr val="dk1"/>
                </a:solidFill>
                <a:latin typeface="Times New Roman"/>
                <a:ea typeface="Times New Roman"/>
                <a:cs typeface="Times New Roman"/>
                <a:sym typeface="Times New Roman"/>
              </a:rPr>
              <a:t>DPL	Descriptor’s Privilege Level </a:t>
            </a:r>
            <a:endParaRPr sz="2000">
              <a:solidFill>
                <a:schemeClr val="dk1"/>
              </a:solidFill>
              <a:latin typeface="Times New Roman"/>
              <a:ea typeface="Times New Roman"/>
              <a:cs typeface="Times New Roman"/>
              <a:sym typeface="Times New Roman"/>
            </a:endParaRPr>
          </a:p>
        </p:txBody>
      </p:sp>
      <p:sp>
        <p:nvSpPr>
          <p:cNvPr id="1414" name="Google Shape;1414;p83"/>
          <p:cNvSpPr txBox="1"/>
          <p:nvPr/>
        </p:nvSpPr>
        <p:spPr>
          <a:xfrm>
            <a:off x="945487" y="2606982"/>
            <a:ext cx="4166684" cy="1323439"/>
          </a:xfrm>
          <a:prstGeom prst="rect">
            <a:avLst/>
          </a:prstGeom>
          <a:solidFill>
            <a:srgbClr val="F2F2F2"/>
          </a:solidFill>
          <a:ln w="9525"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2000" b="1">
                <a:solidFill>
                  <a:schemeClr val="dk1"/>
                </a:solidFill>
                <a:latin typeface="Times New Roman"/>
                <a:ea typeface="Times New Roman"/>
                <a:cs typeface="Times New Roman"/>
                <a:sym typeface="Times New Roman"/>
              </a:rPr>
              <a:t>Base Address -</a:t>
            </a:r>
            <a:r>
              <a:rPr lang="en-US" sz="2000" b="1">
                <a:solidFill>
                  <a:srgbClr val="FF0000"/>
                </a:solidFill>
                <a:latin typeface="Times New Roman"/>
                <a:ea typeface="Times New Roman"/>
                <a:cs typeface="Times New Roman"/>
                <a:sym typeface="Times New Roman"/>
              </a:rPr>
              <a:t> </a:t>
            </a:r>
            <a:r>
              <a:rPr lang="en-US" sz="2000">
                <a:solidFill>
                  <a:schemeClr val="dk1"/>
                </a:solidFill>
                <a:latin typeface="Times New Roman"/>
                <a:ea typeface="Times New Roman"/>
                <a:cs typeface="Times New Roman"/>
                <a:sym typeface="Times New Roman"/>
              </a:rPr>
              <a:t>Segment Base Address </a:t>
            </a:r>
            <a:endParaRPr/>
          </a:p>
          <a:p>
            <a:pPr marL="0" marR="0" lvl="0" indent="0" algn="l" rtl="0">
              <a:lnSpc>
                <a:spcPct val="150000"/>
              </a:lnSpc>
              <a:spcBef>
                <a:spcPts val="0"/>
              </a:spcBef>
              <a:spcAft>
                <a:spcPts val="0"/>
              </a:spcAft>
              <a:buNone/>
            </a:pPr>
            <a:r>
              <a:rPr lang="en-US" sz="2000" b="1">
                <a:solidFill>
                  <a:srgbClr val="4F6128"/>
                </a:solidFill>
                <a:latin typeface="Times New Roman"/>
                <a:ea typeface="Times New Roman"/>
                <a:cs typeface="Times New Roman"/>
                <a:sym typeface="Times New Roman"/>
              </a:rPr>
              <a:t>LIMIT</a:t>
            </a:r>
            <a:r>
              <a:rPr lang="en-US" sz="2000">
                <a:solidFill>
                  <a:schemeClr val="dk1"/>
                </a:solidFill>
                <a:latin typeface="Times New Roman"/>
                <a:ea typeface="Times New Roman"/>
                <a:cs typeface="Times New Roman"/>
                <a:sym typeface="Times New Roman"/>
              </a:rPr>
              <a:t>	           Segment Limit</a:t>
            </a:r>
            <a:endParaRPr/>
          </a:p>
          <a:p>
            <a:pPr marL="0" marR="0" lvl="0" indent="0" algn="l" rtl="0">
              <a:spcBef>
                <a:spcPts val="0"/>
              </a:spcBef>
              <a:spcAft>
                <a:spcPts val="0"/>
              </a:spcAft>
              <a:buNone/>
            </a:pPr>
            <a:endParaRPr sz="2000">
              <a:solidFill>
                <a:schemeClr val="dk1"/>
              </a:solidFill>
              <a:latin typeface="Times New Roman"/>
              <a:ea typeface="Times New Roman"/>
              <a:cs typeface="Times New Roman"/>
              <a:sym typeface="Times New Roman"/>
            </a:endParaRPr>
          </a:p>
        </p:txBody>
      </p:sp>
      <p:sp>
        <p:nvSpPr>
          <p:cNvPr id="1415" name="Google Shape;1415;p83"/>
          <p:cNvSpPr txBox="1"/>
          <p:nvPr/>
        </p:nvSpPr>
        <p:spPr>
          <a:xfrm>
            <a:off x="945487" y="4270494"/>
            <a:ext cx="5108949" cy="1477328"/>
          </a:xfrm>
          <a:prstGeom prst="rect">
            <a:avLst/>
          </a:prstGeom>
          <a:solidFill>
            <a:srgbClr val="F2F2F2"/>
          </a:solidFill>
          <a:ln w="38100" cap="flat" cmpd="sng">
            <a:solidFill>
              <a:srgbClr val="953734"/>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2000" dirty="0">
                <a:solidFill>
                  <a:schemeClr val="dk1"/>
                </a:solidFill>
                <a:latin typeface="Times New Roman"/>
                <a:ea typeface="Times New Roman"/>
                <a:cs typeface="Times New Roman"/>
                <a:sym typeface="Times New Roman"/>
              </a:rPr>
              <a:t>AVL – 	 Segment is available for </a:t>
            </a:r>
            <a:r>
              <a:rPr lang="en-US" sz="2000" b="1" dirty="0">
                <a:solidFill>
                  <a:srgbClr val="0000FF"/>
                </a:solidFill>
                <a:latin typeface="Times New Roman"/>
                <a:ea typeface="Times New Roman"/>
                <a:cs typeface="Times New Roman"/>
                <a:sym typeface="Times New Roman"/>
              </a:rPr>
              <a:t>user</a:t>
            </a:r>
            <a:r>
              <a:rPr lang="en-US" sz="2000" dirty="0">
                <a:solidFill>
                  <a:schemeClr val="dk1"/>
                </a:solidFill>
                <a:latin typeface="Times New Roman"/>
                <a:ea typeface="Times New Roman"/>
                <a:cs typeface="Times New Roman"/>
                <a:sym typeface="Times New Roman"/>
              </a:rPr>
              <a:t> or NOT</a:t>
            </a:r>
            <a:endParaRPr dirty="0"/>
          </a:p>
          <a:p>
            <a:pPr marL="0" marR="0" lvl="0" indent="0" algn="l" rtl="0">
              <a:lnSpc>
                <a:spcPct val="150000"/>
              </a:lnSpc>
              <a:spcBef>
                <a:spcPts val="0"/>
              </a:spcBef>
              <a:spcAft>
                <a:spcPts val="0"/>
              </a:spcAft>
              <a:buNone/>
            </a:pPr>
            <a:r>
              <a:rPr lang="en-US" sz="2000" dirty="0">
                <a:solidFill>
                  <a:schemeClr val="dk1"/>
                </a:solidFill>
                <a:latin typeface="Times New Roman"/>
                <a:ea typeface="Times New Roman"/>
                <a:cs typeface="Times New Roman"/>
                <a:sym typeface="Times New Roman"/>
              </a:rPr>
              <a:t>D/B	Default operation size</a:t>
            </a:r>
            <a:endParaRPr dirty="0"/>
          </a:p>
          <a:p>
            <a:pPr marL="0" marR="0" lvl="0" indent="0" algn="l" rtl="0">
              <a:lnSpc>
                <a:spcPct val="150000"/>
              </a:lnSpc>
              <a:spcBef>
                <a:spcPts val="0"/>
              </a:spcBef>
              <a:spcAft>
                <a:spcPts val="0"/>
              </a:spcAft>
              <a:buNone/>
            </a:pPr>
            <a:r>
              <a:rPr lang="en-US" sz="2000" dirty="0">
                <a:solidFill>
                  <a:schemeClr val="dk1"/>
                </a:solidFill>
                <a:latin typeface="Times New Roman"/>
                <a:ea typeface="Times New Roman"/>
                <a:cs typeface="Times New Roman"/>
                <a:sym typeface="Times New Roman"/>
              </a:rPr>
              <a:t>G	Granularity</a:t>
            </a:r>
            <a:endParaRPr sz="2000" dirty="0">
              <a:solidFill>
                <a:schemeClr val="dk1"/>
              </a:solidFill>
              <a:latin typeface="Times New Roman"/>
              <a:ea typeface="Times New Roman"/>
              <a:cs typeface="Times New Roman"/>
              <a:sym typeface="Times New Roman"/>
            </a:endParaRPr>
          </a:p>
        </p:txBody>
      </p:sp>
      <p:pic>
        <p:nvPicPr>
          <p:cNvPr id="1416" name="Google Shape;1416;p83"/>
          <p:cNvPicPr preferRelativeResize="0"/>
          <p:nvPr/>
        </p:nvPicPr>
        <p:blipFill rotWithShape="1">
          <a:blip r:embed="rId4">
            <a:alphaModFix/>
          </a:blip>
          <a:srcRect/>
          <a:stretch/>
        </p:blipFill>
        <p:spPr>
          <a:xfrm>
            <a:off x="6986971" y="5573049"/>
            <a:ext cx="4486275" cy="61912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4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1420"/>
        <p:cNvGrpSpPr/>
        <p:nvPr/>
      </p:nvGrpSpPr>
      <p:grpSpPr>
        <a:xfrm>
          <a:off x="0" y="0"/>
          <a:ext cx="0" cy="0"/>
          <a:chOff x="0" y="0"/>
          <a:chExt cx="0" cy="0"/>
        </a:xfrm>
      </p:grpSpPr>
      <p:sp>
        <p:nvSpPr>
          <p:cNvPr id="1421" name="Google Shape;1421;p84"/>
          <p:cNvSpPr txBox="1">
            <a:spLocks noGrp="1"/>
          </p:cNvSpPr>
          <p:nvPr>
            <p:ph type="dt" idx="10"/>
          </p:nvPr>
        </p:nvSpPr>
        <p:spPr>
          <a:xfrm>
            <a:off x="1041889" y="6336377"/>
            <a:ext cx="28448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7A17E9E2-CFDE-4361-8B4E-AA1C9FF173CB}" type="datetime1">
              <a:rPr lang="en-US" smtClean="0"/>
              <a:t>3/29/2023</a:t>
            </a:fld>
            <a:endParaRPr/>
          </a:p>
        </p:txBody>
      </p:sp>
      <p:sp>
        <p:nvSpPr>
          <p:cNvPr id="1422" name="Google Shape;1422;p84"/>
          <p:cNvSpPr txBox="1">
            <a:spLocks noGrp="1"/>
          </p:cNvSpPr>
          <p:nvPr>
            <p:ph type="ftr" idx="11"/>
          </p:nvPr>
        </p:nvSpPr>
        <p:spPr>
          <a:xfrm>
            <a:off x="4165600" y="6356393"/>
            <a:ext cx="3860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GB" smtClean="0"/>
              <a:t>Microprocessor Architecture and Internet of Things_CET3014B    Unit 3      2022-23     S4  </a:t>
            </a:r>
            <a:endParaRPr/>
          </a:p>
        </p:txBody>
      </p:sp>
      <p:sp>
        <p:nvSpPr>
          <p:cNvPr id="1423" name="Google Shape;1423;p84"/>
          <p:cNvSpPr txBox="1">
            <a:spLocks noGrp="1"/>
          </p:cNvSpPr>
          <p:nvPr>
            <p:ph type="sldNum" idx="12"/>
          </p:nvPr>
        </p:nvSpPr>
        <p:spPr>
          <a:xfrm>
            <a:off x="8737600" y="6356393"/>
            <a:ext cx="28448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98</a:t>
            </a:fld>
            <a:endParaRPr/>
          </a:p>
        </p:txBody>
      </p:sp>
      <p:cxnSp>
        <p:nvCxnSpPr>
          <p:cNvPr id="1424" name="Google Shape;1424;p84"/>
          <p:cNvCxnSpPr/>
          <p:nvPr/>
        </p:nvCxnSpPr>
        <p:spPr>
          <a:xfrm rot="10800000" flipH="1">
            <a:off x="80250" y="894625"/>
            <a:ext cx="12192000" cy="27709"/>
          </a:xfrm>
          <a:prstGeom prst="straightConnector1">
            <a:avLst/>
          </a:prstGeom>
          <a:noFill/>
          <a:ln w="9525" cap="flat" cmpd="sng">
            <a:solidFill>
              <a:srgbClr val="00B050"/>
            </a:solidFill>
            <a:prstDash val="solid"/>
            <a:round/>
            <a:headEnd type="none" w="sm" len="sm"/>
            <a:tailEnd type="none" w="sm" len="sm"/>
          </a:ln>
        </p:spPr>
      </p:cxnSp>
      <p:sp>
        <p:nvSpPr>
          <p:cNvPr id="1425" name="Google Shape;1425;p84"/>
          <p:cNvSpPr/>
          <p:nvPr/>
        </p:nvSpPr>
        <p:spPr>
          <a:xfrm>
            <a:off x="146051" y="6356350"/>
            <a:ext cx="471487" cy="457200"/>
          </a:xfrm>
          <a:prstGeom prst="rect">
            <a:avLst/>
          </a:prstGeom>
          <a:solidFill>
            <a:srgbClr val="7030A0"/>
          </a:solidFill>
          <a:ln w="25400" cap="flat" cmpd="sng">
            <a:solidFill>
              <a:srgbClr val="7030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1426" name="Google Shape;1426;p84"/>
          <p:cNvCxnSpPr/>
          <p:nvPr/>
        </p:nvCxnSpPr>
        <p:spPr>
          <a:xfrm flipH="1">
            <a:off x="882161" y="0"/>
            <a:ext cx="14288" cy="6821487"/>
          </a:xfrm>
          <a:prstGeom prst="straightConnector1">
            <a:avLst/>
          </a:prstGeom>
          <a:noFill/>
          <a:ln w="15875" cap="flat" cmpd="sng">
            <a:solidFill>
              <a:srgbClr val="00B050"/>
            </a:solidFill>
            <a:prstDash val="solid"/>
            <a:round/>
            <a:headEnd type="none" w="sm" len="sm"/>
            <a:tailEnd type="none" w="sm" len="sm"/>
          </a:ln>
        </p:spPr>
      </p:cxnSp>
      <p:cxnSp>
        <p:nvCxnSpPr>
          <p:cNvPr id="1427" name="Google Shape;1427;p84"/>
          <p:cNvCxnSpPr/>
          <p:nvPr/>
        </p:nvCxnSpPr>
        <p:spPr>
          <a:xfrm>
            <a:off x="-10316" y="6264275"/>
            <a:ext cx="12192000" cy="0"/>
          </a:xfrm>
          <a:prstGeom prst="straightConnector1">
            <a:avLst/>
          </a:prstGeom>
          <a:noFill/>
          <a:ln w="15875" cap="flat" cmpd="sng">
            <a:solidFill>
              <a:srgbClr val="00B050"/>
            </a:solidFill>
            <a:prstDash val="solid"/>
            <a:round/>
            <a:headEnd type="none" w="sm" len="sm"/>
            <a:tailEnd type="none" w="sm" len="sm"/>
          </a:ln>
        </p:spPr>
      </p:cxnSp>
      <p:pic>
        <p:nvPicPr>
          <p:cNvPr id="1428" name="Google Shape;1428;p84"/>
          <p:cNvPicPr preferRelativeResize="0"/>
          <p:nvPr/>
        </p:nvPicPr>
        <p:blipFill rotWithShape="1">
          <a:blip r:embed="rId3">
            <a:alphaModFix/>
          </a:blip>
          <a:srcRect/>
          <a:stretch/>
        </p:blipFill>
        <p:spPr>
          <a:xfrm>
            <a:off x="80250" y="62750"/>
            <a:ext cx="801911" cy="796834"/>
          </a:xfrm>
          <a:prstGeom prst="rect">
            <a:avLst/>
          </a:prstGeom>
          <a:noFill/>
          <a:ln>
            <a:noFill/>
          </a:ln>
        </p:spPr>
      </p:pic>
      <p:sp>
        <p:nvSpPr>
          <p:cNvPr id="1429" name="Google Shape;1429;p84"/>
          <p:cNvSpPr txBox="1">
            <a:spLocks noGrp="1"/>
          </p:cNvSpPr>
          <p:nvPr>
            <p:ph type="title"/>
          </p:nvPr>
        </p:nvSpPr>
        <p:spPr>
          <a:xfrm>
            <a:off x="1684072" y="113042"/>
            <a:ext cx="8229600" cy="563562"/>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rgbClr val="C00000"/>
              </a:buClr>
              <a:buSzPts val="5400"/>
              <a:buFont typeface="Times New Roman"/>
              <a:buNone/>
            </a:pPr>
            <a:r>
              <a:rPr lang="en-US" sz="5400" b="1">
                <a:solidFill>
                  <a:srgbClr val="C00000"/>
                </a:solidFill>
                <a:latin typeface="Times New Roman"/>
                <a:ea typeface="Times New Roman"/>
                <a:cs typeface="Times New Roman"/>
                <a:sym typeface="Times New Roman"/>
              </a:rPr>
              <a:t>Segment Descriptor</a:t>
            </a:r>
            <a:endParaRPr sz="5400">
              <a:solidFill>
                <a:srgbClr val="C00000"/>
              </a:solidFill>
              <a:latin typeface="Times New Roman"/>
              <a:ea typeface="Times New Roman"/>
              <a:cs typeface="Times New Roman"/>
              <a:sym typeface="Times New Roman"/>
            </a:endParaRPr>
          </a:p>
        </p:txBody>
      </p:sp>
      <p:sp>
        <p:nvSpPr>
          <p:cNvPr id="1430" name="Google Shape;1430;p84"/>
          <p:cNvSpPr txBox="1">
            <a:spLocks noGrp="1"/>
          </p:cNvSpPr>
          <p:nvPr>
            <p:ph type="body" idx="1"/>
          </p:nvPr>
        </p:nvSpPr>
        <p:spPr>
          <a:xfrm>
            <a:off x="1041889" y="1030494"/>
            <a:ext cx="10972800" cy="721889"/>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dk1"/>
              </a:buClr>
              <a:buSzPts val="3200"/>
              <a:buNone/>
            </a:pPr>
            <a:r>
              <a:rPr lang="en-US">
                <a:latin typeface="Times New Roman"/>
                <a:ea typeface="Times New Roman"/>
                <a:cs typeface="Times New Roman"/>
                <a:sym typeface="Times New Roman"/>
              </a:rPr>
              <a:t>Segment descriptor fields</a:t>
            </a:r>
            <a:endParaRPr/>
          </a:p>
          <a:p>
            <a:pPr marL="342900" lvl="0" indent="-139700" algn="l" rtl="0">
              <a:spcBef>
                <a:spcPts val="640"/>
              </a:spcBef>
              <a:spcAft>
                <a:spcPts val="0"/>
              </a:spcAft>
              <a:buClr>
                <a:schemeClr val="dk1"/>
              </a:buClr>
              <a:buSzPts val="3200"/>
              <a:buNone/>
            </a:pPr>
            <a:endParaRPr>
              <a:latin typeface="Times New Roman"/>
              <a:ea typeface="Times New Roman"/>
              <a:cs typeface="Times New Roman"/>
              <a:sym typeface="Times New Roman"/>
            </a:endParaRPr>
          </a:p>
        </p:txBody>
      </p:sp>
      <p:pic>
        <p:nvPicPr>
          <p:cNvPr id="1431" name="Google Shape;1431;p84"/>
          <p:cNvPicPr preferRelativeResize="0"/>
          <p:nvPr/>
        </p:nvPicPr>
        <p:blipFill rotWithShape="1">
          <a:blip r:embed="rId4">
            <a:alphaModFix/>
          </a:blip>
          <a:srcRect/>
          <a:stretch/>
        </p:blipFill>
        <p:spPr>
          <a:xfrm>
            <a:off x="3353846" y="1571229"/>
            <a:ext cx="6331788" cy="4693047"/>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3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3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1435"/>
        <p:cNvGrpSpPr/>
        <p:nvPr/>
      </p:nvGrpSpPr>
      <p:grpSpPr>
        <a:xfrm>
          <a:off x="0" y="0"/>
          <a:ext cx="0" cy="0"/>
          <a:chOff x="0" y="0"/>
          <a:chExt cx="0" cy="0"/>
        </a:xfrm>
      </p:grpSpPr>
      <p:sp>
        <p:nvSpPr>
          <p:cNvPr id="1436" name="Google Shape;1436;p85"/>
          <p:cNvSpPr txBox="1">
            <a:spLocks noGrp="1"/>
          </p:cNvSpPr>
          <p:nvPr>
            <p:ph type="dt" idx="10"/>
          </p:nvPr>
        </p:nvSpPr>
        <p:spPr>
          <a:xfrm>
            <a:off x="1041889" y="6336377"/>
            <a:ext cx="28448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01BF60CE-1566-4189-80BB-A1D10386F4C2}" type="datetime1">
              <a:rPr lang="en-US" smtClean="0"/>
              <a:t>3/29/2023</a:t>
            </a:fld>
            <a:endParaRPr/>
          </a:p>
        </p:txBody>
      </p:sp>
      <p:sp>
        <p:nvSpPr>
          <p:cNvPr id="1437" name="Google Shape;1437;p85"/>
          <p:cNvSpPr txBox="1">
            <a:spLocks noGrp="1"/>
          </p:cNvSpPr>
          <p:nvPr>
            <p:ph type="ftr" idx="11"/>
          </p:nvPr>
        </p:nvSpPr>
        <p:spPr>
          <a:xfrm>
            <a:off x="4165600" y="6356393"/>
            <a:ext cx="3860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GB" smtClean="0"/>
              <a:t>Microprocessor Architecture and Internet of Things_CET3014B    Unit 3      2022-23     S4  </a:t>
            </a:r>
            <a:endParaRPr/>
          </a:p>
        </p:txBody>
      </p:sp>
      <p:sp>
        <p:nvSpPr>
          <p:cNvPr id="1438" name="Google Shape;1438;p85"/>
          <p:cNvSpPr txBox="1">
            <a:spLocks noGrp="1"/>
          </p:cNvSpPr>
          <p:nvPr>
            <p:ph type="sldNum" idx="12"/>
          </p:nvPr>
        </p:nvSpPr>
        <p:spPr>
          <a:xfrm>
            <a:off x="8737600" y="6356393"/>
            <a:ext cx="28448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99</a:t>
            </a:fld>
            <a:endParaRPr/>
          </a:p>
        </p:txBody>
      </p:sp>
      <p:cxnSp>
        <p:nvCxnSpPr>
          <p:cNvPr id="1439" name="Google Shape;1439;p85"/>
          <p:cNvCxnSpPr/>
          <p:nvPr/>
        </p:nvCxnSpPr>
        <p:spPr>
          <a:xfrm rot="10800000" flipH="1">
            <a:off x="0" y="742131"/>
            <a:ext cx="12192000" cy="27709"/>
          </a:xfrm>
          <a:prstGeom prst="straightConnector1">
            <a:avLst/>
          </a:prstGeom>
          <a:noFill/>
          <a:ln w="9525" cap="flat" cmpd="sng">
            <a:solidFill>
              <a:srgbClr val="00B050"/>
            </a:solidFill>
            <a:prstDash val="solid"/>
            <a:round/>
            <a:headEnd type="none" w="sm" len="sm"/>
            <a:tailEnd type="none" w="sm" len="sm"/>
          </a:ln>
        </p:spPr>
      </p:cxnSp>
      <p:sp>
        <p:nvSpPr>
          <p:cNvPr id="1440" name="Google Shape;1440;p85"/>
          <p:cNvSpPr/>
          <p:nvPr/>
        </p:nvSpPr>
        <p:spPr>
          <a:xfrm>
            <a:off x="146051" y="6356350"/>
            <a:ext cx="471487" cy="457200"/>
          </a:xfrm>
          <a:prstGeom prst="rect">
            <a:avLst/>
          </a:prstGeom>
          <a:solidFill>
            <a:srgbClr val="7030A0"/>
          </a:solidFill>
          <a:ln w="25400" cap="flat" cmpd="sng">
            <a:solidFill>
              <a:srgbClr val="7030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1441" name="Google Shape;1441;p85"/>
          <p:cNvCxnSpPr/>
          <p:nvPr/>
        </p:nvCxnSpPr>
        <p:spPr>
          <a:xfrm flipH="1">
            <a:off x="882161" y="0"/>
            <a:ext cx="14288" cy="6821487"/>
          </a:xfrm>
          <a:prstGeom prst="straightConnector1">
            <a:avLst/>
          </a:prstGeom>
          <a:noFill/>
          <a:ln w="15875" cap="flat" cmpd="sng">
            <a:solidFill>
              <a:srgbClr val="00B050"/>
            </a:solidFill>
            <a:prstDash val="solid"/>
            <a:round/>
            <a:headEnd type="none" w="sm" len="sm"/>
            <a:tailEnd type="none" w="sm" len="sm"/>
          </a:ln>
        </p:spPr>
      </p:cxnSp>
      <p:cxnSp>
        <p:nvCxnSpPr>
          <p:cNvPr id="1442" name="Google Shape;1442;p85"/>
          <p:cNvCxnSpPr/>
          <p:nvPr/>
        </p:nvCxnSpPr>
        <p:spPr>
          <a:xfrm>
            <a:off x="-10316" y="6264275"/>
            <a:ext cx="12192000" cy="0"/>
          </a:xfrm>
          <a:prstGeom prst="straightConnector1">
            <a:avLst/>
          </a:prstGeom>
          <a:noFill/>
          <a:ln w="15875" cap="flat" cmpd="sng">
            <a:solidFill>
              <a:srgbClr val="00B050"/>
            </a:solidFill>
            <a:prstDash val="solid"/>
            <a:round/>
            <a:headEnd type="none" w="sm" len="sm"/>
            <a:tailEnd type="none" w="sm" len="sm"/>
          </a:ln>
        </p:spPr>
      </p:cxnSp>
      <p:pic>
        <p:nvPicPr>
          <p:cNvPr id="1443" name="Google Shape;1443;p85"/>
          <p:cNvPicPr preferRelativeResize="0"/>
          <p:nvPr/>
        </p:nvPicPr>
        <p:blipFill rotWithShape="1">
          <a:blip r:embed="rId3">
            <a:alphaModFix/>
          </a:blip>
          <a:srcRect/>
          <a:stretch/>
        </p:blipFill>
        <p:spPr>
          <a:xfrm>
            <a:off x="80250" y="62749"/>
            <a:ext cx="801911" cy="679381"/>
          </a:xfrm>
          <a:prstGeom prst="rect">
            <a:avLst/>
          </a:prstGeom>
          <a:noFill/>
          <a:ln>
            <a:noFill/>
          </a:ln>
        </p:spPr>
      </p:pic>
      <p:sp>
        <p:nvSpPr>
          <p:cNvPr id="1444" name="Google Shape;1444;p85"/>
          <p:cNvSpPr txBox="1">
            <a:spLocks noGrp="1"/>
          </p:cNvSpPr>
          <p:nvPr>
            <p:ph type="title"/>
          </p:nvPr>
        </p:nvSpPr>
        <p:spPr>
          <a:xfrm>
            <a:off x="666712" y="0"/>
            <a:ext cx="10972800" cy="61327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4400"/>
              <a:buFont typeface="Times New Roman"/>
              <a:buNone/>
            </a:pPr>
            <a:r>
              <a:rPr lang="en-US" b="1">
                <a:latin typeface="Times New Roman"/>
                <a:ea typeface="Times New Roman"/>
                <a:cs typeface="Times New Roman"/>
                <a:sym typeface="Times New Roman"/>
              </a:rPr>
              <a:t>QUIZ on : </a:t>
            </a:r>
            <a:r>
              <a:rPr lang="en-US" b="1">
                <a:solidFill>
                  <a:srgbClr val="C00000"/>
                </a:solidFill>
                <a:latin typeface="Times New Roman"/>
                <a:ea typeface="Times New Roman"/>
                <a:cs typeface="Times New Roman"/>
                <a:sym typeface="Times New Roman"/>
              </a:rPr>
              <a:t>Segment Descriptor </a:t>
            </a:r>
            <a:r>
              <a:rPr lang="en-US" b="1">
                <a:latin typeface="Times New Roman"/>
                <a:ea typeface="Times New Roman"/>
                <a:cs typeface="Times New Roman"/>
                <a:sym typeface="Times New Roman"/>
              </a:rPr>
              <a:t>and</a:t>
            </a:r>
            <a:r>
              <a:rPr lang="en-US" b="1">
                <a:solidFill>
                  <a:srgbClr val="C00000"/>
                </a:solidFill>
                <a:latin typeface="Times New Roman"/>
                <a:ea typeface="Times New Roman"/>
                <a:cs typeface="Times New Roman"/>
                <a:sym typeface="Times New Roman"/>
              </a:rPr>
              <a:t> Format</a:t>
            </a:r>
            <a:endParaRPr>
              <a:solidFill>
                <a:srgbClr val="C00000"/>
              </a:solidFill>
              <a:latin typeface="Times New Roman"/>
              <a:ea typeface="Times New Roman"/>
              <a:cs typeface="Times New Roman"/>
              <a:sym typeface="Times New Roman"/>
            </a:endParaRPr>
          </a:p>
        </p:txBody>
      </p:sp>
      <p:graphicFrame>
        <p:nvGraphicFramePr>
          <p:cNvPr id="1445" name="Google Shape;1445;p85"/>
          <p:cNvGraphicFramePr/>
          <p:nvPr/>
        </p:nvGraphicFramePr>
        <p:xfrm>
          <a:off x="1428717" y="1858658"/>
          <a:ext cx="9906050" cy="640090"/>
        </p:xfrm>
        <a:graphic>
          <a:graphicData uri="http://schemas.openxmlformats.org/drawingml/2006/table">
            <a:tbl>
              <a:tblPr firstRow="1" bandRow="1">
                <a:noFill/>
                <a:tableStyleId>{C14310B4-761D-440C-B97F-3B79ECA8EF60}</a:tableStyleId>
              </a:tblPr>
              <a:tblGrid>
                <a:gridCol w="4953025">
                  <a:extLst>
                    <a:ext uri="{9D8B030D-6E8A-4147-A177-3AD203B41FA5}">
                      <a16:colId xmlns:a16="http://schemas.microsoft.com/office/drawing/2014/main" val="20000"/>
                    </a:ext>
                  </a:extLst>
                </a:gridCol>
                <a:gridCol w="4953025">
                  <a:extLst>
                    <a:ext uri="{9D8B030D-6E8A-4147-A177-3AD203B41FA5}">
                      <a16:colId xmlns:a16="http://schemas.microsoft.com/office/drawing/2014/main" val="20001"/>
                    </a:ext>
                  </a:extLst>
                </a:gridCol>
              </a:tblGrid>
              <a:tr h="436000">
                <a:tc>
                  <a:txBody>
                    <a:bodyPr/>
                    <a:lstStyle/>
                    <a:p>
                      <a:pPr marL="0" marR="0" lvl="0" indent="0" algn="l" rtl="0">
                        <a:spcBef>
                          <a:spcPts val="0"/>
                        </a:spcBef>
                        <a:spcAft>
                          <a:spcPts val="0"/>
                        </a:spcAft>
                        <a:buNone/>
                      </a:pPr>
                      <a:r>
                        <a:rPr lang="en-US" sz="3600"/>
                        <a:t>Base Address</a:t>
                      </a:r>
                      <a:endParaRPr sz="3600"/>
                    </a:p>
                  </a:txBody>
                  <a:tcPr marL="121925" marR="121925" marT="45725" marB="45725">
                    <a:solidFill>
                      <a:schemeClr val="accent2"/>
                    </a:solidFill>
                  </a:tcPr>
                </a:tc>
                <a:tc>
                  <a:txBody>
                    <a:bodyPr/>
                    <a:lstStyle/>
                    <a:p>
                      <a:pPr marL="0" marR="0" lvl="0" indent="0" algn="l" rtl="0">
                        <a:spcBef>
                          <a:spcPts val="0"/>
                        </a:spcBef>
                        <a:spcAft>
                          <a:spcPts val="0"/>
                        </a:spcAft>
                        <a:buNone/>
                      </a:pPr>
                      <a:r>
                        <a:rPr lang="en-US" sz="3600"/>
                        <a:t>Segment Limit</a:t>
                      </a:r>
                      <a:endParaRPr sz="3600"/>
                    </a:p>
                  </a:txBody>
                  <a:tcPr marL="121925" marR="121925" marT="45725" marB="45725">
                    <a:solidFill>
                      <a:schemeClr val="accent3"/>
                    </a:solidFill>
                  </a:tcPr>
                </a:tc>
                <a:extLst>
                  <a:ext uri="{0D108BD9-81ED-4DB2-BD59-A6C34878D82A}">
                    <a16:rowId xmlns:a16="http://schemas.microsoft.com/office/drawing/2014/main" val="10000"/>
                  </a:ext>
                </a:extLst>
              </a:tr>
            </a:tbl>
          </a:graphicData>
        </a:graphic>
      </p:graphicFrame>
      <p:graphicFrame>
        <p:nvGraphicFramePr>
          <p:cNvPr id="1446" name="Google Shape;1446;p85"/>
          <p:cNvGraphicFramePr/>
          <p:nvPr/>
        </p:nvGraphicFramePr>
        <p:xfrm>
          <a:off x="1428717" y="857232"/>
          <a:ext cx="9810850" cy="944890"/>
        </p:xfrm>
        <a:graphic>
          <a:graphicData uri="http://schemas.openxmlformats.org/drawingml/2006/table">
            <a:tbl>
              <a:tblPr firstRow="1" bandRow="1">
                <a:noFill/>
                <a:tableStyleId>{C14310B4-761D-440C-B97F-3B79ECA8EF60}</a:tableStyleId>
              </a:tblPr>
              <a:tblGrid>
                <a:gridCol w="1415025">
                  <a:extLst>
                    <a:ext uri="{9D8B030D-6E8A-4147-A177-3AD203B41FA5}">
                      <a16:colId xmlns:a16="http://schemas.microsoft.com/office/drawing/2014/main" val="20000"/>
                    </a:ext>
                  </a:extLst>
                </a:gridCol>
                <a:gridCol w="849025">
                  <a:extLst>
                    <a:ext uri="{9D8B030D-6E8A-4147-A177-3AD203B41FA5}">
                      <a16:colId xmlns:a16="http://schemas.microsoft.com/office/drawing/2014/main" val="20001"/>
                    </a:ext>
                  </a:extLst>
                </a:gridCol>
                <a:gridCol w="754675">
                  <a:extLst>
                    <a:ext uri="{9D8B030D-6E8A-4147-A177-3AD203B41FA5}">
                      <a16:colId xmlns:a16="http://schemas.microsoft.com/office/drawing/2014/main" val="20002"/>
                    </a:ext>
                  </a:extLst>
                </a:gridCol>
                <a:gridCol w="566000">
                  <a:extLst>
                    <a:ext uri="{9D8B030D-6E8A-4147-A177-3AD203B41FA5}">
                      <a16:colId xmlns:a16="http://schemas.microsoft.com/office/drawing/2014/main" val="20003"/>
                    </a:ext>
                  </a:extLst>
                </a:gridCol>
                <a:gridCol w="754675">
                  <a:extLst>
                    <a:ext uri="{9D8B030D-6E8A-4147-A177-3AD203B41FA5}">
                      <a16:colId xmlns:a16="http://schemas.microsoft.com/office/drawing/2014/main" val="20004"/>
                    </a:ext>
                  </a:extLst>
                </a:gridCol>
                <a:gridCol w="1280400">
                  <a:extLst>
                    <a:ext uri="{9D8B030D-6E8A-4147-A177-3AD203B41FA5}">
                      <a16:colId xmlns:a16="http://schemas.microsoft.com/office/drawing/2014/main" val="20005"/>
                    </a:ext>
                  </a:extLst>
                </a:gridCol>
                <a:gridCol w="476250">
                  <a:extLst>
                    <a:ext uri="{9D8B030D-6E8A-4147-A177-3AD203B41FA5}">
                      <a16:colId xmlns:a16="http://schemas.microsoft.com/office/drawing/2014/main" val="20006"/>
                    </a:ext>
                  </a:extLst>
                </a:gridCol>
                <a:gridCol w="1029000">
                  <a:extLst>
                    <a:ext uri="{9D8B030D-6E8A-4147-A177-3AD203B41FA5}">
                      <a16:colId xmlns:a16="http://schemas.microsoft.com/office/drawing/2014/main" val="20007"/>
                    </a:ext>
                  </a:extLst>
                </a:gridCol>
                <a:gridCol w="435600">
                  <a:extLst>
                    <a:ext uri="{9D8B030D-6E8A-4147-A177-3AD203B41FA5}">
                      <a16:colId xmlns:a16="http://schemas.microsoft.com/office/drawing/2014/main" val="20008"/>
                    </a:ext>
                  </a:extLst>
                </a:gridCol>
                <a:gridCol w="1080100">
                  <a:extLst>
                    <a:ext uri="{9D8B030D-6E8A-4147-A177-3AD203B41FA5}">
                      <a16:colId xmlns:a16="http://schemas.microsoft.com/office/drawing/2014/main" val="20009"/>
                    </a:ext>
                  </a:extLst>
                </a:gridCol>
                <a:gridCol w="1170100">
                  <a:extLst>
                    <a:ext uri="{9D8B030D-6E8A-4147-A177-3AD203B41FA5}">
                      <a16:colId xmlns:a16="http://schemas.microsoft.com/office/drawing/2014/main" val="20010"/>
                    </a:ext>
                  </a:extLst>
                </a:gridCol>
              </a:tblGrid>
              <a:tr h="370850">
                <a:tc>
                  <a:txBody>
                    <a:bodyPr/>
                    <a:lstStyle/>
                    <a:p>
                      <a:pPr marL="0" marR="0" lvl="0" indent="0" algn="l" rtl="0">
                        <a:spcBef>
                          <a:spcPts val="0"/>
                        </a:spcBef>
                        <a:spcAft>
                          <a:spcPts val="0"/>
                        </a:spcAft>
                        <a:buNone/>
                      </a:pPr>
                      <a:r>
                        <a:rPr lang="en-US" sz="2800"/>
                        <a:t>Base</a:t>
                      </a:r>
                      <a:endParaRPr/>
                    </a:p>
                  </a:txBody>
                  <a:tcPr marL="121925" marR="121925" marT="45725" marB="45725">
                    <a:solidFill>
                      <a:schemeClr val="accent2"/>
                    </a:solidFill>
                  </a:tcPr>
                </a:tc>
                <a:tc>
                  <a:txBody>
                    <a:bodyPr/>
                    <a:lstStyle/>
                    <a:p>
                      <a:pPr marL="0" marR="0" lvl="0" indent="0" algn="l" rtl="0">
                        <a:spcBef>
                          <a:spcPts val="0"/>
                        </a:spcBef>
                        <a:spcAft>
                          <a:spcPts val="0"/>
                        </a:spcAft>
                        <a:buNone/>
                      </a:pPr>
                      <a:r>
                        <a:rPr lang="en-US" sz="2800">
                          <a:solidFill>
                            <a:schemeClr val="dk1"/>
                          </a:solidFill>
                        </a:rPr>
                        <a:t>G</a:t>
                      </a:r>
                      <a:endParaRPr sz="2800">
                        <a:solidFill>
                          <a:schemeClr val="dk1"/>
                        </a:solidFill>
                      </a:endParaRPr>
                    </a:p>
                  </a:txBody>
                  <a:tcPr marL="121925" marR="121925" marT="45725" marB="45725">
                    <a:solidFill>
                      <a:srgbClr val="DDD9C3"/>
                    </a:solidFill>
                  </a:tcPr>
                </a:tc>
                <a:tc>
                  <a:txBody>
                    <a:bodyPr/>
                    <a:lstStyle/>
                    <a:p>
                      <a:pPr marL="0" marR="0" lvl="0" indent="0" algn="l" rtl="0">
                        <a:spcBef>
                          <a:spcPts val="0"/>
                        </a:spcBef>
                        <a:spcAft>
                          <a:spcPts val="0"/>
                        </a:spcAft>
                        <a:buNone/>
                      </a:pPr>
                      <a:r>
                        <a:rPr lang="en-US" sz="2800">
                          <a:solidFill>
                            <a:schemeClr val="dk1"/>
                          </a:solidFill>
                        </a:rPr>
                        <a:t>D/B</a:t>
                      </a:r>
                      <a:endParaRPr sz="2800">
                        <a:solidFill>
                          <a:schemeClr val="dk1"/>
                        </a:solidFill>
                      </a:endParaRPr>
                    </a:p>
                  </a:txBody>
                  <a:tcPr marL="121925" marR="121925" marT="45725" marB="45725">
                    <a:solidFill>
                      <a:srgbClr val="DDD9C3"/>
                    </a:solidFill>
                  </a:tcPr>
                </a:tc>
                <a:tc>
                  <a:txBody>
                    <a:bodyPr/>
                    <a:lstStyle/>
                    <a:p>
                      <a:pPr marL="0" marR="0" lvl="0" indent="0" algn="l" rtl="0">
                        <a:spcBef>
                          <a:spcPts val="0"/>
                        </a:spcBef>
                        <a:spcAft>
                          <a:spcPts val="0"/>
                        </a:spcAft>
                        <a:buNone/>
                      </a:pPr>
                      <a:r>
                        <a:rPr lang="en-US" sz="2800">
                          <a:solidFill>
                            <a:schemeClr val="dk1"/>
                          </a:solidFill>
                        </a:rPr>
                        <a:t>O</a:t>
                      </a:r>
                      <a:endParaRPr sz="2800">
                        <a:solidFill>
                          <a:schemeClr val="dk1"/>
                        </a:solidFill>
                      </a:endParaRPr>
                    </a:p>
                  </a:txBody>
                  <a:tcPr marL="121925" marR="121925" marT="45725" marB="45725">
                    <a:solidFill>
                      <a:srgbClr val="DDD9C3"/>
                    </a:solidFill>
                  </a:tcPr>
                </a:tc>
                <a:tc>
                  <a:txBody>
                    <a:bodyPr/>
                    <a:lstStyle/>
                    <a:p>
                      <a:pPr marL="0" marR="0" lvl="0" indent="0" algn="l" rtl="0">
                        <a:spcBef>
                          <a:spcPts val="0"/>
                        </a:spcBef>
                        <a:spcAft>
                          <a:spcPts val="0"/>
                        </a:spcAft>
                        <a:buNone/>
                      </a:pPr>
                      <a:r>
                        <a:rPr lang="en-US" sz="2800">
                          <a:solidFill>
                            <a:schemeClr val="dk1"/>
                          </a:solidFill>
                        </a:rPr>
                        <a:t>AVL</a:t>
                      </a:r>
                      <a:endParaRPr sz="2800">
                        <a:solidFill>
                          <a:schemeClr val="dk1"/>
                        </a:solidFill>
                      </a:endParaRPr>
                    </a:p>
                  </a:txBody>
                  <a:tcPr marL="121925" marR="121925" marT="45725" marB="45725">
                    <a:solidFill>
                      <a:srgbClr val="DDD9C3"/>
                    </a:solidFill>
                  </a:tcPr>
                </a:tc>
                <a:tc>
                  <a:txBody>
                    <a:bodyPr/>
                    <a:lstStyle/>
                    <a:p>
                      <a:pPr marL="0" marR="0" lvl="0" indent="0" algn="l" rtl="0">
                        <a:spcBef>
                          <a:spcPts val="0"/>
                        </a:spcBef>
                        <a:spcAft>
                          <a:spcPts val="0"/>
                        </a:spcAft>
                        <a:buNone/>
                      </a:pPr>
                      <a:r>
                        <a:rPr lang="en-US" sz="2800"/>
                        <a:t>Seg. Limit</a:t>
                      </a:r>
                      <a:endParaRPr sz="2800"/>
                    </a:p>
                  </a:txBody>
                  <a:tcPr marL="121925" marR="121925" marT="45725" marB="45725">
                    <a:solidFill>
                      <a:schemeClr val="accent3"/>
                    </a:solidFill>
                  </a:tcPr>
                </a:tc>
                <a:tc>
                  <a:txBody>
                    <a:bodyPr/>
                    <a:lstStyle/>
                    <a:p>
                      <a:pPr marL="0" marR="0" lvl="0" indent="0" algn="l" rtl="0">
                        <a:spcBef>
                          <a:spcPts val="0"/>
                        </a:spcBef>
                        <a:spcAft>
                          <a:spcPts val="0"/>
                        </a:spcAft>
                        <a:buNone/>
                      </a:pPr>
                      <a:r>
                        <a:rPr lang="en-US" sz="2800"/>
                        <a:t>P</a:t>
                      </a:r>
                      <a:endParaRPr sz="2800"/>
                    </a:p>
                  </a:txBody>
                  <a:tcPr marL="121925" marR="121925" marT="45725" marB="45725"/>
                </a:tc>
                <a:tc>
                  <a:txBody>
                    <a:bodyPr/>
                    <a:lstStyle/>
                    <a:p>
                      <a:pPr marL="0" marR="0" lvl="0" indent="0" algn="l" rtl="0">
                        <a:spcBef>
                          <a:spcPts val="0"/>
                        </a:spcBef>
                        <a:spcAft>
                          <a:spcPts val="0"/>
                        </a:spcAft>
                        <a:buNone/>
                      </a:pPr>
                      <a:r>
                        <a:rPr lang="en-US" sz="2800"/>
                        <a:t>DPL</a:t>
                      </a:r>
                      <a:endParaRPr/>
                    </a:p>
                  </a:txBody>
                  <a:tcPr marL="121925" marR="121925" marT="45725" marB="45725"/>
                </a:tc>
                <a:tc>
                  <a:txBody>
                    <a:bodyPr/>
                    <a:lstStyle/>
                    <a:p>
                      <a:pPr marL="0" marR="0" lvl="0" indent="0" algn="l" rtl="0">
                        <a:spcBef>
                          <a:spcPts val="0"/>
                        </a:spcBef>
                        <a:spcAft>
                          <a:spcPts val="0"/>
                        </a:spcAft>
                        <a:buNone/>
                      </a:pPr>
                      <a:r>
                        <a:rPr lang="en-US" sz="2800"/>
                        <a:t>S</a:t>
                      </a:r>
                      <a:endParaRPr sz="2800"/>
                    </a:p>
                  </a:txBody>
                  <a:tcPr marL="121925" marR="121925" marT="45725" marB="45725"/>
                </a:tc>
                <a:tc>
                  <a:txBody>
                    <a:bodyPr/>
                    <a:lstStyle/>
                    <a:p>
                      <a:pPr marL="0" marR="0" lvl="0" indent="0" algn="l" rtl="0">
                        <a:spcBef>
                          <a:spcPts val="0"/>
                        </a:spcBef>
                        <a:spcAft>
                          <a:spcPts val="0"/>
                        </a:spcAft>
                        <a:buNone/>
                      </a:pPr>
                      <a:r>
                        <a:rPr lang="en-US" sz="2800"/>
                        <a:t>Type</a:t>
                      </a:r>
                      <a:endParaRPr/>
                    </a:p>
                  </a:txBody>
                  <a:tcPr marL="121925" marR="121925" marT="45725" marB="45725"/>
                </a:tc>
                <a:tc>
                  <a:txBody>
                    <a:bodyPr/>
                    <a:lstStyle/>
                    <a:p>
                      <a:pPr marL="0" marR="0" lvl="0" indent="0" algn="l" rtl="0">
                        <a:spcBef>
                          <a:spcPts val="0"/>
                        </a:spcBef>
                        <a:spcAft>
                          <a:spcPts val="0"/>
                        </a:spcAft>
                        <a:buNone/>
                      </a:pPr>
                      <a:r>
                        <a:rPr lang="en-US" sz="2800"/>
                        <a:t>Base </a:t>
                      </a:r>
                      <a:endParaRPr/>
                    </a:p>
                    <a:p>
                      <a:pPr marL="0" marR="0" lvl="0" indent="0" algn="l" rtl="0">
                        <a:spcBef>
                          <a:spcPts val="0"/>
                        </a:spcBef>
                        <a:spcAft>
                          <a:spcPts val="0"/>
                        </a:spcAft>
                        <a:buNone/>
                      </a:pPr>
                      <a:r>
                        <a:rPr lang="en-US" sz="2800"/>
                        <a:t>Addr</a:t>
                      </a:r>
                      <a:endParaRPr sz="2800"/>
                    </a:p>
                  </a:txBody>
                  <a:tcPr marL="121925" marR="121925" marT="45725" marB="45725">
                    <a:solidFill>
                      <a:schemeClr val="accent2"/>
                    </a:solidFill>
                  </a:tcPr>
                </a:tc>
                <a:extLst>
                  <a:ext uri="{0D108BD9-81ED-4DB2-BD59-A6C34878D82A}">
                    <a16:rowId xmlns:a16="http://schemas.microsoft.com/office/drawing/2014/main" val="10000"/>
                  </a:ext>
                </a:extLst>
              </a:tr>
            </a:tbl>
          </a:graphicData>
        </a:graphic>
      </p:graphicFrame>
      <p:pic>
        <p:nvPicPr>
          <p:cNvPr id="1447" name="Google Shape;1447;p85"/>
          <p:cNvPicPr preferRelativeResize="0"/>
          <p:nvPr/>
        </p:nvPicPr>
        <p:blipFill rotWithShape="1">
          <a:blip r:embed="rId4">
            <a:alphaModFix/>
          </a:blip>
          <a:srcRect/>
          <a:stretch/>
        </p:blipFill>
        <p:spPr>
          <a:xfrm>
            <a:off x="3554520" y="2652428"/>
            <a:ext cx="4829175" cy="3458166"/>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4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1670</TotalTime>
  <Words>9486</Words>
  <Application>Microsoft Office PowerPoint</Application>
  <PresentationFormat>Widescreen</PresentationFormat>
  <Paragraphs>1725</Paragraphs>
  <Slides>126</Slides>
  <Notes>117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126</vt:i4>
      </vt:variant>
    </vt:vector>
  </HeadingPairs>
  <TitlesOfParts>
    <vt:vector size="133" baseType="lpstr">
      <vt:lpstr>Arial</vt:lpstr>
      <vt:lpstr>Calibri</vt:lpstr>
      <vt:lpstr>Courier New</vt:lpstr>
      <vt:lpstr>Noto Sans Symbols</vt:lpstr>
      <vt:lpstr>Times New Roman</vt:lpstr>
      <vt:lpstr>Wingdings</vt:lpstr>
      <vt:lpstr>Office Theme</vt:lpstr>
      <vt:lpstr>Microprocessor Architecture and Internet of Things</vt:lpstr>
      <vt:lpstr>PowerPoint Presentation</vt:lpstr>
      <vt:lpstr>CCA LCA   </vt:lpstr>
      <vt:lpstr>Unit wise distribution of CCA-70  Marks  </vt:lpstr>
      <vt:lpstr>Syllabus</vt:lpstr>
      <vt:lpstr>Syllabus</vt:lpstr>
      <vt:lpstr>Syllabus</vt:lpstr>
      <vt:lpstr>Learning Resources:  </vt:lpstr>
      <vt:lpstr>PowerPoint Presentation</vt:lpstr>
      <vt:lpstr>PowerPoint Presentation</vt:lpstr>
      <vt:lpstr>Segment</vt:lpstr>
      <vt:lpstr>Segments in Pentium Protected Mode</vt:lpstr>
      <vt:lpstr>8086 Processor</vt:lpstr>
      <vt:lpstr>Operating Modes of Pentium and Mode Transition Diagram</vt:lpstr>
      <vt:lpstr>Details of Operating Modes of Pentium :Extra Information </vt:lpstr>
      <vt:lpstr>Flag Register</vt:lpstr>
      <vt:lpstr>Details of Operating Modes of Pentium </vt:lpstr>
      <vt:lpstr>Pentium Modes of Operation</vt:lpstr>
      <vt:lpstr>Important Bits</vt:lpstr>
      <vt:lpstr>Details of Operating Modes of Pentium: Protected Mode  </vt:lpstr>
      <vt:lpstr>Details of Operating Modes of Pentium: Real Address Mode  </vt:lpstr>
      <vt:lpstr>Details of Operating Modes of Pentium :System Management Mode  </vt:lpstr>
      <vt:lpstr>Switching across the Modes</vt:lpstr>
      <vt:lpstr>Protected Mode Features</vt:lpstr>
      <vt:lpstr>Protected Mode Memory Management</vt:lpstr>
      <vt:lpstr>Protected Mode: Memory Management Overview</vt:lpstr>
      <vt:lpstr>Protected Mode Memory Management Overview</vt:lpstr>
      <vt:lpstr>Protected Mode Memory Management Overview</vt:lpstr>
      <vt:lpstr>Protected Mode Memory Management Overview</vt:lpstr>
      <vt:lpstr>Segmentation Unit</vt:lpstr>
      <vt:lpstr>Segment in Pentium Protected Mode </vt:lpstr>
      <vt:lpstr>Protected Mode Memory Management  Segmentation Unit</vt:lpstr>
      <vt:lpstr>Segment Descriptor</vt:lpstr>
      <vt:lpstr>Segment Descriptor</vt:lpstr>
      <vt:lpstr>Segment Descriptor</vt:lpstr>
      <vt:lpstr>PowerPoint Presentation</vt:lpstr>
      <vt:lpstr>Segment and Segment Descriptor</vt:lpstr>
      <vt:lpstr>Segment Descriptor Table </vt:lpstr>
      <vt:lpstr>Segment Descriptor Table</vt:lpstr>
      <vt:lpstr>Segment Descriptor Table</vt:lpstr>
      <vt:lpstr>Segment Descriptor Table</vt:lpstr>
      <vt:lpstr>PowerPoint Presentation</vt:lpstr>
      <vt:lpstr>Global Descriptor Table Register (GDTR) </vt:lpstr>
      <vt:lpstr>Global Descriptor Table Register (GDTR) </vt:lpstr>
      <vt:lpstr>Segment Descriptor Table</vt:lpstr>
      <vt:lpstr>Segment Descriptor Table- LDT ---Local Descriptor Table  </vt:lpstr>
      <vt:lpstr>Segment Descriptor Table</vt:lpstr>
      <vt:lpstr>Segment Descriptor Table</vt:lpstr>
      <vt:lpstr>Interrupt Descriptor Table Register (IDTR) </vt:lpstr>
      <vt:lpstr>Interrupt Descriptor Table Register (IDTR)</vt:lpstr>
      <vt:lpstr>Segment Selector </vt:lpstr>
      <vt:lpstr>Segment Selector </vt:lpstr>
      <vt:lpstr>Problem</vt:lpstr>
      <vt:lpstr>Problem</vt:lpstr>
      <vt:lpstr>Problem</vt:lpstr>
      <vt:lpstr>Segment Selector </vt:lpstr>
      <vt:lpstr>PowerPoint Presentation</vt:lpstr>
      <vt:lpstr>Ex. QUIZ</vt:lpstr>
      <vt:lpstr>PowerPoint Presentation</vt:lpstr>
      <vt:lpstr>Segment Selector</vt:lpstr>
      <vt:lpstr>Global Descriptor Table and Segment Selector (Logical to Linear address conversion)</vt:lpstr>
      <vt:lpstr>Global Descriptor Table and Segment Selector</vt:lpstr>
      <vt:lpstr>Segment Registers</vt:lpstr>
      <vt:lpstr>Segment Registers</vt:lpstr>
      <vt:lpstr>Null Segment Selector</vt:lpstr>
      <vt:lpstr>Segment Selector</vt:lpstr>
      <vt:lpstr>Physical Address Space</vt:lpstr>
      <vt:lpstr>Segmentation  and  Paging</vt:lpstr>
      <vt:lpstr>Problem (Only to clear the concept and learn to apply the concept)</vt:lpstr>
      <vt:lpstr>Solution  (Only to clear the concept and learn to apply the concept)</vt:lpstr>
      <vt:lpstr>Solution  (Only to clear the concept and learn to apply the concept)</vt:lpstr>
      <vt:lpstr>PowerPoint Presentation</vt:lpstr>
      <vt:lpstr>Logical and Linear Addresses Generation</vt:lpstr>
      <vt:lpstr>Logical and Linear Addresses Generation</vt:lpstr>
      <vt:lpstr>Logical and Linear Addresses Generation</vt:lpstr>
      <vt:lpstr>Logical and Linear Address Translation</vt:lpstr>
      <vt:lpstr>Logical and Linear Addresses Generation</vt:lpstr>
      <vt:lpstr>PowerPoint Presentation</vt:lpstr>
      <vt:lpstr>PowerPoint Presentation</vt:lpstr>
      <vt:lpstr>PowerPoint Presentation</vt:lpstr>
      <vt:lpstr>PowerPoint Presentation</vt:lpstr>
      <vt:lpstr>Solution</vt:lpstr>
      <vt:lpstr>PowerPoint Presentation</vt:lpstr>
      <vt:lpstr>Logical to Linear Address Translation </vt:lpstr>
      <vt:lpstr>Logical to Linear Address Translation</vt:lpstr>
      <vt:lpstr>Accessing LDT Local Descriptor Table (LDT), LDTR and Segment Selector</vt:lpstr>
      <vt:lpstr>Accessing LDT Local Descriptor Table (LDT), LDTR and Segment Selector</vt:lpstr>
      <vt:lpstr>PowerPoint Presentation</vt:lpstr>
      <vt:lpstr>Logical to Linear Address Translation </vt:lpstr>
      <vt:lpstr>LDT and Local Descriptor Table Register (LDTR)</vt:lpstr>
      <vt:lpstr>LDTR</vt:lpstr>
      <vt:lpstr>Accessing LDT</vt:lpstr>
      <vt:lpstr>Memory Management Registers</vt:lpstr>
      <vt:lpstr>Task Register (TR)</vt:lpstr>
      <vt:lpstr>Segment Descriptor</vt:lpstr>
      <vt:lpstr>Segment Descriptor</vt:lpstr>
      <vt:lpstr>Segment Descriptor Format</vt:lpstr>
      <vt:lpstr>Segment Descriptor</vt:lpstr>
      <vt:lpstr>QUIZ on : Segment Descriptor and Format</vt:lpstr>
      <vt:lpstr>Types of Segment Descriptor and Format</vt:lpstr>
      <vt:lpstr>Segment Descriptor Format</vt:lpstr>
      <vt:lpstr>Segment Descriptor Format</vt:lpstr>
      <vt:lpstr>Segment Descriptor Format</vt:lpstr>
      <vt:lpstr>Calculation:  Size of segment</vt:lpstr>
      <vt:lpstr>Quiz: Calculation:  Size of segment</vt:lpstr>
      <vt:lpstr>Quiz</vt:lpstr>
      <vt:lpstr>Segment Descriptor Format (Limit Field)</vt:lpstr>
      <vt:lpstr>Segment Descriptor Format (Limit Field)</vt:lpstr>
      <vt:lpstr>Segment Descriptor Format (Limit Field)</vt:lpstr>
      <vt:lpstr>Segment Descriptor Format</vt:lpstr>
      <vt:lpstr>Segment Descriptor Format</vt:lpstr>
      <vt:lpstr>Segment Descriptor Format</vt:lpstr>
      <vt:lpstr>Segment Descriptor Format</vt:lpstr>
      <vt:lpstr>Segment Descriptor Format</vt:lpstr>
      <vt:lpstr>Segment Descriptor Format (S Bit and Type Field)</vt:lpstr>
      <vt:lpstr>Segment Descriptor Format</vt:lpstr>
      <vt:lpstr>Segment Descriptor Format (Data Segment)</vt:lpstr>
      <vt:lpstr>Descriptor - Type field   (Data) </vt:lpstr>
      <vt:lpstr>Segment Descriptor Format (Data Segment)</vt:lpstr>
      <vt:lpstr>Segment Descriptor Format (Code Segment)</vt:lpstr>
      <vt:lpstr>PowerPoint Presentation</vt:lpstr>
      <vt:lpstr>System Descriptor Types</vt:lpstr>
      <vt:lpstr>System Descriptor Type</vt:lpstr>
      <vt:lpstr>System  Descriptor  Types</vt:lpstr>
      <vt:lpstr>PowerPoint Presentation</vt:lpstr>
      <vt:lpstr>Field and Flag in Protection system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Microprocessor Architecture and Internet of Things</dc:title>
  <dc:creator>Vidya Patil</dc:creator>
  <cp:lastModifiedBy>SHAMLA MANTRI</cp:lastModifiedBy>
  <cp:revision>42</cp:revision>
  <cp:lastPrinted>2023-03-21T08:23:53Z</cp:lastPrinted>
  <dcterms:created xsi:type="dcterms:W3CDTF">2017-06-20T09:56:08Z</dcterms:created>
  <dcterms:modified xsi:type="dcterms:W3CDTF">2023-03-29T03:57:13Z</dcterms:modified>
</cp:coreProperties>
</file>